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Lst>
  <p:notesMasterIdLst>
    <p:notesMasterId r:id="rId10"/>
  </p:notesMasterIdLst>
  <p:sldIdLst>
    <p:sldId id="256" r:id="rId2"/>
    <p:sldId id="284" r:id="rId3"/>
    <p:sldId id="265" r:id="rId4"/>
    <p:sldId id="262" r:id="rId5"/>
    <p:sldId id="274" r:id="rId6"/>
    <p:sldId id="314" r:id="rId7"/>
    <p:sldId id="321" r:id="rId8"/>
    <p:sldId id="320" r:id="rId9"/>
  </p:sldIdLst>
  <p:sldSz cx="9144000" cy="5143500" type="screen16x9"/>
  <p:notesSz cx="6858000" cy="9144000"/>
  <p:embeddedFontLst>
    <p:embeddedFont>
      <p:font typeface="Slackey" panose="020B0604020202020204" charset="0"/>
      <p:regular r:id="rId11"/>
    </p:embeddedFont>
    <p:embeddedFont>
      <p:font typeface="Calibri" panose="020F0502020204030204" pitchFamily="34" charset="0"/>
      <p:regular r:id="rId12"/>
      <p:bold r:id="rId13"/>
      <p:italic r:id="rId14"/>
      <p:boldItalic r:id="rId15"/>
    </p:embeddedFont>
    <p:embeddedFont>
      <p:font typeface="Comic Sans MS" panose="030F0702030302020204" pitchFamily="66" charset="0"/>
      <p:regular r:id="rId16"/>
      <p:bold r:id="rId17"/>
      <p:italic r:id="rId18"/>
      <p:boldItalic r:id="rId19"/>
    </p:embeddedFont>
    <p:embeddedFont>
      <p:font typeface="Architects Daughter" panose="020B0604020202020204" charset="0"/>
      <p:regular r:id="rId20"/>
    </p:embeddedFont>
    <p:embeddedFont>
      <p:font typeface="Calibri Light" panose="020F0302020204030204" pitchFamily="34" charset="0"/>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illiams" initials="a" lastIdx="2" clrIdx="0">
    <p:extLst>
      <p:ext uri="{19B8F6BF-5375-455C-9EA6-DF929625EA0E}">
        <p15:presenceInfo xmlns:p15="http://schemas.microsoft.com/office/powerpoint/2012/main" userId="S::awilliams@thekings.staffs.sch.uk::3a699d6d-6f2f-40d1-aa37-16fd20223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02CF1-F788-41F4-B274-9BAF031DBB52}">
  <a:tblStyle styleId="{03D02CF1-F788-41F4-B274-9BAF031DBB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0" autoAdjust="0"/>
    <p:restoredTop sz="93652"/>
  </p:normalViewPr>
  <p:slideViewPr>
    <p:cSldViewPr snapToGrid="0" snapToObjects="1">
      <p:cViewPr varScale="1">
        <p:scale>
          <a:sx n="90" d="100"/>
          <a:sy n="90" d="100"/>
        </p:scale>
        <p:origin x="96"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7"/>
        <p:cNvGrpSpPr/>
        <p:nvPr/>
      </p:nvGrpSpPr>
      <p:grpSpPr>
        <a:xfrm>
          <a:off x="0" y="0"/>
          <a:ext cx="0" cy="0"/>
          <a:chOff x="0" y="0"/>
          <a:chExt cx="0" cy="0"/>
        </a:xfrm>
      </p:grpSpPr>
      <p:sp>
        <p:nvSpPr>
          <p:cNvPr id="10198" name="Google Shape;10198;g88740b902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9" name="Google Shape;10199;g88740b90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30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072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1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62962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4440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2457692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p:cSld name="Bullet point">
    <p:bg>
      <p:bgPr>
        <a:solidFill>
          <a:schemeClr val="accent2"/>
        </a:solidFill>
        <a:effectLst/>
      </p:bgPr>
    </p:bg>
    <p:spTree>
      <p:nvGrpSpPr>
        <p:cNvPr id="1" name="Shape 6695"/>
        <p:cNvGrpSpPr/>
        <p:nvPr/>
      </p:nvGrpSpPr>
      <p:grpSpPr>
        <a:xfrm>
          <a:off x="0" y="0"/>
          <a:ext cx="0" cy="0"/>
          <a:chOff x="0" y="0"/>
          <a:chExt cx="0" cy="0"/>
        </a:xfrm>
      </p:grpSpPr>
      <p:sp>
        <p:nvSpPr>
          <p:cNvPr id="6711" name="Google Shape;6711;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12" name="Google Shape;6712;p22"/>
          <p:cNvSpPr txBox="1">
            <a:spLocks noGrp="1"/>
          </p:cNvSpPr>
          <p:nvPr>
            <p:ph type="subTitle" idx="1"/>
          </p:nvPr>
        </p:nvSpPr>
        <p:spPr>
          <a:xfrm>
            <a:off x="1256625" y="1701725"/>
            <a:ext cx="2975400" cy="266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extLst>
      <p:ext uri="{BB962C8B-B14F-4D97-AF65-F5344CB8AC3E}">
        <p14:creationId xmlns:p14="http://schemas.microsoft.com/office/powerpoint/2010/main" val="429350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238"/>
        <p:cNvGrpSpPr/>
        <p:nvPr/>
      </p:nvGrpSpPr>
      <p:grpSpPr>
        <a:xfrm>
          <a:off x="0" y="0"/>
          <a:ext cx="0" cy="0"/>
          <a:chOff x="0" y="0"/>
          <a:chExt cx="0" cy="0"/>
        </a:xfrm>
      </p:grpSpPr>
      <p:sp>
        <p:nvSpPr>
          <p:cNvPr id="3254" name="Google Shape;3254;p8"/>
          <p:cNvSpPr txBox="1">
            <a:spLocks noGrp="1"/>
          </p:cNvSpPr>
          <p:nvPr>
            <p:ph type="title"/>
          </p:nvPr>
        </p:nvSpPr>
        <p:spPr>
          <a:xfrm>
            <a:off x="4572075" y="540000"/>
            <a:ext cx="3852000" cy="13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255" name="Google Shape;3255;p8"/>
          <p:cNvSpPr txBox="1">
            <a:spLocks noGrp="1"/>
          </p:cNvSpPr>
          <p:nvPr>
            <p:ph type="subTitle" idx="1"/>
          </p:nvPr>
        </p:nvSpPr>
        <p:spPr>
          <a:xfrm>
            <a:off x="5490625" y="2853150"/>
            <a:ext cx="2139000" cy="11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Tree>
    <p:extLst>
      <p:ext uri="{BB962C8B-B14F-4D97-AF65-F5344CB8AC3E}">
        <p14:creationId xmlns:p14="http://schemas.microsoft.com/office/powerpoint/2010/main" val="1337918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1"/>
        </a:solidFill>
        <a:effectLst/>
      </p:bgPr>
    </p:bg>
    <p:spTree>
      <p:nvGrpSpPr>
        <p:cNvPr id="1" name="Shape 6576"/>
        <p:cNvGrpSpPr/>
        <p:nvPr/>
      </p:nvGrpSpPr>
      <p:grpSpPr>
        <a:xfrm>
          <a:off x="0" y="0"/>
          <a:ext cx="0" cy="0"/>
          <a:chOff x="0" y="0"/>
          <a:chExt cx="0" cy="0"/>
        </a:xfrm>
      </p:grpSpPr>
      <p:sp>
        <p:nvSpPr>
          <p:cNvPr id="6592" name="Google Shape;6592;p18"/>
          <p:cNvSpPr txBox="1">
            <a:spLocks noGrp="1"/>
          </p:cNvSpPr>
          <p:nvPr>
            <p:ph type="title"/>
          </p:nvPr>
        </p:nvSpPr>
        <p:spPr>
          <a:xfrm>
            <a:off x="3397550" y="2303250"/>
            <a:ext cx="37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93" name="Google Shape;6593;p18"/>
          <p:cNvSpPr txBox="1">
            <a:spLocks noGrp="1"/>
          </p:cNvSpPr>
          <p:nvPr>
            <p:ph type="title" idx="2" hasCustomPrompt="1"/>
          </p:nvPr>
        </p:nvSpPr>
        <p:spPr>
          <a:xfrm>
            <a:off x="4176350" y="1462650"/>
            <a:ext cx="2174400" cy="1145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None/>
              <a:defRPr sz="72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94" name="Google Shape;6594;p18"/>
          <p:cNvSpPr txBox="1">
            <a:spLocks noGrp="1"/>
          </p:cNvSpPr>
          <p:nvPr>
            <p:ph type="subTitle" idx="1"/>
          </p:nvPr>
        </p:nvSpPr>
        <p:spPr>
          <a:xfrm>
            <a:off x="3885525" y="2905375"/>
            <a:ext cx="2755800" cy="59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160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5512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3">
  <p:cSld name="One column 3">
    <p:bg>
      <p:bgPr>
        <a:solidFill>
          <a:schemeClr val="accent2"/>
        </a:solidFill>
        <a:effectLst/>
      </p:bgPr>
    </p:bg>
    <p:spTree>
      <p:nvGrpSpPr>
        <p:cNvPr id="1" name="Shape 6790"/>
        <p:cNvGrpSpPr/>
        <p:nvPr/>
      </p:nvGrpSpPr>
      <p:grpSpPr>
        <a:xfrm>
          <a:off x="0" y="0"/>
          <a:ext cx="0" cy="0"/>
          <a:chOff x="0" y="0"/>
          <a:chExt cx="0" cy="0"/>
        </a:xfrm>
      </p:grpSpPr>
      <p:sp>
        <p:nvSpPr>
          <p:cNvPr id="6804" name="Google Shape;6804;p27"/>
          <p:cNvSpPr txBox="1">
            <a:spLocks noGrp="1"/>
          </p:cNvSpPr>
          <p:nvPr>
            <p:ph type="title"/>
          </p:nvPr>
        </p:nvSpPr>
        <p:spPr>
          <a:xfrm>
            <a:off x="2405275" y="540000"/>
            <a:ext cx="4337700" cy="73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5" name="Google Shape;6805;p27"/>
          <p:cNvSpPr txBox="1">
            <a:spLocks noGrp="1"/>
          </p:cNvSpPr>
          <p:nvPr>
            <p:ph type="subTitle" idx="1"/>
          </p:nvPr>
        </p:nvSpPr>
        <p:spPr>
          <a:xfrm>
            <a:off x="2886150" y="2171775"/>
            <a:ext cx="3071700" cy="14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98683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1334665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9106725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7142046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D5FD54-5521-4E80-BB19-907C6FA3B096}"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351557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D5FD54-5521-4E80-BB19-907C6FA3B096}"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4091168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5FD54-5521-4E80-BB19-907C6FA3B096}"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4126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714898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8458675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D5FD54-5521-4E80-BB19-907C6FA3B096}" type="datetimeFigureOut">
              <a:rPr lang="en-GB" smtClean="0"/>
              <a:t>14/06/2022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2E4B90-A537-4900-A98A-952B711906C4}" type="slidenum">
              <a:rPr lang="en-GB" smtClean="0"/>
              <a:t>‹#›</a:t>
            </a:fld>
            <a:endParaRPr lang="en-GB"/>
          </a:p>
        </p:txBody>
      </p:sp>
    </p:spTree>
    <p:extLst>
      <p:ext uri="{BB962C8B-B14F-4D97-AF65-F5344CB8AC3E}">
        <p14:creationId xmlns:p14="http://schemas.microsoft.com/office/powerpoint/2010/main" val="25064711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7" r:id="rId13"/>
    <p:sldLayoutId id="2147483783" r:id="rId14"/>
    <p:sldLayoutId id="2147483791"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200"/>
        <p:cNvGrpSpPr/>
        <p:nvPr/>
      </p:nvGrpSpPr>
      <p:grpSpPr>
        <a:xfrm>
          <a:off x="0" y="0"/>
          <a:ext cx="0" cy="0"/>
          <a:chOff x="0" y="0"/>
          <a:chExt cx="0" cy="0"/>
        </a:xfrm>
      </p:grpSpPr>
      <p:grpSp>
        <p:nvGrpSpPr>
          <p:cNvPr id="10201" name="Google Shape;10201;p41"/>
          <p:cNvGrpSpPr/>
          <p:nvPr/>
        </p:nvGrpSpPr>
        <p:grpSpPr>
          <a:xfrm rot="218129">
            <a:off x="-1870732" y="1555199"/>
            <a:ext cx="10433323" cy="2253027"/>
            <a:chOff x="3197875" y="3466725"/>
            <a:chExt cx="4366521" cy="1278779"/>
          </a:xfrm>
        </p:grpSpPr>
        <p:sp>
          <p:nvSpPr>
            <p:cNvPr id="10202" name="Google Shape;10202;p41"/>
            <p:cNvSpPr/>
            <p:nvPr/>
          </p:nvSpPr>
          <p:spPr>
            <a:xfrm>
              <a:off x="3197875" y="3466725"/>
              <a:ext cx="4366521" cy="1278779"/>
            </a:xfrm>
            <a:custGeom>
              <a:avLst/>
              <a:gdLst/>
              <a:ahLst/>
              <a:cxnLst/>
              <a:rect l="l" t="t" r="r" b="b"/>
              <a:pathLst>
                <a:path w="135375" h="39649" extrusionOk="0">
                  <a:moveTo>
                    <a:pt x="135374" y="1"/>
                  </a:moveTo>
                  <a:lnTo>
                    <a:pt x="47256" y="5085"/>
                  </a:lnTo>
                  <a:lnTo>
                    <a:pt x="49447" y="21158"/>
                  </a:lnTo>
                  <a:lnTo>
                    <a:pt x="49447" y="21158"/>
                  </a:lnTo>
                  <a:lnTo>
                    <a:pt x="18217" y="17265"/>
                  </a:lnTo>
                  <a:lnTo>
                    <a:pt x="25051" y="27171"/>
                  </a:lnTo>
                  <a:lnTo>
                    <a:pt x="0" y="28397"/>
                  </a:lnTo>
                  <a:lnTo>
                    <a:pt x="39898" y="37577"/>
                  </a:lnTo>
                  <a:lnTo>
                    <a:pt x="36076" y="26706"/>
                  </a:lnTo>
                  <a:lnTo>
                    <a:pt x="50661" y="28135"/>
                  </a:lnTo>
                  <a:lnTo>
                    <a:pt x="52078" y="39649"/>
                  </a:lnTo>
                  <a:lnTo>
                    <a:pt x="131195" y="34529"/>
                  </a:lnTo>
                  <a:lnTo>
                    <a:pt x="135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41"/>
            <p:cNvSpPr/>
            <p:nvPr/>
          </p:nvSpPr>
          <p:spPr>
            <a:xfrm>
              <a:off x="3336506" y="3502076"/>
              <a:ext cx="4173732" cy="1194278"/>
            </a:xfrm>
            <a:custGeom>
              <a:avLst/>
              <a:gdLst/>
              <a:ahLst/>
              <a:cxnLst/>
              <a:rect l="l" t="t" r="r" b="b"/>
              <a:pathLst>
                <a:path w="129398" h="37029" extrusionOk="0">
                  <a:moveTo>
                    <a:pt x="129398" y="0"/>
                  </a:moveTo>
                  <a:lnTo>
                    <a:pt x="44173" y="4834"/>
                  </a:lnTo>
                  <a:lnTo>
                    <a:pt x="46637" y="21074"/>
                  </a:lnTo>
                  <a:lnTo>
                    <a:pt x="16217" y="17252"/>
                  </a:lnTo>
                  <a:lnTo>
                    <a:pt x="16217" y="17252"/>
                  </a:lnTo>
                  <a:lnTo>
                    <a:pt x="23015" y="26956"/>
                  </a:lnTo>
                  <a:lnTo>
                    <a:pt x="1" y="27396"/>
                  </a:lnTo>
                  <a:lnTo>
                    <a:pt x="33731" y="34171"/>
                  </a:lnTo>
                  <a:lnTo>
                    <a:pt x="29826" y="24253"/>
                  </a:lnTo>
                  <a:lnTo>
                    <a:pt x="47852" y="26313"/>
                  </a:lnTo>
                  <a:lnTo>
                    <a:pt x="49054" y="37029"/>
                  </a:lnTo>
                  <a:lnTo>
                    <a:pt x="125421" y="31849"/>
                  </a:lnTo>
                  <a:lnTo>
                    <a:pt x="1293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4" name="Google Shape;10204;p41"/>
          <p:cNvSpPr txBox="1">
            <a:spLocks noGrp="1"/>
          </p:cNvSpPr>
          <p:nvPr>
            <p:ph type="ctrTitle"/>
          </p:nvPr>
        </p:nvSpPr>
        <p:spPr>
          <a:xfrm>
            <a:off x="1698978" y="1647596"/>
            <a:ext cx="6858000" cy="1790700"/>
          </a:xfrm>
          <a:prstGeom prst="rect">
            <a:avLst/>
          </a:prstGeom>
        </p:spPr>
        <p:txBody>
          <a:bodyPr spcFirstLastPara="1" wrap="square" lIns="114300" tIns="91425" rIns="91425" bIns="91425" anchor="ctr" anchorCtr="0">
            <a:noAutofit/>
          </a:bodyPr>
          <a:lstStyle/>
          <a:p>
            <a:pPr marL="0" lvl="0" indent="0" algn="ctr" rtl="0">
              <a:spcBef>
                <a:spcPts val="0"/>
              </a:spcBef>
              <a:spcAft>
                <a:spcPts val="0"/>
              </a:spcAft>
              <a:buNone/>
            </a:pPr>
            <a:r>
              <a:rPr lang="en" dirty="0" smtClean="0">
                <a:latin typeface="Slackey" panose="020B0604020202020204" charset="0"/>
              </a:rPr>
              <a:t>Transition Tasks</a:t>
            </a:r>
            <a:endParaRPr dirty="0">
              <a:solidFill>
                <a:schemeClr val="dk1"/>
              </a:solidFill>
              <a:latin typeface="Slackey" panose="020B0604020202020204" charset="0"/>
            </a:endParaRPr>
          </a:p>
        </p:txBody>
      </p:sp>
      <p:sp>
        <p:nvSpPr>
          <p:cNvPr id="10205" name="Google Shape;10205;p41"/>
          <p:cNvSpPr txBox="1">
            <a:spLocks noGrp="1"/>
          </p:cNvSpPr>
          <p:nvPr>
            <p:ph type="subTitle" idx="1"/>
          </p:nvPr>
        </p:nvSpPr>
        <p:spPr>
          <a:xfrm>
            <a:off x="1632430" y="2800292"/>
            <a:ext cx="6858000" cy="124182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b="1" dirty="0" smtClean="0">
                <a:latin typeface="Architects Daughter" panose="020B0604020202020204" charset="0"/>
              </a:rPr>
              <a:t>Fine Art </a:t>
            </a:r>
            <a:endParaRPr sz="3600" b="1" dirty="0">
              <a:latin typeface="Architects Daughter" panose="020B060402020202020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930" y="139683"/>
            <a:ext cx="2846901" cy="15801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935664" y="1141855"/>
            <a:ext cx="6687879" cy="3185596"/>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endParaRPr lang="en-GB" dirty="0"/>
          </a:p>
        </p:txBody>
      </p:sp>
      <p:sp>
        <p:nvSpPr>
          <p:cNvPr id="10892" name="Google Shape;10892;p69"/>
          <p:cNvSpPr txBox="1">
            <a:spLocks noGrp="1"/>
          </p:cNvSpPr>
          <p:nvPr>
            <p:ph type="title"/>
          </p:nvPr>
        </p:nvSpPr>
        <p:spPr>
          <a:xfrm>
            <a:off x="347966" y="256867"/>
            <a:ext cx="1714209" cy="737700"/>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Task 1:</a:t>
            </a:r>
            <a:endParaRPr sz="2800" dirty="0">
              <a:solidFill>
                <a:schemeClr val="dk1"/>
              </a:solidFill>
              <a:latin typeface="Slackey" panose="020B0604020202020204" charset="0"/>
            </a:endParaRPr>
          </a:p>
        </p:txBody>
      </p:sp>
      <p:grpSp>
        <p:nvGrpSpPr>
          <p:cNvPr id="10894" name="Google Shape;10894;p69"/>
          <p:cNvGrpSpPr/>
          <p:nvPr/>
        </p:nvGrpSpPr>
        <p:grpSpPr>
          <a:xfrm>
            <a:off x="7423140" y="256867"/>
            <a:ext cx="1612936" cy="1275484"/>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9" name="Google Shape;10899;p69"/>
          <p:cNvGrpSpPr/>
          <p:nvPr/>
        </p:nvGrpSpPr>
        <p:grpSpPr>
          <a:xfrm>
            <a:off x="-49222" y="4107683"/>
            <a:ext cx="1315875" cy="922396"/>
            <a:chOff x="236653" y="347946"/>
            <a:chExt cx="1315875" cy="922396"/>
          </a:xfrm>
        </p:grpSpPr>
        <p:grpSp>
          <p:nvGrpSpPr>
            <p:cNvPr id="10900" name="Google Shape;10900;p69"/>
            <p:cNvGrpSpPr/>
            <p:nvPr/>
          </p:nvGrpSpPr>
          <p:grpSpPr>
            <a:xfrm>
              <a:off x="236653" y="347946"/>
              <a:ext cx="397188" cy="852814"/>
              <a:chOff x="-136747" y="475983"/>
              <a:chExt cx="397188" cy="852814"/>
            </a:xfrm>
          </p:grpSpPr>
          <p:sp>
            <p:nvSpPr>
              <p:cNvPr id="10901" name="Google Shape;10901;p69"/>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69"/>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3" name="Google Shape;10903;p69"/>
            <p:cNvGrpSpPr/>
            <p:nvPr/>
          </p:nvGrpSpPr>
          <p:grpSpPr>
            <a:xfrm>
              <a:off x="633840" y="437170"/>
              <a:ext cx="918687" cy="833172"/>
              <a:chOff x="7317151" y="266325"/>
              <a:chExt cx="1443569" cy="1309196"/>
            </a:xfrm>
          </p:grpSpPr>
          <p:sp>
            <p:nvSpPr>
              <p:cNvPr id="10904" name="Google Shape;10904;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266652" y="1334585"/>
            <a:ext cx="6016643" cy="2862322"/>
          </a:xfrm>
          <a:prstGeom prst="rect">
            <a:avLst/>
          </a:prstGeom>
          <a:noFill/>
        </p:spPr>
        <p:txBody>
          <a:bodyPr wrap="square" rtlCol="0">
            <a:spAutoFit/>
          </a:bodyPr>
          <a:lstStyle/>
          <a:p>
            <a:pPr algn="ctr"/>
            <a:r>
              <a:rPr lang="en-GB" sz="2000" dirty="0">
                <a:solidFill>
                  <a:schemeClr val="tx1"/>
                </a:solidFill>
                <a:latin typeface="Architects Daughter" panose="020B0604020202020204" charset="0"/>
                <a:cs typeface="Arial" panose="020B0604020202020204" pitchFamily="34" charset="0"/>
              </a:rPr>
              <a:t>Watch Grayson’s Art Club - </a:t>
            </a:r>
            <a:r>
              <a:rPr lang="en-GB" sz="2000" dirty="0" smtClean="0">
                <a:solidFill>
                  <a:schemeClr val="tx1"/>
                </a:solidFill>
                <a:latin typeface="Architects Daughter" panose="020B0604020202020204" charset="0"/>
                <a:cs typeface="Arial" panose="020B0604020202020204" pitchFamily="34" charset="0"/>
              </a:rPr>
              <a:t>Episode 1 (This </a:t>
            </a:r>
            <a:r>
              <a:rPr lang="en-GB" sz="2000" dirty="0">
                <a:solidFill>
                  <a:schemeClr val="tx1"/>
                </a:solidFill>
                <a:latin typeface="Architects Daughter" panose="020B0604020202020204" charset="0"/>
                <a:cs typeface="Arial" panose="020B0604020202020204" pitchFamily="34" charset="0"/>
              </a:rPr>
              <a:t>can be found on catch up via Channel 4.com or if you have Sky TV, it can be downloaded</a:t>
            </a:r>
            <a:r>
              <a:rPr lang="en-GB" sz="2000" dirty="0" smtClean="0">
                <a:solidFill>
                  <a:schemeClr val="tx1"/>
                </a:solidFill>
                <a:latin typeface="Architects Daughter" panose="020B0604020202020204" charset="0"/>
                <a:cs typeface="Arial" panose="020B0604020202020204" pitchFamily="34" charset="0"/>
              </a:rPr>
              <a:t>.)</a:t>
            </a:r>
          </a:p>
          <a:p>
            <a:pPr algn="ctr"/>
            <a:endParaRPr lang="en-GB" sz="2000" dirty="0">
              <a:solidFill>
                <a:schemeClr val="tx1"/>
              </a:solidFill>
              <a:latin typeface="Architects Daughter" panose="020B0604020202020204" charset="0"/>
              <a:cs typeface="Arial" panose="020B0604020202020204" pitchFamily="34" charset="0"/>
            </a:endParaRPr>
          </a:p>
          <a:p>
            <a:pPr algn="ctr"/>
            <a:r>
              <a:rPr lang="en-GB" sz="2000" dirty="0" smtClean="0">
                <a:solidFill>
                  <a:schemeClr val="tx1"/>
                </a:solidFill>
                <a:latin typeface="Architects Daughter" panose="020B0604020202020204" charset="0"/>
                <a:cs typeface="Arial" panose="020B0604020202020204" pitchFamily="34" charset="0"/>
              </a:rPr>
              <a:t> </a:t>
            </a:r>
            <a:r>
              <a:rPr lang="en-GB" sz="2000" dirty="0">
                <a:solidFill>
                  <a:schemeClr val="tx1"/>
                </a:solidFill>
                <a:latin typeface="Architects Daughter" panose="020B0604020202020204" charset="0"/>
                <a:cs typeface="Arial" panose="020B0604020202020204" pitchFamily="34" charset="0"/>
              </a:rPr>
              <a:t>Pay particular attention to alternative media being used to paint a portrait. Make notes on the artists you have seen, commenting on any styles that you like and why.</a:t>
            </a:r>
          </a:p>
          <a:p>
            <a:pPr algn="ctr"/>
            <a:endParaRPr lang="en-GB" sz="2000" dirty="0" smtClean="0">
              <a:latin typeface="Architects Daughter"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8" name="Rectangle 5"/>
          <p:cNvSpPr/>
          <p:nvPr/>
        </p:nvSpPr>
        <p:spPr>
          <a:xfrm>
            <a:off x="388697" y="859951"/>
            <a:ext cx="8588216" cy="780822"/>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200" dirty="0">
                <a:effectLst/>
                <a:ea typeface="Calibri" panose="020F0502020204030204" pitchFamily="34" charset="0"/>
                <a:cs typeface="Times New Roman" panose="02020603050405020304" pitchFamily="18" charset="0"/>
              </a:rPr>
              <a:t> </a:t>
            </a:r>
          </a:p>
        </p:txBody>
      </p:sp>
      <p:sp>
        <p:nvSpPr>
          <p:cNvPr id="10458" name="Google Shape;10458;p50"/>
          <p:cNvSpPr txBox="1">
            <a:spLocks noGrp="1"/>
          </p:cNvSpPr>
          <p:nvPr>
            <p:ph type="subTitle" idx="1"/>
          </p:nvPr>
        </p:nvSpPr>
        <p:spPr>
          <a:xfrm>
            <a:off x="485099" y="896280"/>
            <a:ext cx="8491813" cy="738199"/>
          </a:xfrm>
          <a:prstGeom prst="rect">
            <a:avLst/>
          </a:prstGeom>
        </p:spPr>
        <p:txBody>
          <a:bodyPr spcFirstLastPara="1" wrap="square" lIns="91425" tIns="91425" rIns="91425" bIns="91425" anchor="t" anchorCtr="0">
            <a:noAutofit/>
          </a:bodyPr>
          <a:lstStyle/>
          <a:p>
            <a:r>
              <a:rPr lang="en-GB" sz="1100" dirty="0">
                <a:solidFill>
                  <a:schemeClr val="tx1"/>
                </a:solidFill>
                <a:latin typeface="Architects Daughter" panose="020B0604020202020204" charset="0"/>
                <a:cs typeface="Arial" panose="020B0604020202020204" pitchFamily="34" charset="0"/>
              </a:rPr>
              <a:t>Follow the instructions to produce a collection of your own handmade paints from household liquids such as coffee, soy sauce or tomato ketchup. Be creative and innovative in the items you experiment with. Please email Miss Stevens if you require a sketchbook for these tasks.</a:t>
            </a:r>
          </a:p>
          <a:p>
            <a:pPr marL="0" lvl="0" indent="0" algn="ctr" rtl="0">
              <a:spcBef>
                <a:spcPts val="0"/>
              </a:spcBef>
              <a:spcAft>
                <a:spcPts val="1600"/>
              </a:spcAft>
              <a:buNone/>
            </a:pPr>
            <a:endParaRPr sz="1200" b="1" dirty="0">
              <a:solidFill>
                <a:schemeClr val="dk1"/>
              </a:solidFill>
              <a:latin typeface="Architects Daughter" panose="020B0604020202020204" charset="0"/>
            </a:endParaRPr>
          </a:p>
        </p:txBody>
      </p:sp>
      <p:sp>
        <p:nvSpPr>
          <p:cNvPr id="7" name="Google Shape;10892;p69"/>
          <p:cNvSpPr txBox="1">
            <a:spLocks noGrp="1"/>
          </p:cNvSpPr>
          <p:nvPr>
            <p:ph type="title"/>
          </p:nvPr>
        </p:nvSpPr>
        <p:spPr>
          <a:xfrm>
            <a:off x="-555802" y="260182"/>
            <a:ext cx="6775848" cy="636098"/>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Task 2: Alternative Media</a:t>
            </a:r>
            <a:endParaRPr sz="2800" dirty="0">
              <a:solidFill>
                <a:schemeClr val="dk1"/>
              </a:solidFill>
              <a:latin typeface="Slackey" panose="020B0604020202020204" charset="0"/>
            </a:endParaRPr>
          </a:p>
        </p:txBody>
      </p:sp>
      <p:pic>
        <p:nvPicPr>
          <p:cNvPr id="5" name="Picture 8" descr="Image preview">
            <a:extLst>
              <a:ext uri="{FF2B5EF4-FFF2-40B4-BE49-F238E27FC236}">
                <a16:creationId xmlns:a16="http://schemas.microsoft.com/office/drawing/2014/main" id="{C8C3D4EC-0C1B-4115-B06F-B4F8FCA32F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443"/>
          <a:stretch>
            <a:fillRect/>
          </a:stretch>
        </p:blipFill>
        <p:spPr bwMode="auto">
          <a:xfrm>
            <a:off x="5557281" y="1717318"/>
            <a:ext cx="2221068" cy="149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9" descr="Image preview">
            <a:extLst>
              <a:ext uri="{FF2B5EF4-FFF2-40B4-BE49-F238E27FC236}">
                <a16:creationId xmlns:a16="http://schemas.microsoft.com/office/drawing/2014/main" id="{1A17524D-2AE5-4E25-B621-9F4270DF46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376" b="9218"/>
          <a:stretch>
            <a:fillRect/>
          </a:stretch>
        </p:blipFill>
        <p:spPr bwMode="auto">
          <a:xfrm>
            <a:off x="5557281" y="3361443"/>
            <a:ext cx="2221068" cy="143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 Box 10">
            <a:extLst>
              <a:ext uri="{FF2B5EF4-FFF2-40B4-BE49-F238E27FC236}">
                <a16:creationId xmlns:a16="http://schemas.microsoft.com/office/drawing/2014/main" id="{22FEC98F-87DD-43B6-A5C2-CB502C92C007}"/>
              </a:ext>
            </a:extLst>
          </p:cNvPr>
          <p:cNvSpPr txBox="1">
            <a:spLocks noChangeArrowheads="1"/>
          </p:cNvSpPr>
          <p:nvPr/>
        </p:nvSpPr>
        <p:spPr bwMode="auto">
          <a:xfrm>
            <a:off x="793449" y="1908288"/>
            <a:ext cx="4311261" cy="1267733"/>
          </a:xfrm>
          <a:prstGeom prst="rect">
            <a:avLst/>
          </a:prstGeom>
          <a:solidFill>
            <a:schemeClr val="bg1"/>
          </a:solidFill>
          <a:ln w="19050" cmpd="thickThin" algn="ctr">
            <a:solidFill>
              <a:srgbClr val="7030A0"/>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chitects Daughter" panose="020B0604020202020204" charset="0"/>
              </a:rPr>
              <a:t>Take a look at what you have in the cupboards at home to create your own range of natural inks. This could include; tea, coffee, beetroot, paprika, spinach, cumin, turmeric, onion skins, blueberries, red cabbage , food colourings , soy sauce etc.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chitects Daughter" panose="020B0604020202020204" charset="0"/>
              </a:rPr>
              <a:t>Try to vary the range of tones you can create by adding different quantities of water. </a:t>
            </a:r>
            <a:endParaRPr kumimoji="0" lang="en-US" altLang="en-US" sz="1000" b="0" i="0" u="none" strike="noStrike" cap="none" normalizeH="0" baseline="0" dirty="0">
              <a:ln>
                <a:noFill/>
              </a:ln>
              <a:solidFill>
                <a:schemeClr val="tx1"/>
              </a:solidFill>
              <a:effectLst/>
              <a:latin typeface="Architects Daughter" panose="020B0604020202020204" charset="0"/>
            </a:endParaRPr>
          </a:p>
        </p:txBody>
      </p:sp>
      <p:sp>
        <p:nvSpPr>
          <p:cNvPr id="10" name="Text Box 11">
            <a:extLst>
              <a:ext uri="{FF2B5EF4-FFF2-40B4-BE49-F238E27FC236}">
                <a16:creationId xmlns:a16="http://schemas.microsoft.com/office/drawing/2014/main" id="{F09BE7FF-7D6C-4398-A54C-73C70CFB947E}"/>
              </a:ext>
            </a:extLst>
          </p:cNvPr>
          <p:cNvSpPr txBox="1">
            <a:spLocks noChangeArrowheads="1"/>
          </p:cNvSpPr>
          <p:nvPr/>
        </p:nvSpPr>
        <p:spPr bwMode="auto">
          <a:xfrm>
            <a:off x="793449" y="3399082"/>
            <a:ext cx="4311260" cy="1364304"/>
          </a:xfrm>
          <a:prstGeom prst="rect">
            <a:avLst/>
          </a:prstGeom>
          <a:solidFill>
            <a:schemeClr val="bg1"/>
          </a:solidFill>
          <a:ln w="19050" cmpd="thickThin" algn="ctr">
            <a:solidFill>
              <a:srgbClr val="7030A0"/>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chitects Daughter" panose="020B0604020202020204" charset="0"/>
              </a:rPr>
              <a:t>Once you have created a selection of inks, present little painted swatches of each sample on an A4 page and neatly label.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chitects Daughter" panose="020B0604020202020204" charset="0"/>
              </a:rPr>
              <a:t>Include a title at the top of the page ‘Alternative Media’. Think of your font style.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chitects Daughter" panose="020B0604020202020204" charset="0"/>
              </a:rPr>
              <a:t>Write a mini paragraph somewhere on the same page to explain that you are creating your own range of natural inks.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8" name="Rectangle 5"/>
          <p:cNvSpPr/>
          <p:nvPr/>
        </p:nvSpPr>
        <p:spPr>
          <a:xfrm>
            <a:off x="346167" y="784144"/>
            <a:ext cx="8588216" cy="780822"/>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200" dirty="0">
                <a:effectLst/>
                <a:ea typeface="Calibri" panose="020F0502020204030204" pitchFamily="34" charset="0"/>
                <a:cs typeface="Times New Roman" panose="02020603050405020304" pitchFamily="18" charset="0"/>
              </a:rPr>
              <a:t> </a:t>
            </a:r>
          </a:p>
        </p:txBody>
      </p:sp>
      <p:sp>
        <p:nvSpPr>
          <p:cNvPr id="19" name="Google Shape;10458;p50"/>
          <p:cNvSpPr txBox="1">
            <a:spLocks noGrp="1"/>
          </p:cNvSpPr>
          <p:nvPr>
            <p:ph type="subTitle" idx="1"/>
          </p:nvPr>
        </p:nvSpPr>
        <p:spPr>
          <a:xfrm>
            <a:off x="442569" y="820473"/>
            <a:ext cx="8491813" cy="738199"/>
          </a:xfrm>
          <a:prstGeom prst="rect">
            <a:avLst/>
          </a:prstGeom>
        </p:spPr>
        <p:txBody>
          <a:bodyPr spcFirstLastPara="1" wrap="square" lIns="91425" tIns="91425" rIns="91425" bIns="91425" anchor="t" anchorCtr="0">
            <a:noAutofit/>
          </a:bodyPr>
          <a:lstStyle/>
          <a:p>
            <a:r>
              <a:rPr lang="en-GB" sz="1100" dirty="0">
                <a:solidFill>
                  <a:schemeClr val="tx1"/>
                </a:solidFill>
                <a:latin typeface="Architects Daughter" panose="020B0604020202020204" charset="0"/>
                <a:cs typeface="Arial" panose="020B0604020202020204" pitchFamily="34" charset="0"/>
              </a:rPr>
              <a:t>Follow the instructions to produce a collection of your own handmade paints from household liquids such as coffee, soy sauce or tomato ketchup. Be creative and innovative in the items you experiment with. Please email Miss Stevens if you require a sketchbook for these tasks.</a:t>
            </a:r>
          </a:p>
          <a:p>
            <a:pPr marL="0" lvl="0" indent="0" algn="ctr" rtl="0">
              <a:spcBef>
                <a:spcPts val="0"/>
              </a:spcBef>
              <a:spcAft>
                <a:spcPts val="1600"/>
              </a:spcAft>
              <a:buNone/>
            </a:pPr>
            <a:endParaRPr sz="1200" b="1" dirty="0">
              <a:solidFill>
                <a:schemeClr val="dk1"/>
              </a:solidFill>
              <a:latin typeface="Architects Daughter" panose="020B0604020202020204" charset="0"/>
            </a:endParaRPr>
          </a:p>
        </p:txBody>
      </p:sp>
      <p:sp>
        <p:nvSpPr>
          <p:cNvPr id="20" name="Google Shape;10892;p69"/>
          <p:cNvSpPr txBox="1">
            <a:spLocks noGrp="1"/>
          </p:cNvSpPr>
          <p:nvPr>
            <p:ph type="title"/>
          </p:nvPr>
        </p:nvSpPr>
        <p:spPr>
          <a:xfrm>
            <a:off x="145947" y="223853"/>
            <a:ext cx="6775848" cy="636098"/>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Task 2: Alternative Media</a:t>
            </a:r>
            <a:endParaRPr sz="2800" dirty="0">
              <a:solidFill>
                <a:schemeClr val="dk1"/>
              </a:solidFill>
              <a:latin typeface="Slackey" panose="020B0604020202020204" charset="0"/>
            </a:endParaRPr>
          </a:p>
        </p:txBody>
      </p:sp>
      <p:pic>
        <p:nvPicPr>
          <p:cNvPr id="21" name="Picture 2" descr="Image preview">
            <a:extLst>
              <a:ext uri="{FF2B5EF4-FFF2-40B4-BE49-F238E27FC236}">
                <a16:creationId xmlns:a16="http://schemas.microsoft.com/office/drawing/2014/main" id="{D1E8D5F3-9CD6-47E3-8518-05E8E2144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392"/>
          <a:stretch>
            <a:fillRect/>
          </a:stretch>
        </p:blipFill>
        <p:spPr bwMode="auto">
          <a:xfrm>
            <a:off x="5918313" y="3369885"/>
            <a:ext cx="2006963" cy="15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2" name="Picture 3" descr="Image preview">
            <a:extLst>
              <a:ext uri="{FF2B5EF4-FFF2-40B4-BE49-F238E27FC236}">
                <a16:creationId xmlns:a16="http://schemas.microsoft.com/office/drawing/2014/main" id="{ED39F25B-21F5-4581-ADEB-3E344A3C96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8313" y="1669263"/>
            <a:ext cx="2006963" cy="150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ext Box 4">
            <a:extLst>
              <a:ext uri="{FF2B5EF4-FFF2-40B4-BE49-F238E27FC236}">
                <a16:creationId xmlns:a16="http://schemas.microsoft.com/office/drawing/2014/main" id="{B7F3E32C-8AEF-47A7-90F5-704BFE207385}"/>
              </a:ext>
            </a:extLst>
          </p:cNvPr>
          <p:cNvSpPr txBox="1">
            <a:spLocks noChangeArrowheads="1"/>
          </p:cNvSpPr>
          <p:nvPr/>
        </p:nvSpPr>
        <p:spPr bwMode="auto">
          <a:xfrm>
            <a:off x="842562" y="1896356"/>
            <a:ext cx="4101578" cy="1152128"/>
          </a:xfrm>
          <a:prstGeom prst="rect">
            <a:avLst/>
          </a:prstGeom>
          <a:solidFill>
            <a:srgbClr val="FFFFFF"/>
          </a:solidFill>
          <a:ln w="28575" cmpd="thickThin" algn="ctr">
            <a:solidFill>
              <a:srgbClr val="7030A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chitects Daughter" panose="020B0604020202020204" charset="0"/>
              </a:rPr>
              <a:t>You may need to create a filter for the powders such as paprika and turmeric to avoid little grains going into the ink. You need to achieve a liquid free from any texture if possible. </a:t>
            </a:r>
            <a:endParaRPr kumimoji="0" lang="en-US" altLang="en-US" sz="1200" b="0" i="0" u="none" strike="noStrike" cap="none" normalizeH="0" baseline="0" dirty="0">
              <a:ln>
                <a:noFill/>
              </a:ln>
              <a:solidFill>
                <a:schemeClr val="tx1"/>
              </a:solidFill>
              <a:effectLst/>
              <a:latin typeface="Architects Daughter" panose="020B0604020202020204" charset="0"/>
            </a:endParaRPr>
          </a:p>
        </p:txBody>
      </p:sp>
      <p:sp>
        <p:nvSpPr>
          <p:cNvPr id="24" name="Text Box 5">
            <a:extLst>
              <a:ext uri="{FF2B5EF4-FFF2-40B4-BE49-F238E27FC236}">
                <a16:creationId xmlns:a16="http://schemas.microsoft.com/office/drawing/2014/main" id="{7A824867-E034-45AF-AB35-8E047DBD7EE0}"/>
              </a:ext>
            </a:extLst>
          </p:cNvPr>
          <p:cNvSpPr txBox="1">
            <a:spLocks noChangeArrowheads="1"/>
          </p:cNvSpPr>
          <p:nvPr/>
        </p:nvSpPr>
        <p:spPr bwMode="auto">
          <a:xfrm>
            <a:off x="842562" y="3174902"/>
            <a:ext cx="4101578" cy="1577851"/>
          </a:xfrm>
          <a:prstGeom prst="rect">
            <a:avLst/>
          </a:prstGeom>
          <a:solidFill>
            <a:srgbClr val="FFFFFF"/>
          </a:solidFill>
          <a:ln w="25400" algn="ctr">
            <a:solidFill>
              <a:srgbClr val="7030A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chitects Daughter" panose="020B0604020202020204" charset="0"/>
              </a:rPr>
              <a:t>If using blueberries, bake in the oven for 15 mins, mash and filter.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chitects Daughter" panose="020B0604020202020204" charset="0"/>
              </a:rPr>
              <a:t>Red cabbage can be boiled (5 mins for one tone, 10 mins for another tone).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chitects Daughter" panose="020B0604020202020204" charset="0"/>
              </a:rPr>
              <a:t>Spinach—mix with water, blend and filter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chitects Daughter" panose="020B0604020202020204" charset="0"/>
              </a:rPr>
              <a:t>Cumin, turmeric, paprika, tea and coffee can be mixed with hot water,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chitects Daughter" panose="020B0604020202020204" charset="0"/>
              </a:rPr>
              <a:t>Beetroot– use direct from the container.</a:t>
            </a:r>
            <a:endParaRPr kumimoji="0" lang="en-US" altLang="en-US" sz="1600" b="0" i="0" u="none" strike="noStrike" cap="none" normalizeH="0" baseline="0" dirty="0">
              <a:ln>
                <a:noFill/>
              </a:ln>
              <a:solidFill>
                <a:schemeClr val="tx1"/>
              </a:solidFill>
              <a:effectLst/>
              <a:latin typeface="Architects Daughter"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4036865" y="482215"/>
            <a:ext cx="4792393" cy="4377710"/>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10644" name="Google Shape;10644;p59"/>
          <p:cNvSpPr txBox="1">
            <a:spLocks noGrp="1"/>
          </p:cNvSpPr>
          <p:nvPr>
            <p:ph type="title" idx="2"/>
          </p:nvPr>
        </p:nvSpPr>
        <p:spPr>
          <a:xfrm>
            <a:off x="4159318" y="83847"/>
            <a:ext cx="4704286" cy="4667692"/>
          </a:xfrm>
          <a:prstGeom prst="rect">
            <a:avLst/>
          </a:prstGeom>
        </p:spPr>
        <p:txBody>
          <a:bodyPr spcFirstLastPara="1" wrap="square" lIns="91425" tIns="91425" rIns="91425" bIns="91425" anchor="b" anchorCtr="0">
            <a:noAutofit/>
          </a:bodyPr>
          <a:lstStyle/>
          <a:p>
            <a:pPr lvl="0" algn="l" defTabSz="914400" eaLnBrk="0" fontAlgn="base" hangingPunct="0">
              <a:lnSpc>
                <a:spcPct val="100000"/>
              </a:lnSpc>
              <a:spcBef>
                <a:spcPct val="0"/>
              </a:spcBef>
              <a:spcAft>
                <a:spcPct val="0"/>
              </a:spcAft>
            </a:pPr>
            <a:r>
              <a:rPr lang="en-GB" altLang="en-US" sz="1200" dirty="0">
                <a:solidFill>
                  <a:srgbClr val="000000"/>
                </a:solidFill>
                <a:latin typeface="Architects Daughter" panose="020B0604020202020204" charset="0"/>
              </a:rPr>
              <a:t>Your task is to produce a series of six A4 sized paintings using the different natural inks you have created.</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The subject matter is your choice. For example you could select to draw :</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Still life e.g. flowers, fruit, </a:t>
            </a:r>
            <a:r>
              <a:rPr lang="en-GB" altLang="en-US" sz="1200" dirty="0" smtClean="0">
                <a:solidFill>
                  <a:srgbClr val="000000"/>
                </a:solidFill>
                <a:latin typeface="Architects Daughter" panose="020B0604020202020204" charset="0"/>
              </a:rPr>
              <a:t>shells, landscapes, portraiture, animals, buildings </a:t>
            </a:r>
            <a:r>
              <a:rPr lang="en-GB" altLang="en-US" sz="1200" dirty="0">
                <a:solidFill>
                  <a:srgbClr val="000000"/>
                </a:solidFill>
                <a:latin typeface="Architects Daughter" panose="020B0604020202020204" charset="0"/>
              </a:rPr>
              <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Within each image I am looking for:</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Realism (no cartoon styles please)</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Wide range of tones</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Accuracy</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Control of the ink to keep inside drawn lines</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Directional painting</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Clear light source</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One natural ink per drawing (like the examples on the left)</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
            </a:r>
            <a:br>
              <a:rPr lang="en-GB" altLang="en-US" sz="1200" dirty="0">
                <a:solidFill>
                  <a:srgbClr val="000000"/>
                </a:solidFill>
                <a:latin typeface="Architects Daughter" panose="020B0604020202020204" charset="0"/>
              </a:rPr>
            </a:br>
            <a:r>
              <a:rPr lang="en-GB" altLang="en-US" sz="1200" dirty="0">
                <a:solidFill>
                  <a:srgbClr val="000000"/>
                </a:solidFill>
                <a:latin typeface="Architects Daughter" panose="020B0604020202020204" charset="0"/>
              </a:rPr>
              <a:t>If you don’t have a paint brush at home, be resourceful and cut a small piece of washing up sponge and use this to apply and paint your inks</a:t>
            </a:r>
            <a:r>
              <a:rPr lang="en-GB" altLang="en-US" sz="1200" dirty="0" smtClean="0">
                <a:solidFill>
                  <a:srgbClr val="000000"/>
                </a:solidFill>
                <a:latin typeface="Architects Daughter" panose="020B0604020202020204" charset="0"/>
              </a:rPr>
              <a:t>!</a:t>
            </a:r>
            <a:r>
              <a:rPr lang="en-GB" altLang="en-US" sz="1200" dirty="0">
                <a:solidFill>
                  <a:srgbClr val="000000"/>
                </a:solidFill>
                <a:latin typeface="Architects Daughter" panose="020B0604020202020204" charset="0"/>
              </a:rPr>
              <a:t/>
            </a:r>
            <a:br>
              <a:rPr lang="en-GB" altLang="en-US" sz="1200" dirty="0">
                <a:solidFill>
                  <a:srgbClr val="000000"/>
                </a:solidFill>
                <a:latin typeface="Architects Daughter" panose="020B0604020202020204" charset="0"/>
              </a:rPr>
            </a:br>
            <a:endParaRPr lang="en-GB" sz="1200" dirty="0">
              <a:solidFill>
                <a:srgbClr val="7030A0"/>
              </a:solidFill>
              <a:latin typeface="Architects Daughter" panose="020B0604020202020204" charset="0"/>
            </a:endParaRPr>
          </a:p>
        </p:txBody>
      </p:sp>
      <p:sp>
        <p:nvSpPr>
          <p:cNvPr id="6" name="Google Shape;10396;p47"/>
          <p:cNvSpPr txBox="1">
            <a:spLocks/>
          </p:cNvSpPr>
          <p:nvPr/>
        </p:nvSpPr>
        <p:spPr>
          <a:xfrm>
            <a:off x="156001" y="164639"/>
            <a:ext cx="8556298" cy="477600"/>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algn="l">
              <a:buClrTx/>
              <a:buFontTx/>
            </a:pPr>
            <a:r>
              <a:rPr lang="en-GB" sz="2800" dirty="0" smtClean="0">
                <a:solidFill>
                  <a:schemeClr val="dk1"/>
                </a:solidFill>
                <a:latin typeface="Slackey" panose="020B0604020202020204" charset="0"/>
              </a:rPr>
              <a:t>Task</a:t>
            </a:r>
            <a:r>
              <a:rPr lang="en-GB" sz="2800" dirty="0">
                <a:solidFill>
                  <a:schemeClr val="dk1"/>
                </a:solidFill>
                <a:latin typeface="Slackey" panose="020B0604020202020204" charset="0"/>
              </a:rPr>
              <a:t> </a:t>
            </a:r>
            <a:r>
              <a:rPr lang="en-GB" sz="2800" dirty="0" smtClean="0">
                <a:solidFill>
                  <a:schemeClr val="dk1"/>
                </a:solidFill>
                <a:latin typeface="Slackey" panose="020B0604020202020204" charset="0"/>
              </a:rPr>
              <a:t>3:</a:t>
            </a:r>
            <a:endParaRPr lang="en-GB" sz="2800" dirty="0">
              <a:solidFill>
                <a:schemeClr val="dk1"/>
              </a:solidFill>
              <a:latin typeface="Slackey" panose="020B0604020202020204" charset="0"/>
            </a:endParaRPr>
          </a:p>
        </p:txBody>
      </p:sp>
      <p:sp>
        <p:nvSpPr>
          <p:cNvPr id="7" name="Success criteria.…"/>
          <p:cNvSpPr txBox="1"/>
          <p:nvPr/>
        </p:nvSpPr>
        <p:spPr>
          <a:xfrm>
            <a:off x="372568" y="3224688"/>
            <a:ext cx="4727131" cy="1526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213711">
              <a:lnSpc>
                <a:spcPct val="81000"/>
              </a:lnSpc>
              <a:defRPr sz="3000" u="sng">
                <a:solidFill>
                  <a:srgbClr val="000000"/>
                </a:solidFill>
                <a:latin typeface="Chalkboard"/>
                <a:ea typeface="Chalkboard"/>
                <a:cs typeface="Chalkboard"/>
                <a:sym typeface="Chalkboard"/>
              </a:defRPr>
            </a:pPr>
            <a:endParaRPr sz="1800" dirty="0">
              <a:latin typeface="Architects Daughter" panose="020B0604020202020204" charset="0"/>
            </a:endParaRPr>
          </a:p>
        </p:txBody>
      </p:sp>
      <p:pic>
        <p:nvPicPr>
          <p:cNvPr id="13" name="Picture 2" descr="Image preview">
            <a:extLst>
              <a:ext uri="{FF2B5EF4-FFF2-40B4-BE49-F238E27FC236}">
                <a16:creationId xmlns:a16="http://schemas.microsoft.com/office/drawing/2014/main" id="{27F5765D-4DEB-4388-ADD1-3A38FFED4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832"/>
          <a:stretch>
            <a:fillRect/>
          </a:stretch>
        </p:blipFill>
        <p:spPr bwMode="auto">
          <a:xfrm>
            <a:off x="618722" y="780189"/>
            <a:ext cx="3072381" cy="385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Box 1"/>
          <p:cNvSpPr txBox="1"/>
          <p:nvPr/>
        </p:nvSpPr>
        <p:spPr>
          <a:xfrm>
            <a:off x="1501224" y="4889489"/>
            <a:ext cx="6098144" cy="307777"/>
          </a:xfrm>
          <a:prstGeom prst="rect">
            <a:avLst/>
          </a:prstGeom>
          <a:noFill/>
        </p:spPr>
        <p:txBody>
          <a:bodyPr wrap="none" rtlCol="0">
            <a:spAutoFit/>
          </a:bodyPr>
          <a:lstStyle/>
          <a:p>
            <a:r>
              <a:rPr lang="en-GB" dirty="0" smtClean="0">
                <a:latin typeface="Slackey" panose="020B0604020202020204" charset="0"/>
              </a:rPr>
              <a:t>Take a look at the following slides for more examples </a:t>
            </a:r>
            <a:endParaRPr lang="en-GB" dirty="0">
              <a:latin typeface="Slackey"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pic>
        <p:nvPicPr>
          <p:cNvPr id="18" name="Picture 2" descr="Image preview">
            <a:extLst>
              <a:ext uri="{FF2B5EF4-FFF2-40B4-BE49-F238E27FC236}">
                <a16:creationId xmlns:a16="http://schemas.microsoft.com/office/drawing/2014/main" id="{2EB2D082-363C-4009-B520-9BEF04AB5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26" y="948630"/>
            <a:ext cx="3280645" cy="3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2" descr="Image preview">
            <a:extLst>
              <a:ext uri="{FF2B5EF4-FFF2-40B4-BE49-F238E27FC236}">
                <a16:creationId xmlns:a16="http://schemas.microsoft.com/office/drawing/2014/main" id="{8BDA924B-9CD8-4C34-A4BE-F29F3A2AD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092" y="948630"/>
            <a:ext cx="3281366" cy="3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Google Shape;10396;p47"/>
          <p:cNvSpPr txBox="1">
            <a:spLocks/>
          </p:cNvSpPr>
          <p:nvPr/>
        </p:nvSpPr>
        <p:spPr>
          <a:xfrm>
            <a:off x="156001" y="164639"/>
            <a:ext cx="8556298" cy="477600"/>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algn="l">
              <a:buClrTx/>
              <a:buFontTx/>
            </a:pPr>
            <a:r>
              <a:rPr lang="en-GB" sz="2800" dirty="0" smtClean="0">
                <a:solidFill>
                  <a:schemeClr val="dk1"/>
                </a:solidFill>
                <a:latin typeface="Slackey" panose="020B0604020202020204" charset="0"/>
              </a:rPr>
              <a:t>Task</a:t>
            </a:r>
            <a:r>
              <a:rPr lang="en-GB" sz="2800" dirty="0">
                <a:solidFill>
                  <a:schemeClr val="dk1"/>
                </a:solidFill>
                <a:latin typeface="Slackey" panose="020B0604020202020204" charset="0"/>
              </a:rPr>
              <a:t> </a:t>
            </a:r>
            <a:r>
              <a:rPr lang="en-GB" sz="2800" dirty="0" smtClean="0">
                <a:solidFill>
                  <a:schemeClr val="dk1"/>
                </a:solidFill>
                <a:latin typeface="Slackey" panose="020B0604020202020204" charset="0"/>
              </a:rPr>
              <a:t>3 examples</a:t>
            </a:r>
            <a:endParaRPr lang="en-GB" sz="2800" dirty="0">
              <a:solidFill>
                <a:schemeClr val="dk1"/>
              </a:solidFill>
              <a:latin typeface="Slackey" panose="020B0604020202020204" charset="0"/>
            </a:endParaRPr>
          </a:p>
        </p:txBody>
      </p:sp>
    </p:spTree>
    <p:extLst>
      <p:ext uri="{BB962C8B-B14F-4D97-AF65-F5344CB8AC3E}">
        <p14:creationId xmlns:p14="http://schemas.microsoft.com/office/powerpoint/2010/main" val="262691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pic>
        <p:nvPicPr>
          <p:cNvPr id="5" name="Picture 2" descr="Image preview">
            <a:extLst>
              <a:ext uri="{FF2B5EF4-FFF2-40B4-BE49-F238E27FC236}">
                <a16:creationId xmlns:a16="http://schemas.microsoft.com/office/drawing/2014/main" id="{090362B3-C034-4579-AE3B-9C28A206D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31" y="948631"/>
            <a:ext cx="3281366" cy="3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2" descr="Image preview">
            <a:extLst>
              <a:ext uri="{FF2B5EF4-FFF2-40B4-BE49-F238E27FC236}">
                <a16:creationId xmlns:a16="http://schemas.microsoft.com/office/drawing/2014/main" id="{AAD96AA8-AF09-46FB-9BD7-D47C41CE7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669" y="948631"/>
            <a:ext cx="4375632" cy="3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Google Shape;10396;p47"/>
          <p:cNvSpPr txBox="1">
            <a:spLocks/>
          </p:cNvSpPr>
          <p:nvPr/>
        </p:nvSpPr>
        <p:spPr>
          <a:xfrm>
            <a:off x="156001" y="164639"/>
            <a:ext cx="8556298" cy="477600"/>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algn="l">
              <a:buClrTx/>
              <a:buFontTx/>
            </a:pPr>
            <a:r>
              <a:rPr lang="en-GB" sz="2800" dirty="0" smtClean="0">
                <a:solidFill>
                  <a:schemeClr val="dk1"/>
                </a:solidFill>
                <a:latin typeface="Slackey" panose="020B0604020202020204" charset="0"/>
              </a:rPr>
              <a:t>Task</a:t>
            </a:r>
            <a:r>
              <a:rPr lang="en-GB" sz="2800" dirty="0">
                <a:solidFill>
                  <a:schemeClr val="dk1"/>
                </a:solidFill>
                <a:latin typeface="Slackey" panose="020B0604020202020204" charset="0"/>
              </a:rPr>
              <a:t> </a:t>
            </a:r>
            <a:r>
              <a:rPr lang="en-GB" sz="2800" dirty="0" smtClean="0">
                <a:solidFill>
                  <a:schemeClr val="dk1"/>
                </a:solidFill>
                <a:latin typeface="Slackey" panose="020B0604020202020204" charset="0"/>
              </a:rPr>
              <a:t>3 examples</a:t>
            </a:r>
            <a:endParaRPr lang="en-GB" sz="2800" dirty="0">
              <a:solidFill>
                <a:schemeClr val="dk1"/>
              </a:solidFill>
              <a:latin typeface="Slackey" panose="020B0604020202020204" charset="0"/>
            </a:endParaRPr>
          </a:p>
        </p:txBody>
      </p:sp>
    </p:spTree>
    <p:extLst>
      <p:ext uri="{BB962C8B-B14F-4D97-AF65-F5344CB8AC3E}">
        <p14:creationId xmlns:p14="http://schemas.microsoft.com/office/powerpoint/2010/main" val="268319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713690" y="1362229"/>
            <a:ext cx="7840447"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92" name="Google Shape;10892;p69"/>
          <p:cNvSpPr txBox="1">
            <a:spLocks noGrp="1"/>
          </p:cNvSpPr>
          <p:nvPr>
            <p:ph type="title"/>
          </p:nvPr>
        </p:nvSpPr>
        <p:spPr>
          <a:xfrm>
            <a:off x="871871" y="1664427"/>
            <a:ext cx="7602278" cy="2391541"/>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Please email your completed work to:</a:t>
            </a:r>
            <a:br>
              <a:rPr lang="en-GB" sz="2800" dirty="0" smtClean="0">
                <a:latin typeface="Slackey" panose="020B0604020202020204" charset="0"/>
              </a:rPr>
            </a:br>
            <a:r>
              <a:rPr lang="en-GB" sz="2800" dirty="0" smtClean="0">
                <a:latin typeface="Slackey" panose="020B0604020202020204" charset="0"/>
              </a:rPr>
              <a:t>Miss Pattinson</a:t>
            </a:r>
            <a:br>
              <a:rPr lang="en-GB" sz="2800" dirty="0" smtClean="0">
                <a:latin typeface="Slackey" panose="020B0604020202020204" charset="0"/>
              </a:rPr>
            </a:br>
            <a:r>
              <a:rPr lang="en-GB" sz="2800" dirty="0" smtClean="0">
                <a:latin typeface="Slackey" panose="020B0604020202020204" charset="0"/>
              </a:rPr>
              <a:t>LPattinson@thekings.staffs.sch.uk </a:t>
            </a:r>
            <a:endParaRPr sz="2800" dirty="0">
              <a:solidFill>
                <a:schemeClr val="dk1"/>
              </a:solidFill>
              <a:latin typeface="Slackey" panose="020B0604020202020204" charset="0"/>
            </a:endParaRPr>
          </a:p>
        </p:txBody>
      </p:sp>
      <p:grpSp>
        <p:nvGrpSpPr>
          <p:cNvPr id="10894" name="Google Shape;10894;p69"/>
          <p:cNvGrpSpPr/>
          <p:nvPr/>
        </p:nvGrpSpPr>
        <p:grpSpPr>
          <a:xfrm>
            <a:off x="7860056" y="256867"/>
            <a:ext cx="1176020" cy="884988"/>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99" name="Google Shape;10899;p69"/>
          <p:cNvGrpSpPr/>
          <p:nvPr/>
        </p:nvGrpSpPr>
        <p:grpSpPr>
          <a:xfrm>
            <a:off x="-49222" y="4107683"/>
            <a:ext cx="1315875" cy="922396"/>
            <a:chOff x="236653" y="347946"/>
            <a:chExt cx="1315875" cy="922396"/>
          </a:xfrm>
        </p:grpSpPr>
        <p:grpSp>
          <p:nvGrpSpPr>
            <p:cNvPr id="10900" name="Google Shape;10900;p69"/>
            <p:cNvGrpSpPr/>
            <p:nvPr/>
          </p:nvGrpSpPr>
          <p:grpSpPr>
            <a:xfrm>
              <a:off x="236653" y="347946"/>
              <a:ext cx="397188" cy="852814"/>
              <a:chOff x="-136747" y="475983"/>
              <a:chExt cx="397188" cy="852814"/>
            </a:xfrm>
          </p:grpSpPr>
          <p:sp>
            <p:nvSpPr>
              <p:cNvPr id="10901" name="Google Shape;10901;p69"/>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2" name="Google Shape;10902;p69"/>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03" name="Google Shape;10903;p69"/>
            <p:cNvGrpSpPr/>
            <p:nvPr/>
          </p:nvGrpSpPr>
          <p:grpSpPr>
            <a:xfrm>
              <a:off x="633840" y="437170"/>
              <a:ext cx="918687" cy="833172"/>
              <a:chOff x="7317151" y="266325"/>
              <a:chExt cx="1443569" cy="1309196"/>
            </a:xfrm>
          </p:grpSpPr>
          <p:sp>
            <p:nvSpPr>
              <p:cNvPr id="10904" name="Google Shape;10904;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5" name="Google Shape;10905;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747307723"/>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377</TotalTime>
  <Words>595</Words>
  <Application>Microsoft Office PowerPoint</Application>
  <PresentationFormat>On-screen Show (16:9)</PresentationFormat>
  <Paragraphs>29</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Slackey</vt:lpstr>
      <vt:lpstr>Calibri</vt:lpstr>
      <vt:lpstr>Times New Roman</vt:lpstr>
      <vt:lpstr>Comic Sans MS</vt:lpstr>
      <vt:lpstr>Architects Daughter</vt:lpstr>
      <vt:lpstr>Arial</vt:lpstr>
      <vt:lpstr>Calibri Light</vt:lpstr>
      <vt:lpstr>Chalkboard</vt:lpstr>
      <vt:lpstr>Office Theme</vt:lpstr>
      <vt:lpstr>Transition Tasks</vt:lpstr>
      <vt:lpstr>Task 1:</vt:lpstr>
      <vt:lpstr>Task 2: Alternative Media</vt:lpstr>
      <vt:lpstr>Task 2: Alternative Media</vt:lpstr>
      <vt:lpstr>Your task is to produce a series of six A4 sized paintings using the different natural inks you have created.  The subject matter is your choice. For example you could select to draw : Still life e.g. flowers, fruit, shells, landscapes, portraiture, animals, buildings   Within each image I am looking for: Realism (no cartoon styles please) Wide range of tones Accuracy Control of the ink to keep inside drawn lines Directional painting Clear light source One natural ink per drawing (like the examples on the left)  If you don’t have a paint brush at home, be resourceful and cut a small piece of washing up sponge and use this to apply and paint your inks! </vt:lpstr>
      <vt:lpstr>PowerPoint Presentation</vt:lpstr>
      <vt:lpstr>PowerPoint Presentation</vt:lpstr>
      <vt:lpstr>Please email your completed work to: Miss Pattinson LPattinson@thekings.staffs.sch.uk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dc:title>
  <dc:creator>Stephanie Degg</dc:creator>
  <cp:lastModifiedBy>Stephanie Degg</cp:lastModifiedBy>
  <cp:revision>29</cp:revision>
  <dcterms:modified xsi:type="dcterms:W3CDTF">2022-06-14T12:43:58Z</dcterms:modified>
</cp:coreProperties>
</file>