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8" r:id="rId4"/>
    <p:sldId id="28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10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E071C54-8FF6-4943-BE8A-842979B661D2}" type="datetimeFigureOut">
              <a:rPr lang="en-GB" smtClean="0"/>
              <a:t>29/11/2024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136947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E071C54-8FF6-4943-BE8A-842979B661D2}" type="datetimeFigureOut">
              <a:rPr lang="en-GB" smtClean="0"/>
              <a:t>29/11/2024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111203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E071C54-8FF6-4943-BE8A-842979B661D2}" type="datetimeFigureOut">
              <a:rPr lang="en-GB" smtClean="0"/>
              <a:t>29/11/2024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2047874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E071C54-8FF6-4943-BE8A-842979B661D2}" type="datetimeFigureOut">
              <a:rPr lang="en-GB" smtClean="0"/>
              <a:t>29/11/2024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3305023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E071C54-8FF6-4943-BE8A-842979B661D2}" type="datetimeFigureOut">
              <a:rPr lang="en-GB" smtClean="0"/>
              <a:t>29/11/2024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2181941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E071C54-8FF6-4943-BE8A-842979B661D2}" type="datetimeFigureOut">
              <a:rPr lang="en-GB" smtClean="0"/>
              <a:t>29/11/2024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623764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E071C54-8FF6-4943-BE8A-842979B661D2}" type="datetimeFigureOut">
              <a:rPr lang="en-GB" smtClean="0"/>
              <a:t>29/11/2024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1920876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E071C54-8FF6-4943-BE8A-842979B661D2}" type="datetimeFigureOut">
              <a:rPr lang="en-GB" smtClean="0"/>
              <a:t>29/11/2024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77662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071C54-8FF6-4943-BE8A-842979B661D2}" type="datetimeFigureOut">
              <a:rPr lang="en-GB" smtClean="0"/>
              <a:t>29/11/2024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2201464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071C54-8FF6-4943-BE8A-842979B661D2}" type="datetimeFigureOut">
              <a:rPr lang="en-GB" smtClean="0"/>
              <a:t>29/11/2024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312839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071C54-8FF6-4943-BE8A-842979B661D2}" type="datetimeFigureOut">
              <a:rPr lang="en-GB" smtClean="0"/>
              <a:t>29/11/2024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3339900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071C54-8FF6-4943-BE8A-842979B661D2}" type="datetimeFigureOut">
              <a:rPr lang="en-GB" smtClean="0"/>
              <a:t>29/11/2024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C8956-D96F-4BBE-A673-E2B7FA5326D2}" type="slidenum">
              <a:rPr lang="en-GB" smtClean="0"/>
              <a:t>‹#›</a:t>
            </a:fld>
            <a:endParaRPr lang="en-GB"/>
          </a:p>
        </p:txBody>
      </p:sp>
    </p:spTree>
    <p:extLst>
      <p:ext uri="{BB962C8B-B14F-4D97-AF65-F5344CB8AC3E}">
        <p14:creationId xmlns:p14="http://schemas.microsoft.com/office/powerpoint/2010/main" val="33540898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1" y="3915547"/>
            <a:ext cx="9144000" cy="1655762"/>
          </a:xfrm>
        </p:spPr>
        <p:txBody>
          <a:bodyPr vert="horz" lIns="91440" tIns="45720" rIns="91440" bIns="45720" rtlCol="0" anchor="t">
            <a:normAutofit/>
          </a:bodyPr>
          <a:lstStyle/>
          <a:p>
            <a:r>
              <a:rPr lang="en-GB" sz="4800" b="1">
                <a:latin typeface="Century Gothic"/>
              </a:rPr>
              <a:t>Meaningful Homeworks</a:t>
            </a:r>
          </a:p>
          <a:p>
            <a:r>
              <a:rPr lang="en-GB" sz="4800" b="1">
                <a:latin typeface="Century Gothic"/>
              </a:rPr>
              <a:t>Year 10</a:t>
            </a:r>
            <a:endParaRPr lang="en-GB" sz="4800" b="1">
              <a:latin typeface="Century Gothic" panose="020B0502020202020204" pitchFamily="34" charset="0"/>
            </a:endParaRPr>
          </a:p>
        </p:txBody>
      </p:sp>
      <p:pic>
        <p:nvPicPr>
          <p:cNvPr id="1026" name="Picture 2" descr="The King's Open Evening for Intake into Year 7 in 2018 | Bookitb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014" y="329419"/>
            <a:ext cx="4037603" cy="1689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5750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500AD-0164-72C5-66A6-C933DD35EF75}"/>
              </a:ext>
            </a:extLst>
          </p:cNvPr>
          <p:cNvSpPr>
            <a:spLocks noGrp="1"/>
          </p:cNvSpPr>
          <p:nvPr>
            <p:ph type="title"/>
          </p:nvPr>
        </p:nvSpPr>
        <p:spPr/>
        <p:txBody>
          <a:bodyPr/>
          <a:lstStyle/>
          <a:p>
            <a:r>
              <a:rPr lang="en-US" b="1">
                <a:latin typeface="Century Gothic"/>
                <a:cs typeface="Calibri Light"/>
              </a:rPr>
              <a:t>Autumn 1 - A Christmas Carol (1)</a:t>
            </a:r>
          </a:p>
        </p:txBody>
      </p:sp>
      <p:sp>
        <p:nvSpPr>
          <p:cNvPr id="3" name="Content Placeholder 2">
            <a:extLst>
              <a:ext uri="{FF2B5EF4-FFF2-40B4-BE49-F238E27FC236}">
                <a16:creationId xmlns:a16="http://schemas.microsoft.com/office/drawing/2014/main" id="{0CF3E843-DA88-915E-C511-1B527FD79698}"/>
              </a:ext>
            </a:extLst>
          </p:cNvPr>
          <p:cNvSpPr>
            <a:spLocks noGrp="1"/>
          </p:cNvSpPr>
          <p:nvPr>
            <p:ph idx="1"/>
          </p:nvPr>
        </p:nvSpPr>
        <p:spPr>
          <a:xfrm>
            <a:off x="838200" y="1825625"/>
            <a:ext cx="10515600" cy="4796662"/>
          </a:xfrm>
        </p:spPr>
        <p:txBody>
          <a:bodyPr vert="horz" lIns="91440" tIns="45720" rIns="91440" bIns="45720" rtlCol="0" anchor="t">
            <a:normAutofit fontScale="47500" lnSpcReduction="20000"/>
          </a:bodyPr>
          <a:lstStyle/>
          <a:p>
            <a:pPr marL="0" indent="0">
              <a:buNone/>
            </a:pPr>
            <a:r>
              <a:rPr lang="en-US" b="1">
                <a:latin typeface="Century Gothic"/>
                <a:cs typeface="Calibri" panose="020F0502020204030204"/>
              </a:rPr>
              <a:t>Task: </a:t>
            </a:r>
            <a:r>
              <a:rPr lang="en-US">
                <a:latin typeface="Century Gothic"/>
                <a:ea typeface="+mn-lt"/>
                <a:cs typeface="+mn-lt"/>
              </a:rPr>
              <a:t>Single-word analysis based on an extract from the text, linking to relevant subject terminology and contextual information</a:t>
            </a:r>
          </a:p>
          <a:p>
            <a:pPr marL="514350" indent="-514350">
              <a:buAutoNum type="arabicPeriod"/>
            </a:pPr>
            <a:endParaRPr lang="en-US">
              <a:latin typeface="Century Gothic"/>
              <a:cs typeface="Calibri" panose="020F0502020204030204"/>
            </a:endParaRPr>
          </a:p>
          <a:p>
            <a:pPr marL="0" indent="0">
              <a:buNone/>
            </a:pPr>
            <a:r>
              <a:rPr lang="en-US" b="1">
                <a:latin typeface="Century Gothic"/>
                <a:cs typeface="Calibri" panose="020F0502020204030204"/>
              </a:rPr>
              <a:t>Guidance:</a:t>
            </a:r>
          </a:p>
          <a:p>
            <a:pPr marL="514350" indent="-514350">
              <a:buAutoNum type="arabicPeriod"/>
            </a:pPr>
            <a:r>
              <a:rPr lang="en-US">
                <a:latin typeface="Century Gothic"/>
                <a:cs typeface="Calibri" panose="020F0502020204030204"/>
              </a:rPr>
              <a:t>Read the extract </a:t>
            </a:r>
          </a:p>
          <a:p>
            <a:pPr marL="514350" indent="-514350">
              <a:buAutoNum type="arabicPeriod"/>
            </a:pPr>
            <a:r>
              <a:rPr lang="en-US">
                <a:latin typeface="Century Gothic"/>
                <a:cs typeface="Calibri" panose="020F0502020204030204"/>
              </a:rPr>
              <a:t>Consider the highlighted words. They have been chosen because there is lots you can say about them. </a:t>
            </a:r>
          </a:p>
          <a:p>
            <a:pPr marL="514350" indent="-514350">
              <a:buAutoNum type="arabicPeriod"/>
            </a:pPr>
            <a:r>
              <a:rPr lang="en-US">
                <a:latin typeface="Century Gothic"/>
                <a:cs typeface="Calibri" panose="020F0502020204030204"/>
              </a:rPr>
              <a:t>Try and think of up to three reasons as to why each word has been used and write these down. Consider the following questions when you think of your reasons. Of all the words, Dickens could have used, why this one? What is he trying to say about the topic being discussed?</a:t>
            </a:r>
          </a:p>
          <a:p>
            <a:pPr marL="514350" indent="-514350">
              <a:buAutoNum type="arabicPeriod"/>
            </a:pPr>
            <a:r>
              <a:rPr lang="en-US">
                <a:latin typeface="Century Gothic"/>
                <a:cs typeface="Calibri" panose="020F0502020204030204"/>
              </a:rPr>
              <a:t>What does the writer want to happen when people read this extract? How does this word help?</a:t>
            </a:r>
          </a:p>
          <a:p>
            <a:pPr marL="514350" indent="-514350">
              <a:buAutoNum type="arabicPeriod"/>
            </a:pPr>
            <a:r>
              <a:rPr lang="en-US">
                <a:latin typeface="Century Gothic"/>
                <a:cs typeface="Calibri" panose="020F0502020204030204"/>
              </a:rPr>
              <a:t>What does the writer need the reader to think, feel or question in order to get what he wants? How does this word help them to achieve this?</a:t>
            </a:r>
            <a:endParaRPr lang="en-US">
              <a:latin typeface="Century Gothic"/>
              <a:ea typeface="+mn-lt"/>
              <a:cs typeface="+mn-lt"/>
            </a:endParaRPr>
          </a:p>
          <a:p>
            <a:pPr marL="0" indent="0">
              <a:buNone/>
            </a:pPr>
            <a:r>
              <a:rPr lang="en-US">
                <a:latin typeface="Century Gothic"/>
                <a:ea typeface="+mn-lt"/>
                <a:cs typeface="+mn-lt"/>
              </a:rPr>
              <a:t>Extension: Choose two of the words. Link your ‘reasons’ together as to why Dickens uses these specific words. Remember, consider what Dickens wants to achieve in this part of the story and what he needs his reader to think, feel or question in order to achieve it. </a:t>
            </a:r>
          </a:p>
          <a:p>
            <a:pPr marL="0" indent="0">
              <a:buNone/>
            </a:pPr>
            <a:endParaRPr lang="en-US">
              <a:latin typeface="Century Gothic"/>
              <a:cs typeface="Calibri" panose="020F0502020204030204"/>
            </a:endParaRPr>
          </a:p>
          <a:p>
            <a:pPr marL="0" indent="0">
              <a:buNone/>
            </a:pPr>
            <a:r>
              <a:rPr lang="en-US" b="1">
                <a:latin typeface="Century Gothic"/>
                <a:cs typeface="Calibri" panose="020F0502020204030204"/>
              </a:rPr>
              <a:t>Success Criteria</a:t>
            </a:r>
            <a:endParaRPr lang="en-US">
              <a:latin typeface="Century Gothic"/>
              <a:cs typeface="Calibri" panose="020F0502020204030204"/>
            </a:endParaRPr>
          </a:p>
          <a:p>
            <a:pPr marL="514350" indent="-514350"/>
            <a:r>
              <a:rPr lang="en-US">
                <a:latin typeface="Century Gothic"/>
                <a:cs typeface="Calibri" panose="020F0502020204030204"/>
              </a:rPr>
              <a:t>Reasons as to why each word has been done can be completed as a mind-map/bullet-point list for each word.</a:t>
            </a:r>
            <a:endParaRPr lang="en-US" b="1">
              <a:latin typeface="Century Gothic"/>
              <a:cs typeface="Calibri" panose="020F0502020204030204"/>
            </a:endParaRPr>
          </a:p>
          <a:p>
            <a:pPr marL="514350" indent="-514350"/>
            <a:r>
              <a:rPr lang="en-US">
                <a:latin typeface="Century Gothic"/>
                <a:cs typeface="Calibri" panose="020F0502020204030204"/>
              </a:rPr>
              <a:t>Consider the effect and meaning created by each language choice.</a:t>
            </a:r>
          </a:p>
          <a:p>
            <a:pPr marL="514350" indent="-514350"/>
            <a:endParaRPr lang="en-US">
              <a:latin typeface="Century Gothic"/>
              <a:cs typeface="Calibri" panose="020F0502020204030204"/>
            </a:endParaRPr>
          </a:p>
          <a:p>
            <a:pPr marL="0" indent="0">
              <a:buNone/>
            </a:pPr>
            <a:endParaRPr lang="en-US">
              <a:latin typeface="Century Gothic"/>
              <a:cs typeface="Calibri" panose="020F0502020204030204"/>
            </a:endParaRPr>
          </a:p>
        </p:txBody>
      </p:sp>
    </p:spTree>
    <p:extLst>
      <p:ext uri="{BB962C8B-B14F-4D97-AF65-F5344CB8AC3E}">
        <p14:creationId xmlns:p14="http://schemas.microsoft.com/office/powerpoint/2010/main" val="2326732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37738-A247-9C82-19BC-33B12FC09534}"/>
              </a:ext>
            </a:extLst>
          </p:cNvPr>
          <p:cNvSpPr>
            <a:spLocks noGrp="1"/>
          </p:cNvSpPr>
          <p:nvPr>
            <p:ph type="title"/>
          </p:nvPr>
        </p:nvSpPr>
        <p:spPr/>
        <p:txBody>
          <a:bodyPr/>
          <a:lstStyle/>
          <a:p>
            <a:r>
              <a:rPr lang="en-US">
                <a:latin typeface="Century Gothic"/>
                <a:cs typeface="Calibri Light"/>
              </a:rPr>
              <a:t>Extract</a:t>
            </a:r>
            <a:endParaRPr lang="en-US">
              <a:latin typeface="Calibri Light" panose="020F0302020204030204"/>
              <a:cs typeface="Calibri Light" panose="020F0302020204030204"/>
            </a:endParaRPr>
          </a:p>
        </p:txBody>
      </p:sp>
      <p:sp>
        <p:nvSpPr>
          <p:cNvPr id="3" name="Content Placeholder 2">
            <a:extLst>
              <a:ext uri="{FF2B5EF4-FFF2-40B4-BE49-F238E27FC236}">
                <a16:creationId xmlns:a16="http://schemas.microsoft.com/office/drawing/2014/main" id="{CF626D19-FE68-7DB2-1A3F-B6E59C4BFFD1}"/>
              </a:ext>
            </a:extLst>
          </p:cNvPr>
          <p:cNvSpPr>
            <a:spLocks noGrp="1"/>
          </p:cNvSpPr>
          <p:nvPr>
            <p:ph sz="half" idx="1"/>
          </p:nvPr>
        </p:nvSpPr>
        <p:spPr>
          <a:xfrm>
            <a:off x="838200" y="1825625"/>
            <a:ext cx="10604663" cy="4865935"/>
          </a:xfrm>
        </p:spPr>
        <p:txBody>
          <a:bodyPr vert="horz" lIns="91440" tIns="45720" rIns="91440" bIns="45720" rtlCol="0" anchor="t">
            <a:noAutofit/>
          </a:bodyPr>
          <a:lstStyle/>
          <a:p>
            <a:pPr algn="just">
              <a:buNone/>
            </a:pPr>
            <a:r>
              <a:rPr lang="en-US" sz="1800">
                <a:latin typeface="Century Gothic"/>
                <a:cs typeface="Calibri" panose="020F0502020204030204"/>
              </a:rPr>
              <a:t>Foggier yet, and colder. </a:t>
            </a:r>
            <a:r>
              <a:rPr lang="en-US" sz="1800">
                <a:highlight>
                  <a:srgbClr val="FFFF00"/>
                </a:highlight>
                <a:latin typeface="Century Gothic"/>
                <a:cs typeface="Calibri" panose="020F0502020204030204"/>
              </a:rPr>
              <a:t>Piercing</a:t>
            </a:r>
            <a:r>
              <a:rPr lang="en-US" sz="1800">
                <a:latin typeface="Century Gothic"/>
                <a:cs typeface="Calibri" panose="020F0502020204030204"/>
              </a:rPr>
              <a:t>, </a:t>
            </a:r>
            <a:r>
              <a:rPr lang="en-US" sz="1800">
                <a:highlight>
                  <a:srgbClr val="FFFF00"/>
                </a:highlight>
                <a:latin typeface="Century Gothic"/>
                <a:cs typeface="Calibri" panose="020F0502020204030204"/>
              </a:rPr>
              <a:t>searching</a:t>
            </a:r>
            <a:r>
              <a:rPr lang="en-US" sz="1800">
                <a:latin typeface="Century Gothic"/>
                <a:cs typeface="Calibri" panose="020F0502020204030204"/>
              </a:rPr>
              <a:t>, </a:t>
            </a:r>
            <a:r>
              <a:rPr lang="en-US" sz="1800">
                <a:highlight>
                  <a:srgbClr val="FFFF00"/>
                </a:highlight>
                <a:latin typeface="Century Gothic"/>
                <a:cs typeface="Calibri" panose="020F0502020204030204"/>
              </a:rPr>
              <a:t>biting</a:t>
            </a:r>
            <a:r>
              <a:rPr lang="en-US" sz="1800">
                <a:latin typeface="Century Gothic"/>
                <a:cs typeface="Calibri" panose="020F0502020204030204"/>
              </a:rPr>
              <a:t> cold. If the good Saint Dunstan had but nipped the Evil Spirit’s nose with a touch of such weather as that, instead of using his familiar weapons, then indeed he would have roared to lusty purpose. The owner of one scant young nose, gnawed and mumbled by the </a:t>
            </a:r>
            <a:r>
              <a:rPr lang="en-US" sz="1800">
                <a:highlight>
                  <a:srgbClr val="FFFF00"/>
                </a:highlight>
                <a:latin typeface="Century Gothic"/>
                <a:cs typeface="Calibri" panose="020F0502020204030204"/>
              </a:rPr>
              <a:t>hungry</a:t>
            </a:r>
            <a:r>
              <a:rPr lang="en-US" sz="1800">
                <a:latin typeface="Century Gothic"/>
                <a:cs typeface="Calibri" panose="020F0502020204030204"/>
              </a:rPr>
              <a:t> cold as bones are gnawed by dogs, stooped down at Scrooge’s keyhole to regale him with a Christmas carol: but at the first sound of </a:t>
            </a:r>
            <a:endParaRPr lang="en-US" sz="1800">
              <a:latin typeface="Century Gothic"/>
              <a:ea typeface="+mn-lt"/>
              <a:cs typeface="+mn-lt"/>
            </a:endParaRPr>
          </a:p>
          <a:p>
            <a:pPr algn="just">
              <a:buNone/>
            </a:pPr>
            <a:r>
              <a:rPr lang="en-US" sz="1800">
                <a:latin typeface="Century Gothic"/>
                <a:cs typeface="Calibri" panose="020F0502020204030204"/>
              </a:rPr>
              <a:t>“God bless you, merry gentleman! </a:t>
            </a:r>
            <a:endParaRPr lang="en-US" sz="1800">
              <a:latin typeface="Century Gothic"/>
              <a:ea typeface="+mn-lt"/>
              <a:cs typeface="+mn-lt"/>
            </a:endParaRPr>
          </a:p>
          <a:p>
            <a:pPr algn="just">
              <a:buNone/>
            </a:pPr>
            <a:r>
              <a:rPr lang="en-US" sz="1800">
                <a:latin typeface="Century Gothic"/>
                <a:cs typeface="Calibri" panose="020F0502020204030204"/>
              </a:rPr>
              <a:t> May nothing you dismay!” </a:t>
            </a:r>
            <a:endParaRPr lang="en-US" sz="1800">
              <a:latin typeface="Century Gothic"/>
              <a:ea typeface="+mn-lt"/>
              <a:cs typeface="+mn-lt"/>
            </a:endParaRPr>
          </a:p>
          <a:p>
            <a:pPr marL="0" indent="0">
              <a:buNone/>
            </a:pPr>
            <a:r>
              <a:rPr lang="en-US" sz="1800">
                <a:latin typeface="Century Gothic"/>
                <a:cs typeface="Calibri" panose="020F0502020204030204"/>
              </a:rPr>
              <a:t>Scrooge seized the ruler with such energy of action, that the singer fled in terror, leaving the keyhole to the fog and even more congenial frost. </a:t>
            </a:r>
            <a:endParaRPr lang="en-US" sz="1800">
              <a:latin typeface="Century Gothic"/>
            </a:endParaRPr>
          </a:p>
        </p:txBody>
      </p:sp>
      <p:sp>
        <p:nvSpPr>
          <p:cNvPr id="5" name="Content Placeholder 2">
            <a:extLst>
              <a:ext uri="{FF2B5EF4-FFF2-40B4-BE49-F238E27FC236}">
                <a16:creationId xmlns:a16="http://schemas.microsoft.com/office/drawing/2014/main" id="{16A8EE9A-BD1A-F616-43D2-BA287DF7E826}"/>
              </a:ext>
            </a:extLst>
          </p:cNvPr>
          <p:cNvSpPr>
            <a:spLocks noGrp="1"/>
          </p:cNvSpPr>
          <p:nvPr/>
        </p:nvSpPr>
        <p:spPr>
          <a:xfrm>
            <a:off x="5183188" y="987425"/>
            <a:ext cx="6172200" cy="4873625"/>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0" i="0" u="none" strike="noStrike" kern="1200" cap="none" spc="0" normalizeH="0" baseline="0" noProof="0">
              <a:ln>
                <a:noFill/>
              </a:ln>
              <a:solidFill>
                <a:prstClr val="black"/>
              </a:solidFill>
              <a:effectLst/>
              <a:uLnTx/>
              <a:uFillTx/>
              <a:latin typeface="Calibri" panose="020F0502020204030204"/>
              <a:ea typeface="+mn-lt"/>
              <a:cs typeface="Calibri" panose="020F0502020204030204"/>
            </a:endParaRPr>
          </a:p>
        </p:txBody>
      </p:sp>
    </p:spTree>
    <p:extLst>
      <p:ext uri="{BB962C8B-B14F-4D97-AF65-F5344CB8AC3E}">
        <p14:creationId xmlns:p14="http://schemas.microsoft.com/office/powerpoint/2010/main" val="227113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37738-A247-9C82-19BC-33B12FC09534}"/>
              </a:ext>
            </a:extLst>
          </p:cNvPr>
          <p:cNvSpPr>
            <a:spLocks noGrp="1"/>
          </p:cNvSpPr>
          <p:nvPr>
            <p:ph type="title"/>
          </p:nvPr>
        </p:nvSpPr>
        <p:spPr/>
        <p:txBody>
          <a:bodyPr>
            <a:normAutofit/>
          </a:bodyPr>
          <a:lstStyle/>
          <a:p>
            <a:r>
              <a:rPr lang="en-US" sz="4000" b="1" dirty="0">
                <a:latin typeface="Century Gothic"/>
                <a:cs typeface="Calibri Light"/>
              </a:rPr>
              <a:t>Worked example</a:t>
            </a:r>
            <a:endParaRPr lang="en-US" sz="4000" b="1" dirty="0">
              <a:latin typeface="Calibri Light" panose="020F0302020204030204"/>
              <a:cs typeface="Calibri Light" panose="020F0302020204030204"/>
            </a:endParaRPr>
          </a:p>
        </p:txBody>
      </p:sp>
      <p:sp>
        <p:nvSpPr>
          <p:cNvPr id="5" name="Content Placeholder 2">
            <a:extLst>
              <a:ext uri="{FF2B5EF4-FFF2-40B4-BE49-F238E27FC236}">
                <a16:creationId xmlns:a16="http://schemas.microsoft.com/office/drawing/2014/main" id="{16A8EE9A-BD1A-F616-43D2-BA287DF7E826}"/>
              </a:ext>
            </a:extLst>
          </p:cNvPr>
          <p:cNvSpPr>
            <a:spLocks noGrp="1"/>
          </p:cNvSpPr>
          <p:nvPr/>
        </p:nvSpPr>
        <p:spPr>
          <a:xfrm>
            <a:off x="5183188" y="987425"/>
            <a:ext cx="6172200" cy="4873625"/>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0" i="0" u="none" strike="noStrike" kern="1200" cap="none" spc="0" normalizeH="0" baseline="0" noProof="0">
              <a:ln>
                <a:noFill/>
              </a:ln>
              <a:solidFill>
                <a:prstClr val="black"/>
              </a:solidFill>
              <a:effectLst/>
              <a:uLnTx/>
              <a:uFillTx/>
              <a:latin typeface="Calibri" panose="020F0502020204030204"/>
              <a:ea typeface="+mn-lt"/>
              <a:cs typeface="Calibri" panose="020F0502020204030204"/>
            </a:endParaRPr>
          </a:p>
        </p:txBody>
      </p:sp>
      <p:sp>
        <p:nvSpPr>
          <p:cNvPr id="6" name="Content Placeholder 5">
            <a:extLst>
              <a:ext uri="{FF2B5EF4-FFF2-40B4-BE49-F238E27FC236}">
                <a16:creationId xmlns:a16="http://schemas.microsoft.com/office/drawing/2014/main" id="{281EA780-C185-CD9B-E4B9-5F245A8C5A2F}"/>
              </a:ext>
            </a:extLst>
          </p:cNvPr>
          <p:cNvSpPr>
            <a:spLocks noGrp="1"/>
          </p:cNvSpPr>
          <p:nvPr>
            <p:ph sz="half" idx="1"/>
          </p:nvPr>
        </p:nvSpPr>
        <p:spPr>
          <a:xfrm>
            <a:off x="838199" y="1825625"/>
            <a:ext cx="2368139" cy="2116983"/>
          </a:xfrm>
        </p:spPr>
        <p:txBody>
          <a:bodyPr>
            <a:normAutofit fontScale="92500"/>
          </a:bodyPr>
          <a:lstStyle/>
          <a:p>
            <a:pPr marL="0" indent="0">
              <a:buNone/>
            </a:pPr>
            <a:r>
              <a:rPr lang="en-GB" sz="2400" b="1" dirty="0">
                <a:latin typeface="Tw Cen MT" panose="020B0602020104020603" pitchFamily="34" charset="0"/>
              </a:rPr>
              <a:t>Note: this task is not the same but shows the same skills necessary for the task you have been given.</a:t>
            </a:r>
          </a:p>
        </p:txBody>
      </p:sp>
      <p:pic>
        <p:nvPicPr>
          <p:cNvPr id="1026" name="Picture 2" descr="Image preview">
            <a:extLst>
              <a:ext uri="{FF2B5EF4-FFF2-40B4-BE49-F238E27FC236}">
                <a16:creationId xmlns:a16="http://schemas.microsoft.com/office/drawing/2014/main" id="{FF75E78E-BAD8-4B2D-8FBD-FDC7B84AE87C}"/>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518" t="11601" r="8980" b="1922"/>
          <a:stretch/>
        </p:blipFill>
        <p:spPr bwMode="auto">
          <a:xfrm>
            <a:off x="5925787" y="166"/>
            <a:ext cx="4952010" cy="6756894"/>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a:extLst>
              <a:ext uri="{FF2B5EF4-FFF2-40B4-BE49-F238E27FC236}">
                <a16:creationId xmlns:a16="http://schemas.microsoft.com/office/drawing/2014/main" id="{A1F8A436-E45D-4C49-9BC8-C7FAD4BA3A36}"/>
              </a:ext>
            </a:extLst>
          </p:cNvPr>
          <p:cNvSpPr/>
          <p:nvPr/>
        </p:nvSpPr>
        <p:spPr>
          <a:xfrm>
            <a:off x="10652166" y="130629"/>
            <a:ext cx="701634" cy="721859"/>
          </a:xfrm>
          <a:custGeom>
            <a:avLst/>
            <a:gdLst>
              <a:gd name="connsiteX0" fmla="*/ 0 w 701634"/>
              <a:gd name="connsiteY0" fmla="*/ 360930 h 721859"/>
              <a:gd name="connsiteX1" fmla="*/ 350817 w 701634"/>
              <a:gd name="connsiteY1" fmla="*/ 0 h 721859"/>
              <a:gd name="connsiteX2" fmla="*/ 701634 w 701634"/>
              <a:gd name="connsiteY2" fmla="*/ 360930 h 721859"/>
              <a:gd name="connsiteX3" fmla="*/ 350817 w 701634"/>
              <a:gd name="connsiteY3" fmla="*/ 721860 h 721859"/>
              <a:gd name="connsiteX4" fmla="*/ 0 w 701634"/>
              <a:gd name="connsiteY4" fmla="*/ 360930 h 721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1634" h="721859" fill="none" extrusionOk="0">
                <a:moveTo>
                  <a:pt x="0" y="360930"/>
                </a:moveTo>
                <a:cubicBezTo>
                  <a:pt x="11507" y="171210"/>
                  <a:pt x="152382" y="-5873"/>
                  <a:pt x="350817" y="0"/>
                </a:cubicBezTo>
                <a:cubicBezTo>
                  <a:pt x="519929" y="1547"/>
                  <a:pt x="700982" y="164228"/>
                  <a:pt x="701634" y="360930"/>
                </a:cubicBezTo>
                <a:cubicBezTo>
                  <a:pt x="701729" y="532097"/>
                  <a:pt x="515065" y="731957"/>
                  <a:pt x="350817" y="721860"/>
                </a:cubicBezTo>
                <a:cubicBezTo>
                  <a:pt x="141735" y="702023"/>
                  <a:pt x="10395" y="554436"/>
                  <a:pt x="0" y="360930"/>
                </a:cubicBezTo>
                <a:close/>
              </a:path>
              <a:path w="701634" h="721859" stroke="0" extrusionOk="0">
                <a:moveTo>
                  <a:pt x="0" y="360930"/>
                </a:moveTo>
                <a:cubicBezTo>
                  <a:pt x="-2969" y="156120"/>
                  <a:pt x="162604" y="-2470"/>
                  <a:pt x="350817" y="0"/>
                </a:cubicBezTo>
                <a:cubicBezTo>
                  <a:pt x="556875" y="26091"/>
                  <a:pt x="670860" y="175942"/>
                  <a:pt x="701634" y="360930"/>
                </a:cubicBezTo>
                <a:cubicBezTo>
                  <a:pt x="691061" y="551091"/>
                  <a:pt x="578672" y="709185"/>
                  <a:pt x="350817" y="721860"/>
                </a:cubicBezTo>
                <a:cubicBezTo>
                  <a:pt x="132128" y="695868"/>
                  <a:pt x="3826" y="563165"/>
                  <a:pt x="0" y="360930"/>
                </a:cubicBezTo>
                <a:close/>
              </a:path>
            </a:pathLst>
          </a:custGeom>
          <a:solidFill>
            <a:srgbClr val="C00000"/>
          </a:solidFill>
          <a:ln>
            <a:solidFill>
              <a:srgbClr val="C00000"/>
            </a:solidFill>
            <a:extLst>
              <a:ext uri="{C807C97D-BFC1-408E-A445-0C87EB9F89A2}">
                <ask:lineSketchStyleProps xmlns:ask="http://schemas.microsoft.com/office/drawing/2018/sketchyshapes" sd="3978248048">
                  <a:prstGeom prst="ellipse">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070130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415</Words>
  <Application>Microsoft Office PowerPoint</Application>
  <PresentationFormat>Widescreen</PresentationFormat>
  <Paragraphs>23</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Century Gothic</vt:lpstr>
      <vt:lpstr>Tw Cen MT</vt:lpstr>
      <vt:lpstr>1_Office Theme</vt:lpstr>
      <vt:lpstr>PowerPoint Presentation</vt:lpstr>
      <vt:lpstr>Autumn 1 - A Christmas Carol (1)</vt:lpstr>
      <vt:lpstr>Extract</vt:lpstr>
      <vt:lpstr>Worked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Harnett</dc:creator>
  <cp:lastModifiedBy>J Harnett</cp:lastModifiedBy>
  <cp:revision>1</cp:revision>
  <dcterms:created xsi:type="dcterms:W3CDTF">2024-11-29T15:40:20Z</dcterms:created>
  <dcterms:modified xsi:type="dcterms:W3CDTF">2024-11-29T15:40:34Z</dcterms:modified>
</cp:coreProperties>
</file>