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4" r:id="rId4"/>
    <p:sldId id="2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7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0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9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9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1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3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1C54-8FF6-4943-BE8A-842979B661D2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8956-D96F-4BBE-A673-E2B7FA532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0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1" y="391554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b="1" dirty="0">
                <a:latin typeface="Century Gothic"/>
              </a:rPr>
              <a:t>Meaningful Homeworks</a:t>
            </a:r>
          </a:p>
          <a:p>
            <a:r>
              <a:rPr lang="en-GB" sz="4800" b="1" dirty="0">
                <a:latin typeface="Century Gothic"/>
              </a:rPr>
              <a:t>Year 9</a:t>
            </a:r>
            <a:endParaRPr lang="en-GB" sz="4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The King's Open Evening for Intake into Year 7 in 2018 | Bookitb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4" y="329419"/>
            <a:ext cx="4037603" cy="16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2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5432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highlight>
                  <a:srgbClr val="FFFF00"/>
                </a:highlight>
                <a:latin typeface="Century Gothic"/>
              </a:rPr>
              <a:t>Autumn 1 – Crime and Punishment (HWK 1) - planning/annotation sheet in KS3 resources AUTUMN 1 - need to complete 2 paragraph Q2 response</a:t>
            </a:r>
            <a:endParaRPr lang="en-GB" b="1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2336264"/>
            <a:ext cx="10515600" cy="4351338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  <a:latin typeface="Century Gothic"/>
              </a:rPr>
              <a:t>Task: Answer the comprehension questions about the extract The Woman in Black.  THEN;</a:t>
            </a:r>
          </a:p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  <a:latin typeface="Century Gothic"/>
              </a:rPr>
              <a:t>B) Complete the 'Reduce, transform, summarise' worksheet based on what you have read.</a:t>
            </a: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  <a:latin typeface="Century Gothic"/>
              </a:rPr>
              <a:t>Guidance: You must answer all the questions in full sentences using evidence to support your ideas, where appropriate. </a:t>
            </a:r>
          </a:p>
          <a:p>
            <a:pPr>
              <a:buFontTx/>
              <a:buChar char="-"/>
            </a:pPr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i="1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Remember:</a:t>
            </a:r>
            <a:r>
              <a:rPr lang="en-GB" sz="2000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 </a:t>
            </a:r>
            <a:endParaRPr lang="en-US" sz="2000" dirty="0">
              <a:highlight>
                <a:srgbClr val="FFFF00"/>
              </a:highlight>
              <a:latin typeface="Century Gothic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000" i="1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Submit work to your teacher in class, via Email or in person</a:t>
            </a:r>
            <a:r>
              <a:rPr lang="en-GB" sz="2000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 </a:t>
            </a:r>
          </a:p>
          <a:p>
            <a:pPr>
              <a:buFont typeface="Arial"/>
              <a:buChar char="•"/>
            </a:pPr>
            <a:r>
              <a:rPr lang="en-GB" sz="2000" i="1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Outstanding work will be rewarded with </a:t>
            </a:r>
            <a:r>
              <a:rPr lang="en-GB" sz="2000" i="1" dirty="0" err="1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Classcharts</a:t>
            </a:r>
            <a:r>
              <a:rPr lang="en-GB" sz="2000" i="1" dirty="0">
                <a:highlight>
                  <a:srgbClr val="FFFF00"/>
                </a:highlight>
                <a:latin typeface="Century Gothic"/>
                <a:ea typeface="+mn-lt"/>
                <a:cs typeface="+mn-lt"/>
              </a:rPr>
              <a:t> points and a Pride of the King's nomination</a:t>
            </a:r>
            <a:endParaRPr lang="en-GB" sz="2000" dirty="0">
              <a:highlight>
                <a:srgbClr val="FFFF00"/>
              </a:highlight>
              <a:latin typeface="Century Gothic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000" dirty="0">
                <a:highlight>
                  <a:srgbClr val="FFFF00"/>
                </a:highlight>
                <a:latin typeface="Century Gothic"/>
                <a:cs typeface="Calibri" panose="020F0502020204030204"/>
              </a:rPr>
              <a:t>Printed copies are available from your teacher if needed</a:t>
            </a:r>
          </a:p>
          <a:p>
            <a:pPr marL="0" indent="0">
              <a:buFontTx/>
              <a:buNone/>
            </a:pPr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highlight>
                  <a:srgbClr val="FFFF00"/>
                </a:highlight>
                <a:latin typeface="Century Gothic"/>
              </a:rPr>
              <a:t>Success Criteria: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highlight>
                  <a:srgbClr val="FFFF00"/>
                </a:highlight>
                <a:latin typeface="Century Gothic"/>
              </a:rPr>
              <a:t>All answers written in full sentences</a:t>
            </a:r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highlight>
                  <a:srgbClr val="FFFF00"/>
                </a:highlight>
                <a:latin typeface="Century Gothic"/>
              </a:rPr>
              <a:t>Accurate </a:t>
            </a:r>
            <a:r>
              <a:rPr lang="en-GB" sz="2000" dirty="0" err="1">
                <a:highlight>
                  <a:srgbClr val="FFFF00"/>
                </a:highlight>
                <a:latin typeface="Century Gothic"/>
              </a:rPr>
              <a:t>SPaG</a:t>
            </a:r>
            <a:endParaRPr lang="en-GB" sz="2000" dirty="0" err="1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highlight>
                  <a:srgbClr val="FFFF00"/>
                </a:highlight>
                <a:latin typeface="Century Gothic"/>
              </a:rPr>
              <a:t>Clear understanding of the text </a:t>
            </a:r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highlight>
                  <a:srgbClr val="FFFF00"/>
                </a:highlight>
                <a:latin typeface="Century Gothic"/>
              </a:rPr>
              <a:t>Analysis of one language device as a quotation explosion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highlight>
                  <a:srgbClr val="FFFF00"/>
                </a:highlight>
                <a:latin typeface="Century Gothic"/>
              </a:rPr>
              <a:t>Accurate subject terminology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highlight>
                  <a:srgbClr val="FFFF00"/>
                </a:highlight>
                <a:latin typeface="Century Gothic"/>
              </a:rPr>
              <a:t>Ambitious vocabulary </a:t>
            </a:r>
          </a:p>
          <a:p>
            <a:pPr>
              <a:buFont typeface="Wingdings" panose="020B0604020202020204" pitchFamily="34" charset="0"/>
              <a:buChar char="ü"/>
            </a:pPr>
            <a:endParaRPr lang="en-GB" sz="2000" dirty="0">
              <a:highlight>
                <a:srgbClr val="FFFF00"/>
              </a:highlight>
              <a:latin typeface="Century Gothic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en-GB" sz="20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01F512-3629-0F02-1403-E308AC70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3" y="127690"/>
            <a:ext cx="10515600" cy="1325563"/>
          </a:xfrm>
        </p:spPr>
        <p:txBody>
          <a:bodyPr/>
          <a:lstStyle/>
          <a:p>
            <a:r>
              <a:rPr lang="en-GB" b="1" dirty="0">
                <a:latin typeface="Century Gothic"/>
              </a:rPr>
              <a:t>Autumn 1 – Crime and Punishment (HWK 1)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35" y="1913973"/>
            <a:ext cx="5159513" cy="468264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sz="2000" b="1" dirty="0">
                <a:latin typeface="Century Gothic"/>
              </a:rPr>
              <a:t>Task: Answer the comprehension questions about the extract The Woman in Black.  THEN;</a:t>
            </a:r>
          </a:p>
          <a:p>
            <a:pPr marL="0" indent="0">
              <a:buNone/>
            </a:pPr>
            <a:r>
              <a:rPr lang="en-GB" sz="2000" b="1" dirty="0">
                <a:latin typeface="Century Gothic"/>
              </a:rPr>
              <a:t>B) Complete the 'Reduce, transform, summarise' worksheet based on what you have read.</a:t>
            </a:r>
          </a:p>
          <a:p>
            <a:pPr marL="0" indent="0">
              <a:buNone/>
            </a:pPr>
            <a:endParaRPr lang="en-GB" sz="2000" dirty="0"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Century Gothic"/>
              </a:rPr>
              <a:t>Guidance: You must answer all the questions in full sentences using evidence to support your ideas, where appropriate. </a:t>
            </a:r>
          </a:p>
          <a:p>
            <a:pPr>
              <a:buFontTx/>
              <a:buChar char="-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i="1" dirty="0">
                <a:latin typeface="Century Gothic"/>
                <a:ea typeface="+mn-lt"/>
                <a:cs typeface="+mn-lt"/>
              </a:rPr>
              <a:t>Remember:</a:t>
            </a:r>
            <a:r>
              <a:rPr lang="en-GB" sz="2000" dirty="0">
                <a:latin typeface="Century Gothic"/>
                <a:ea typeface="+mn-lt"/>
                <a:cs typeface="+mn-lt"/>
              </a:rPr>
              <a:t> </a:t>
            </a:r>
            <a:endParaRPr lang="en-US" sz="2000" dirty="0">
              <a:latin typeface="Century Gothic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000" i="1" dirty="0">
                <a:latin typeface="Century Gothic"/>
                <a:ea typeface="+mn-lt"/>
                <a:cs typeface="+mn-lt"/>
              </a:rPr>
              <a:t>Submit work to your teacher in class, via Email or in person</a:t>
            </a:r>
            <a:r>
              <a:rPr lang="en-GB" sz="2000" dirty="0">
                <a:latin typeface="Century Gothic"/>
                <a:ea typeface="+mn-lt"/>
                <a:cs typeface="+mn-lt"/>
              </a:rPr>
              <a:t> </a:t>
            </a:r>
          </a:p>
          <a:p>
            <a:pPr>
              <a:buFont typeface="Arial"/>
              <a:buChar char="•"/>
            </a:pPr>
            <a:r>
              <a:rPr lang="en-GB" sz="2000" i="1" dirty="0">
                <a:latin typeface="Century Gothic"/>
                <a:ea typeface="+mn-lt"/>
                <a:cs typeface="+mn-lt"/>
              </a:rPr>
              <a:t>Outstanding work will be rewarded with </a:t>
            </a:r>
            <a:r>
              <a:rPr lang="en-GB" sz="2000" i="1" dirty="0" err="1">
                <a:latin typeface="Century Gothic"/>
                <a:ea typeface="+mn-lt"/>
                <a:cs typeface="+mn-lt"/>
              </a:rPr>
              <a:t>Classcharts</a:t>
            </a:r>
            <a:r>
              <a:rPr lang="en-GB" sz="2000" i="1" dirty="0">
                <a:latin typeface="Century Gothic"/>
                <a:ea typeface="+mn-lt"/>
                <a:cs typeface="+mn-lt"/>
              </a:rPr>
              <a:t> points and a Pride of the King's nomination</a:t>
            </a:r>
            <a:endParaRPr lang="en-GB" sz="2000" dirty="0">
              <a:latin typeface="Century Gothic"/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000" dirty="0">
                <a:latin typeface="Century Gothic"/>
                <a:cs typeface="Calibri" panose="020F0502020204030204"/>
              </a:rPr>
              <a:t>Printed copies are available from your teacher if needed</a:t>
            </a:r>
          </a:p>
          <a:p>
            <a:pPr marL="0" indent="0">
              <a:buFontTx/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Century Gothic"/>
              </a:rPr>
              <a:t>Success Criteria: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latin typeface="Century Gothic"/>
              </a:rPr>
              <a:t>All answers written in full sentences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latin typeface="Century Gothic"/>
              </a:rPr>
              <a:t>Accurate </a:t>
            </a:r>
            <a:r>
              <a:rPr lang="en-GB" sz="2000" dirty="0" err="1">
                <a:latin typeface="Century Gothic"/>
              </a:rPr>
              <a:t>SPaG</a:t>
            </a:r>
            <a:endParaRPr lang="en-GB" sz="2000" dirty="0" err="1">
              <a:latin typeface="Century Gothic" panose="020B0502020202020204" pitchFamily="34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latin typeface="Century Gothic"/>
              </a:rPr>
              <a:t>Clear understanding of the text </a:t>
            </a:r>
            <a:endParaRPr lang="en-GB" sz="2000" dirty="0">
              <a:latin typeface="Century Gothic" panose="020B0502020202020204" pitchFamily="34" charset="0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latin typeface="Century Gothic"/>
              </a:rPr>
              <a:t>Analysis of one language device as a quotation explosion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latin typeface="Century Gothic"/>
              </a:rPr>
              <a:t>Accurate subject terminology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GB" sz="2000" dirty="0">
                <a:latin typeface="Century Gothic"/>
              </a:rPr>
              <a:t>Ambitious vocabulary </a:t>
            </a:r>
          </a:p>
          <a:p>
            <a:pPr>
              <a:buFont typeface="Wingdings" panose="020B0604020202020204" pitchFamily="34" charset="0"/>
              <a:buChar char="ü"/>
            </a:pPr>
            <a:endParaRPr lang="en-GB" sz="2000" dirty="0">
              <a:latin typeface="Century Gothic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4" descr="A close up of a book&#10;&#10;Description automatically generated">
            <a:extLst>
              <a:ext uri="{FF2B5EF4-FFF2-40B4-BE49-F238E27FC236}">
                <a16:creationId xmlns:a16="http://schemas.microsoft.com/office/drawing/2014/main" id="{26872614-02EB-D63A-60E6-B714F0D7F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" r="50648" b="-917"/>
          <a:stretch/>
        </p:blipFill>
        <p:spPr>
          <a:xfrm>
            <a:off x="5707270" y="792270"/>
            <a:ext cx="4135240" cy="5925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9BB8E-B7F6-CCC7-7503-0AE6FD769C26}"/>
              </a:ext>
            </a:extLst>
          </p:cNvPr>
          <p:cNvSpPr txBox="1"/>
          <p:nvPr/>
        </p:nvSpPr>
        <p:spPr>
          <a:xfrm>
            <a:off x="9955695" y="750956"/>
            <a:ext cx="200991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 similar example which focuses on comprehension of a different text. The student has offered detailed note-taking which has helped them with the next task below.</a:t>
            </a:r>
          </a:p>
        </p:txBody>
      </p:sp>
    </p:spTree>
    <p:extLst>
      <p:ext uri="{BB962C8B-B14F-4D97-AF65-F5344CB8AC3E}">
        <p14:creationId xmlns:p14="http://schemas.microsoft.com/office/powerpoint/2010/main" val="34955597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</vt:lpstr>
      <vt:lpstr>1_Office Theme</vt:lpstr>
      <vt:lpstr>PowerPoint Presentation</vt:lpstr>
      <vt:lpstr>Autumn 1 – Crime and Punishment (HWK 1) - planning/annotation sheet in KS3 resources AUTUMN 1 - need to complete 2 paragraph Q2 response</vt:lpstr>
      <vt:lpstr>PowerPoint Presentation</vt:lpstr>
      <vt:lpstr>Autumn 1 – Crime and Punishment (HWK 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Harnett</dc:creator>
  <cp:lastModifiedBy>J Harnett</cp:lastModifiedBy>
  <cp:revision>1</cp:revision>
  <dcterms:created xsi:type="dcterms:W3CDTF">2024-11-29T15:43:44Z</dcterms:created>
  <dcterms:modified xsi:type="dcterms:W3CDTF">2024-11-29T15:44:01Z</dcterms:modified>
</cp:coreProperties>
</file>