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64" r:id="rId6"/>
    <p:sldId id="256" r:id="rId7"/>
    <p:sldId id="258" r:id="rId8"/>
    <p:sldId id="259" r:id="rId9"/>
    <p:sldId id="260" r:id="rId10"/>
    <p:sldId id="261"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22AF6-E5EF-C233-69FB-9CD2ED80C111}" v="304" dt="2024-06-27T13:03:57.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4/3/2025</a:t>
            </a:fld>
            <a:endParaRPr lang="en-US"/>
          </a:p>
        </p:txBody>
      </p:sp>
      <p:sp>
        <p:nvSpPr>
          <p:cNvPr id="5" name="Footer Placeholder 4"/>
          <p:cNvSpPr>
            <a:spLocks noGrp="1"/>
          </p:cNvSpPr>
          <p:nvPr>
            <p:ph type="ftr" sz="quarter" idx="11"/>
          </p:nvPr>
        </p:nvSpPr>
        <p:spPr/>
        <p:txBody>
          <a:bodyPr/>
          <a:lstStyle/>
          <a:p>
            <a:r>
              <a:rPr lang="en-US"/>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4/3/2025</a:t>
            </a:fld>
            <a:endParaRPr lang="en-US"/>
          </a:p>
        </p:txBody>
      </p:sp>
      <p:sp>
        <p:nvSpPr>
          <p:cNvPr id="5" name="Footer Placeholder 4"/>
          <p:cNvSpPr>
            <a:spLocks noGrp="1"/>
          </p:cNvSpPr>
          <p:nvPr>
            <p:ph type="ftr" sz="quarter" idx="11"/>
          </p:nvPr>
        </p:nvSpPr>
        <p:spPr/>
        <p:txBody>
          <a:bodyPr/>
          <a:lstStyle/>
          <a:p>
            <a:r>
              <a:rPr lang="en-US"/>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4/3/2025</a:t>
            </a:fld>
            <a:endParaRPr lang="en-US"/>
          </a:p>
        </p:txBody>
      </p:sp>
      <p:sp>
        <p:nvSpPr>
          <p:cNvPr id="5" name="Footer Placeholder 4"/>
          <p:cNvSpPr>
            <a:spLocks noGrp="1"/>
          </p:cNvSpPr>
          <p:nvPr>
            <p:ph type="ftr" sz="quarter" idx="11"/>
          </p:nvPr>
        </p:nvSpPr>
        <p:spPr/>
        <p:txBody>
          <a:bodyPr/>
          <a:lstStyle/>
          <a:p>
            <a:r>
              <a:rPr lang="en-US"/>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03/04/2025</a:t>
            </a:fld>
            <a:endParaRPr lang="en-GB"/>
          </a:p>
        </p:txBody>
      </p:sp>
      <p:sp>
        <p:nvSpPr>
          <p:cNvPr id="5" name="Footer Placeholder 4"/>
          <p:cNvSpPr>
            <a:spLocks noGrp="1"/>
          </p:cNvSpPr>
          <p:nvPr>
            <p:ph type="ftr" sz="quarter" idx="11"/>
          </p:nvPr>
        </p:nvSpPr>
        <p:spPr/>
        <p:txBody>
          <a:bodyPr/>
          <a:lstStyle/>
          <a:p>
            <a:r>
              <a:rPr lang="en-GB"/>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03/04/2025</a:t>
            </a:fld>
            <a:endParaRPr lang="en-GB"/>
          </a:p>
        </p:txBody>
      </p:sp>
      <p:sp>
        <p:nvSpPr>
          <p:cNvPr id="5" name="Footer Placeholder 4"/>
          <p:cNvSpPr>
            <a:spLocks noGrp="1"/>
          </p:cNvSpPr>
          <p:nvPr>
            <p:ph type="ftr" sz="quarter" idx="11"/>
          </p:nvPr>
        </p:nvSpPr>
        <p:spPr/>
        <p:txBody>
          <a:bodyPr/>
          <a:lstStyle/>
          <a:p>
            <a:r>
              <a:rPr lang="en-GB"/>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03/04/2025</a:t>
            </a:fld>
            <a:endParaRPr lang="en-GB"/>
          </a:p>
        </p:txBody>
      </p:sp>
      <p:sp>
        <p:nvSpPr>
          <p:cNvPr id="5" name="Footer Placeholder 4"/>
          <p:cNvSpPr>
            <a:spLocks noGrp="1"/>
          </p:cNvSpPr>
          <p:nvPr>
            <p:ph type="ftr" sz="quarter" idx="11"/>
          </p:nvPr>
        </p:nvSpPr>
        <p:spPr/>
        <p:txBody>
          <a:bodyPr/>
          <a:lstStyle/>
          <a:p>
            <a:r>
              <a:rPr lang="en-GB"/>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03/04/2025</a:t>
            </a:fld>
            <a:endParaRPr lang="en-GB"/>
          </a:p>
        </p:txBody>
      </p:sp>
      <p:sp>
        <p:nvSpPr>
          <p:cNvPr id="6" name="Footer Placeholder 5"/>
          <p:cNvSpPr>
            <a:spLocks noGrp="1"/>
          </p:cNvSpPr>
          <p:nvPr>
            <p:ph type="ftr" sz="quarter" idx="11"/>
          </p:nvPr>
        </p:nvSpPr>
        <p:spPr/>
        <p:txBody>
          <a:bodyPr/>
          <a:lstStyle/>
          <a:p>
            <a:r>
              <a:rPr lang="en-GB"/>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03/04/2025</a:t>
            </a:fld>
            <a:endParaRPr lang="en-GB"/>
          </a:p>
        </p:txBody>
      </p:sp>
      <p:sp>
        <p:nvSpPr>
          <p:cNvPr id="8" name="Footer Placeholder 7"/>
          <p:cNvSpPr>
            <a:spLocks noGrp="1"/>
          </p:cNvSpPr>
          <p:nvPr>
            <p:ph type="ftr" sz="quarter" idx="11"/>
          </p:nvPr>
        </p:nvSpPr>
        <p:spPr/>
        <p:txBody>
          <a:bodyPr/>
          <a:lstStyle/>
          <a:p>
            <a:r>
              <a:rPr lang="en-GB"/>
              <a:t>BTEC Sport 2023 - Component 1 Task B - Olivia Hulme</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03/04/2025</a:t>
            </a:fld>
            <a:endParaRPr lang="en-GB"/>
          </a:p>
        </p:txBody>
      </p:sp>
      <p:sp>
        <p:nvSpPr>
          <p:cNvPr id="4" name="Footer Placeholder 3"/>
          <p:cNvSpPr>
            <a:spLocks noGrp="1"/>
          </p:cNvSpPr>
          <p:nvPr>
            <p:ph type="ftr" sz="quarter" idx="11"/>
          </p:nvPr>
        </p:nvSpPr>
        <p:spPr/>
        <p:txBody>
          <a:bodyPr/>
          <a:lstStyle/>
          <a:p>
            <a:r>
              <a:rPr lang="en-GB"/>
              <a:t>BTEC Sport 2023 - Component 1 Task B - Olivia Hulme</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03/04/2025</a:t>
            </a:fld>
            <a:endParaRPr lang="en-GB"/>
          </a:p>
        </p:txBody>
      </p:sp>
      <p:sp>
        <p:nvSpPr>
          <p:cNvPr id="3" name="Footer Placeholder 2"/>
          <p:cNvSpPr>
            <a:spLocks noGrp="1"/>
          </p:cNvSpPr>
          <p:nvPr>
            <p:ph type="ftr" sz="quarter" idx="11"/>
          </p:nvPr>
        </p:nvSpPr>
        <p:spPr/>
        <p:txBody>
          <a:bodyPr/>
          <a:lstStyle/>
          <a:p>
            <a:r>
              <a:rPr lang="en-GB"/>
              <a:t>BTEC Sport 2023 - Component 1 Task B - Olivia Hulme</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03/04/2025</a:t>
            </a:fld>
            <a:endParaRPr lang="en-GB"/>
          </a:p>
        </p:txBody>
      </p:sp>
      <p:sp>
        <p:nvSpPr>
          <p:cNvPr id="6" name="Footer Placeholder 5"/>
          <p:cNvSpPr>
            <a:spLocks noGrp="1"/>
          </p:cNvSpPr>
          <p:nvPr>
            <p:ph type="ftr" sz="quarter" idx="11"/>
          </p:nvPr>
        </p:nvSpPr>
        <p:spPr/>
        <p:txBody>
          <a:bodyPr/>
          <a:lstStyle/>
          <a:p>
            <a:r>
              <a:rPr lang="en-GB"/>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4/3/2025</a:t>
            </a:fld>
            <a:endParaRPr lang="en-US"/>
          </a:p>
        </p:txBody>
      </p:sp>
      <p:sp>
        <p:nvSpPr>
          <p:cNvPr id="5" name="Footer Placeholder 4"/>
          <p:cNvSpPr>
            <a:spLocks noGrp="1"/>
          </p:cNvSpPr>
          <p:nvPr>
            <p:ph type="ftr" sz="quarter" idx="11"/>
          </p:nvPr>
        </p:nvSpPr>
        <p:spPr/>
        <p:txBody>
          <a:bodyPr/>
          <a:lstStyle/>
          <a:p>
            <a:r>
              <a:rPr lang="en-US"/>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03/04/2025</a:t>
            </a:fld>
            <a:endParaRPr lang="en-GB"/>
          </a:p>
        </p:txBody>
      </p:sp>
      <p:sp>
        <p:nvSpPr>
          <p:cNvPr id="6" name="Footer Placeholder 5"/>
          <p:cNvSpPr>
            <a:spLocks noGrp="1"/>
          </p:cNvSpPr>
          <p:nvPr>
            <p:ph type="ftr" sz="quarter" idx="11"/>
          </p:nvPr>
        </p:nvSpPr>
        <p:spPr/>
        <p:txBody>
          <a:bodyPr/>
          <a:lstStyle/>
          <a:p>
            <a:r>
              <a:rPr lang="en-GB"/>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03/04/2025</a:t>
            </a:fld>
            <a:endParaRPr lang="en-GB"/>
          </a:p>
        </p:txBody>
      </p:sp>
      <p:sp>
        <p:nvSpPr>
          <p:cNvPr id="5" name="Footer Placeholder 4"/>
          <p:cNvSpPr>
            <a:spLocks noGrp="1"/>
          </p:cNvSpPr>
          <p:nvPr>
            <p:ph type="ftr" sz="quarter" idx="11"/>
          </p:nvPr>
        </p:nvSpPr>
        <p:spPr/>
        <p:txBody>
          <a:bodyPr/>
          <a:lstStyle/>
          <a:p>
            <a:r>
              <a:rPr lang="en-GB"/>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03/04/2025</a:t>
            </a:fld>
            <a:endParaRPr lang="en-GB"/>
          </a:p>
        </p:txBody>
      </p:sp>
      <p:sp>
        <p:nvSpPr>
          <p:cNvPr id="5" name="Footer Placeholder 4"/>
          <p:cNvSpPr>
            <a:spLocks noGrp="1"/>
          </p:cNvSpPr>
          <p:nvPr>
            <p:ph type="ftr" sz="quarter" idx="11"/>
          </p:nvPr>
        </p:nvSpPr>
        <p:spPr/>
        <p:txBody>
          <a:bodyPr/>
          <a:lstStyle/>
          <a:p>
            <a:r>
              <a:rPr lang="en-GB"/>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4/3/2025</a:t>
            </a:fld>
            <a:endParaRPr lang="en-US"/>
          </a:p>
        </p:txBody>
      </p:sp>
      <p:sp>
        <p:nvSpPr>
          <p:cNvPr id="5" name="Footer Placeholder 4"/>
          <p:cNvSpPr>
            <a:spLocks noGrp="1"/>
          </p:cNvSpPr>
          <p:nvPr>
            <p:ph type="ftr" sz="quarter" idx="11"/>
          </p:nvPr>
        </p:nvSpPr>
        <p:spPr/>
        <p:txBody>
          <a:bodyPr/>
          <a:lstStyle/>
          <a:p>
            <a:r>
              <a:rPr lang="en-US"/>
              <a:t>BTEC Sport 2023 - Component 1 Task B - Olivia Hulme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4/3/2025</a:t>
            </a:fld>
            <a:endParaRPr lang="en-US"/>
          </a:p>
        </p:txBody>
      </p:sp>
      <p:sp>
        <p:nvSpPr>
          <p:cNvPr id="6" name="Footer Placeholder 5"/>
          <p:cNvSpPr>
            <a:spLocks noGrp="1"/>
          </p:cNvSpPr>
          <p:nvPr>
            <p:ph type="ftr" sz="quarter" idx="11"/>
          </p:nvPr>
        </p:nvSpPr>
        <p:spPr/>
        <p:txBody>
          <a:bodyPr/>
          <a:lstStyle/>
          <a:p>
            <a:r>
              <a:rPr lang="en-US"/>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4/3/2025</a:t>
            </a:fld>
            <a:endParaRPr lang="en-US"/>
          </a:p>
        </p:txBody>
      </p:sp>
      <p:sp>
        <p:nvSpPr>
          <p:cNvPr id="8" name="Footer Placeholder 7"/>
          <p:cNvSpPr>
            <a:spLocks noGrp="1"/>
          </p:cNvSpPr>
          <p:nvPr>
            <p:ph type="ftr" sz="quarter" idx="11"/>
          </p:nvPr>
        </p:nvSpPr>
        <p:spPr/>
        <p:txBody>
          <a:bodyPr/>
          <a:lstStyle/>
          <a:p>
            <a:r>
              <a:rPr lang="en-US"/>
              <a:t>BTEC Sport 2023 - Component 1 Task B - Olivia Hulme</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4/3/2025</a:t>
            </a:fld>
            <a:endParaRPr lang="en-US"/>
          </a:p>
        </p:txBody>
      </p:sp>
      <p:sp>
        <p:nvSpPr>
          <p:cNvPr id="4" name="Footer Placeholder 3"/>
          <p:cNvSpPr>
            <a:spLocks noGrp="1"/>
          </p:cNvSpPr>
          <p:nvPr>
            <p:ph type="ftr" sz="quarter" idx="11"/>
          </p:nvPr>
        </p:nvSpPr>
        <p:spPr/>
        <p:txBody>
          <a:bodyPr/>
          <a:lstStyle/>
          <a:p>
            <a:r>
              <a:rPr lang="en-US"/>
              <a:t>BTEC Sport 2023 - Component 1 Task B - Olivia Hulme</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4/3/2025</a:t>
            </a:fld>
            <a:endParaRPr lang="en-US"/>
          </a:p>
        </p:txBody>
      </p:sp>
      <p:sp>
        <p:nvSpPr>
          <p:cNvPr id="3" name="Footer Placeholder 2"/>
          <p:cNvSpPr>
            <a:spLocks noGrp="1"/>
          </p:cNvSpPr>
          <p:nvPr>
            <p:ph type="ftr" sz="quarter" idx="11"/>
          </p:nvPr>
        </p:nvSpPr>
        <p:spPr/>
        <p:txBody>
          <a:bodyPr/>
          <a:lstStyle/>
          <a:p>
            <a:r>
              <a:rPr lang="en-US"/>
              <a:t>BTEC Sport 2023 - Component 1 Task B - Olivia Hulme</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4/3/2025</a:t>
            </a:fld>
            <a:endParaRPr lang="en-US"/>
          </a:p>
        </p:txBody>
      </p:sp>
      <p:sp>
        <p:nvSpPr>
          <p:cNvPr id="6" name="Footer Placeholder 5"/>
          <p:cNvSpPr>
            <a:spLocks noGrp="1"/>
          </p:cNvSpPr>
          <p:nvPr>
            <p:ph type="ftr" sz="quarter" idx="11"/>
          </p:nvPr>
        </p:nvSpPr>
        <p:spPr/>
        <p:txBody>
          <a:bodyPr/>
          <a:lstStyle/>
          <a:p>
            <a:r>
              <a:rPr lang="en-US"/>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4/3/2025</a:t>
            </a:fld>
            <a:endParaRPr lang="en-US"/>
          </a:p>
        </p:txBody>
      </p:sp>
      <p:sp>
        <p:nvSpPr>
          <p:cNvPr id="6" name="Footer Placeholder 5"/>
          <p:cNvSpPr>
            <a:spLocks noGrp="1"/>
          </p:cNvSpPr>
          <p:nvPr>
            <p:ph type="ftr" sz="quarter" idx="11"/>
          </p:nvPr>
        </p:nvSpPr>
        <p:spPr/>
        <p:txBody>
          <a:bodyPr/>
          <a:lstStyle/>
          <a:p>
            <a:r>
              <a:rPr lang="en-US"/>
              <a:t>BTEC Sport 2023 - Component 1 Task B - Olivia Hulme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BTEC Sport 2023 - Component 1 Task B - Olivia Hulme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03/04/2025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BTEC Sport 2023 - Component 1 Task B - Olivia Hulme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3443-DA45-D7C7-4BD5-23C108C3F602}"/>
              </a:ext>
            </a:extLst>
          </p:cNvPr>
          <p:cNvSpPr>
            <a:spLocks noGrp="1"/>
          </p:cNvSpPr>
          <p:nvPr>
            <p:ph type="title"/>
          </p:nvPr>
        </p:nvSpPr>
        <p:spPr/>
        <p:txBody>
          <a:bodyPr/>
          <a:lstStyle/>
          <a:p>
            <a:r>
              <a:rPr lang="en-US" b="1" dirty="0">
                <a:ea typeface="Calibri Light"/>
                <a:cs typeface="Calibri Light"/>
              </a:rPr>
              <a:t>Meaningful Homework Autumn 2</a:t>
            </a:r>
            <a:endParaRPr lang="en-US" b="1" dirty="0"/>
          </a:p>
        </p:txBody>
      </p:sp>
      <p:sp>
        <p:nvSpPr>
          <p:cNvPr id="3" name="Content Placeholder 2">
            <a:extLst>
              <a:ext uri="{FF2B5EF4-FFF2-40B4-BE49-F238E27FC236}">
                <a16:creationId xmlns:a16="http://schemas.microsoft.com/office/drawing/2014/main" id="{3FDB7881-4406-562B-1CDF-3C52F549C78F}"/>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GB" sz="1600" b="1" dirty="0">
                <a:ea typeface="Calibri" panose="020F0502020204030204"/>
                <a:cs typeface="Calibri" panose="020F0502020204030204"/>
              </a:rPr>
              <a:t>Task: </a:t>
            </a:r>
            <a:endParaRPr lang="en-US" sz="1600" b="1" dirty="0">
              <a:ea typeface="Calibri" panose="020F0502020204030204"/>
              <a:cs typeface="Calibri" panose="020F0502020204030204"/>
            </a:endParaRPr>
          </a:p>
          <a:p>
            <a:pPr marL="0" indent="0">
              <a:buNone/>
            </a:pPr>
            <a:r>
              <a:rPr lang="en-GB" sz="1600" dirty="0">
                <a:ea typeface="Calibri" panose="020F0502020204030204"/>
                <a:cs typeface="Calibri" panose="020F0502020204030204"/>
              </a:rPr>
              <a:t>You have started participating in your favourite sport outside of school and have been asked to purchase the relevant clothing, equipment and technology for your sport. Your parents / carers have asked you to justify why you require this </a:t>
            </a:r>
            <a:r>
              <a:rPr lang="en-GB" sz="1600">
                <a:ea typeface="Calibri" panose="020F0502020204030204"/>
                <a:cs typeface="Calibri" panose="020F0502020204030204"/>
              </a:rPr>
              <a:t>clothing, equipment and technology and have asked you to prepare a mini presentation on this. For each item, you </a:t>
            </a:r>
            <a:r>
              <a:rPr lang="en-GB" sz="1600" dirty="0">
                <a:ea typeface="Calibri" panose="020F0502020204030204"/>
                <a:cs typeface="Calibri" panose="020F0502020204030204"/>
              </a:rPr>
              <a:t>must create a new slide, describing what the item is, why it is required for your sport, what would happen if you did not have this item for your sport. You also need to research and include the cost of each item.</a:t>
            </a:r>
          </a:p>
          <a:p>
            <a:pPr marL="0" indent="0">
              <a:buNone/>
            </a:pPr>
            <a:endParaRPr lang="en-GB" sz="1600" dirty="0">
              <a:ea typeface="Calibri" panose="020F0502020204030204"/>
              <a:cs typeface="Calibri" panose="020F0502020204030204"/>
            </a:endParaRPr>
          </a:p>
          <a:p>
            <a:pPr marL="0" indent="0">
              <a:buNone/>
            </a:pPr>
            <a:r>
              <a:rPr lang="en-GB" sz="1600" b="1" dirty="0">
                <a:ea typeface="Calibri" panose="020F0502020204030204"/>
                <a:cs typeface="Calibri" panose="020F0502020204030204"/>
              </a:rPr>
              <a:t>Success criteria: </a:t>
            </a:r>
          </a:p>
          <a:p>
            <a:pPr>
              <a:buFont typeface="Calibri" panose="020B0604020202020204" pitchFamily="34" charset="0"/>
              <a:buChar char="-"/>
            </a:pPr>
            <a:r>
              <a:rPr lang="en-GB" sz="1600" dirty="0">
                <a:ea typeface="Calibri" panose="020F0502020204030204"/>
                <a:cs typeface="Calibri" panose="020F0502020204030204"/>
              </a:rPr>
              <a:t>I have described the purpose of each piece of clothing / equipment / technology</a:t>
            </a:r>
          </a:p>
          <a:p>
            <a:pPr>
              <a:buFont typeface="Calibri" panose="020B0604020202020204" pitchFamily="34" charset="0"/>
              <a:buChar char="-"/>
            </a:pPr>
            <a:r>
              <a:rPr lang="en-GB" sz="1600" dirty="0">
                <a:ea typeface="Calibri" panose="020F0502020204030204"/>
                <a:cs typeface="Calibri" panose="020F0502020204030204"/>
              </a:rPr>
              <a:t>I have described why each piece of clothing / equipment / technology is needed in golf</a:t>
            </a:r>
            <a:endParaRPr lang="en-GB" dirty="0"/>
          </a:p>
          <a:p>
            <a:pPr>
              <a:buFont typeface="Calibri" panose="020B0604020202020204" pitchFamily="34" charset="0"/>
              <a:buChar char="-"/>
            </a:pPr>
            <a:r>
              <a:rPr lang="en-GB" sz="1600" dirty="0">
                <a:ea typeface="Calibri" panose="020F0502020204030204"/>
                <a:cs typeface="Calibri" panose="020F0502020204030204"/>
              </a:rPr>
              <a:t>I have explained </a:t>
            </a:r>
            <a:r>
              <a:rPr lang="en-GB" sz="1600" err="1">
                <a:ea typeface="Calibri" panose="020F0502020204030204"/>
                <a:cs typeface="Calibri" panose="020F0502020204030204"/>
              </a:rPr>
              <a:t>whatt</a:t>
            </a:r>
            <a:r>
              <a:rPr lang="en-GB" sz="1600" dirty="0">
                <a:ea typeface="Calibri" panose="020F0502020204030204"/>
                <a:cs typeface="Calibri" panose="020F0502020204030204"/>
              </a:rPr>
              <a:t> would happen if the individual did not have the piece of clothing / equipment / technology for their </a:t>
            </a:r>
            <a:r>
              <a:rPr lang="en-GB" sz="1600">
                <a:ea typeface="Calibri" panose="020F0502020204030204"/>
                <a:cs typeface="Calibri" panose="020F0502020204030204"/>
              </a:rPr>
              <a:t>sport</a:t>
            </a:r>
          </a:p>
          <a:p>
            <a:pPr>
              <a:buFont typeface="Calibri" panose="020B0604020202020204" pitchFamily="34" charset="0"/>
              <a:buChar char="-"/>
            </a:pPr>
            <a:endParaRPr lang="en-GB" sz="1600" dirty="0">
              <a:ea typeface="Calibri" panose="020F0502020204030204"/>
              <a:cs typeface="Calibri" panose="020F0502020204030204"/>
            </a:endParaRPr>
          </a:p>
          <a:p>
            <a:pPr marL="0" indent="0">
              <a:buNone/>
            </a:pPr>
            <a:r>
              <a:rPr lang="en-GB" sz="1600" b="1">
                <a:ea typeface="Calibri" panose="020F0502020204030204"/>
                <a:cs typeface="Calibri" panose="020F0502020204030204"/>
              </a:rPr>
              <a:t>Guidance:</a:t>
            </a:r>
            <a:endParaRPr lang="en-GB" sz="1600" dirty="0">
              <a:ea typeface="Calibri" panose="020F0502020204030204"/>
              <a:cs typeface="Calibri" panose="020F0502020204030204"/>
            </a:endParaRPr>
          </a:p>
          <a:p>
            <a:pPr>
              <a:buFont typeface="Calibri" panose="020B0604020202020204" pitchFamily="34" charset="0"/>
              <a:buChar char="-"/>
            </a:pPr>
            <a:r>
              <a:rPr lang="en-GB" sz="1600" dirty="0">
                <a:ea typeface="Calibri" panose="020F0502020204030204"/>
                <a:cs typeface="Calibri" panose="020F0502020204030204"/>
              </a:rPr>
              <a:t>Use lesson notes </a:t>
            </a:r>
          </a:p>
          <a:p>
            <a:pPr>
              <a:buFont typeface="Calibri" panose="020B0604020202020204" pitchFamily="34" charset="0"/>
              <a:buChar char="-"/>
            </a:pPr>
            <a:r>
              <a:rPr lang="en-GB" sz="1600" dirty="0">
                <a:ea typeface="Calibri" panose="020F0502020204030204"/>
                <a:cs typeface="Calibri" panose="020F0502020204030204"/>
              </a:rPr>
              <a:t>Use the internet to research your sport and the required clothing / equipment / technology </a:t>
            </a:r>
          </a:p>
          <a:p>
            <a:pPr marL="0" indent="0">
              <a:buNone/>
            </a:pPr>
            <a:endParaRPr lang="en-GB" sz="1600" dirty="0">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A44109F7-71D5-A01D-D9BE-D9024351DA16}"/>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391429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1364" y="5614934"/>
            <a:ext cx="9144000" cy="1655762"/>
          </a:xfrm>
        </p:spPr>
        <p:txBody>
          <a:bodyPr vert="horz" lIns="91440" tIns="45720" rIns="91440" bIns="45720" rtlCol="0" anchor="t">
            <a:normAutofit/>
          </a:bodyPr>
          <a:lstStyle/>
          <a:p>
            <a:r>
              <a:rPr lang="en-US" sz="4400" b="1" dirty="0">
                <a:cs typeface="Calibri"/>
              </a:rPr>
              <a:t>Clothing, equipment and technology in Golf</a:t>
            </a:r>
          </a:p>
        </p:txBody>
      </p:sp>
      <p:pic>
        <p:nvPicPr>
          <p:cNvPr id="4" name="Picture 4">
            <a:extLst>
              <a:ext uri="{FF2B5EF4-FFF2-40B4-BE49-F238E27FC236}">
                <a16:creationId xmlns:a16="http://schemas.microsoft.com/office/drawing/2014/main" id="{3A3C99EA-662F-0EE4-E95B-72E650C66B05}"/>
              </a:ext>
            </a:extLst>
          </p:cNvPr>
          <p:cNvPicPr>
            <a:picLocks noChangeAspect="1"/>
          </p:cNvPicPr>
          <p:nvPr/>
        </p:nvPicPr>
        <p:blipFill>
          <a:blip r:embed="rId2"/>
          <a:stretch>
            <a:fillRect/>
          </a:stretch>
        </p:blipFill>
        <p:spPr>
          <a:xfrm>
            <a:off x="2536371" y="1861457"/>
            <a:ext cx="7391401" cy="3690258"/>
          </a:xfrm>
          <a:prstGeom prst="rect">
            <a:avLst/>
          </a:prstGeom>
        </p:spPr>
      </p:pic>
      <p:sp>
        <p:nvSpPr>
          <p:cNvPr id="6" name="Slide Number Placeholder 5">
            <a:extLst>
              <a:ext uri="{FF2B5EF4-FFF2-40B4-BE49-F238E27FC236}">
                <a16:creationId xmlns:a16="http://schemas.microsoft.com/office/drawing/2014/main" id="{61EC15A3-5440-A45E-173F-EC9B7C62A6C9}"/>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grass, person, outdoor, athletic game&#10;&#10;Description automatically generated">
            <a:extLst>
              <a:ext uri="{FF2B5EF4-FFF2-40B4-BE49-F238E27FC236}">
                <a16:creationId xmlns:a16="http://schemas.microsoft.com/office/drawing/2014/main" id="{EC2DB8D3-824C-6D26-3320-417878D4D0ED}"/>
              </a:ext>
            </a:extLst>
          </p:cNvPr>
          <p:cNvPicPr>
            <a:picLocks noChangeAspect="1"/>
          </p:cNvPicPr>
          <p:nvPr/>
        </p:nvPicPr>
        <p:blipFill rotWithShape="1">
          <a:blip r:embed="rId2"/>
          <a:srcRect l="17308" t="2956" r="21346" b="-662"/>
          <a:stretch/>
        </p:blipFill>
        <p:spPr>
          <a:xfrm>
            <a:off x="8377517" y="-77859"/>
            <a:ext cx="3573315" cy="6619683"/>
          </a:xfrm>
          <a:prstGeom prst="rect">
            <a:avLst/>
          </a:prstGeom>
        </p:spPr>
      </p:pic>
      <p:sp>
        <p:nvSpPr>
          <p:cNvPr id="2" name="Title 1">
            <a:extLst>
              <a:ext uri="{FF2B5EF4-FFF2-40B4-BE49-F238E27FC236}">
                <a16:creationId xmlns:a16="http://schemas.microsoft.com/office/drawing/2014/main" id="{376BFF98-BF73-5ED2-0488-899F25CC018C}"/>
              </a:ext>
            </a:extLst>
          </p:cNvPr>
          <p:cNvSpPr>
            <a:spLocks noGrp="1"/>
          </p:cNvSpPr>
          <p:nvPr>
            <p:ph type="title"/>
          </p:nvPr>
        </p:nvSpPr>
        <p:spPr>
          <a:xfrm>
            <a:off x="164397" y="98219"/>
            <a:ext cx="7781365" cy="698034"/>
          </a:xfrm>
          <a:solidFill>
            <a:schemeClr val="bg1"/>
          </a:solidFill>
          <a:ln>
            <a:solidFill>
              <a:schemeClr val="tx1"/>
            </a:solidFill>
          </a:ln>
        </p:spPr>
        <p:txBody>
          <a:bodyPr/>
          <a:lstStyle/>
          <a:p>
            <a:r>
              <a:rPr lang="en-US" b="1">
                <a:cs typeface="Calibri Light"/>
              </a:rPr>
              <a:t>Clothing 1- Compression clothing:</a:t>
            </a:r>
          </a:p>
        </p:txBody>
      </p:sp>
      <p:sp>
        <p:nvSpPr>
          <p:cNvPr id="3" name="Content Placeholder 2">
            <a:extLst>
              <a:ext uri="{FF2B5EF4-FFF2-40B4-BE49-F238E27FC236}">
                <a16:creationId xmlns:a16="http://schemas.microsoft.com/office/drawing/2014/main" id="{8D9DB6FE-A2B0-DF3B-7495-9B48295C796C}"/>
              </a:ext>
            </a:extLst>
          </p:cNvPr>
          <p:cNvSpPr>
            <a:spLocks noGrp="1"/>
          </p:cNvSpPr>
          <p:nvPr>
            <p:ph idx="1"/>
          </p:nvPr>
        </p:nvSpPr>
        <p:spPr>
          <a:xfrm>
            <a:off x="166058" y="913296"/>
            <a:ext cx="8212040" cy="4969564"/>
          </a:xfrm>
          <a:solidFill>
            <a:srgbClr val="FFFFFF">
              <a:alpha val="47000"/>
            </a:srgbClr>
          </a:solidFill>
        </p:spPr>
        <p:txBody>
          <a:bodyPr vert="horz" lIns="91440" tIns="45720" rIns="91440" bIns="45720" rtlCol="0" anchor="t">
            <a:noAutofit/>
          </a:bodyPr>
          <a:lstStyle/>
          <a:p>
            <a:pPr marL="0" indent="0">
              <a:buNone/>
            </a:pPr>
            <a:r>
              <a:rPr lang="en-GB" sz="1400" dirty="0"/>
              <a:t>An important type of clothing that I would need to wear for Golf is compression clothing; pieces of clothing that fit tightly around the skin. Compression clothing provides support for people who must perform for prolonged periods or have poor blood circulation, it fits snugly against the skin and applies a gentle pressure to various parts of the body. This pressure is what is believed to improve blood flow, reduce muscle vibration, and increase proprioception (awareness of body position and movement) in the wearer.</a:t>
            </a:r>
            <a:endParaRPr lang="en-US" sz="1400" dirty="0">
              <a:cs typeface="Calibri"/>
            </a:endParaRPr>
          </a:p>
          <a:p>
            <a:pPr marL="0" indent="0">
              <a:buNone/>
            </a:pPr>
            <a:r>
              <a:rPr lang="en-GB" sz="1400" b="1" dirty="0">
                <a:cs typeface="Calibri"/>
              </a:rPr>
              <a:t>Benefits of compression clothing:</a:t>
            </a:r>
            <a:endParaRPr lang="en-GB" sz="1400" b="1" dirty="0"/>
          </a:p>
          <a:p>
            <a:r>
              <a:rPr lang="en-GB" sz="1400" dirty="0"/>
              <a:t>Often in golf compression clothing is often worn as a base layer underneath golf shirts and pants. The compression fabric can help improve circulation, which may reduce muscle soreness and fatigue during and after a round of golf. Compression garments may also provide additional support to muscles and joints, which could reduce the risk of injury. All of this is great as I will be starting out in this activity, and therefore will suffer from muscle soreness and fatigue, and this will help to aid recovery so that I do not give up with the sport.</a:t>
            </a:r>
            <a:endParaRPr lang="en-GB" sz="1400" dirty="0">
              <a:cs typeface="Calibri"/>
            </a:endParaRPr>
          </a:p>
          <a:p>
            <a:r>
              <a:rPr lang="en-GB" sz="1400" dirty="0"/>
              <a:t>A benefit of compression clothing in golf is that it helps to improve the range of motion. The snug fit of compression garments can help keep muscles and joints in proper alignment, which may lead to more efficient and effective golf swings. This will benefit me as I am new to the sport and need all the assistance possible. It has been mentioned previously that the pressure from the compression fabric can act as a reminder to keep the arms, shoulders, and hips in the proper position throughout the swing, which would be fantastic for a newcomer. It will provide support to my joints, ligaments, and muscles and this is essential to my needs as I am not that physically active. Compression clothing can also be used to improve my posture and can be worn before, after and during any sport or physical activity.</a:t>
            </a:r>
            <a:endParaRPr lang="en-GB" sz="1400" dirty="0">
              <a:cs typeface="Calibri"/>
            </a:endParaRPr>
          </a:p>
          <a:p>
            <a:r>
              <a:rPr lang="en-GB" sz="1400" dirty="0"/>
              <a:t>However, with compression clothing there is  no conclusive evidence that compression clothing provides a significant performance boost in golf, but many golfers find them to be comfortable and beneficial for their game. So if I invest in this it would help to increase my confidence and my experience within the sport.</a:t>
            </a:r>
            <a:endParaRPr lang="en-GB" sz="1400" dirty="0">
              <a:cs typeface="Calibri"/>
            </a:endParaRPr>
          </a:p>
          <a:p>
            <a:r>
              <a:rPr lang="en-GB" sz="1400" dirty="0"/>
              <a:t>Examples of compression clothing would be compression ankle socks, sleeves, shorts, shirts, and bodysuits. </a:t>
            </a:r>
            <a:endParaRPr lang="en-GB" sz="1400" dirty="0">
              <a:cs typeface="Calibri"/>
            </a:endParaRPr>
          </a:p>
          <a:p>
            <a:pPr marL="0" indent="0">
              <a:buNone/>
            </a:pPr>
            <a:endParaRPr lang="en-GB" sz="1400" b="1" dirty="0">
              <a:cs typeface="Calibri"/>
            </a:endParaRPr>
          </a:p>
          <a:p>
            <a:endParaRPr lang="en-GB" sz="1400" dirty="0">
              <a:cs typeface="Calibri"/>
            </a:endParaRPr>
          </a:p>
          <a:p>
            <a:pPr marL="0" indent="0">
              <a:buNone/>
            </a:pPr>
            <a:endParaRPr lang="en-GB" sz="1600" dirty="0">
              <a:ea typeface="+mn-lt"/>
              <a:cs typeface="+mn-lt"/>
            </a:endParaRPr>
          </a:p>
        </p:txBody>
      </p:sp>
      <p:sp>
        <p:nvSpPr>
          <p:cNvPr id="6" name="Slide Number Placeholder 5">
            <a:extLst>
              <a:ext uri="{FF2B5EF4-FFF2-40B4-BE49-F238E27FC236}">
                <a16:creationId xmlns:a16="http://schemas.microsoft.com/office/drawing/2014/main" id="{F0D7FE64-2DBC-58AF-9F6C-ABBC604ADF63}"/>
              </a:ext>
            </a:extLst>
          </p:cNvPr>
          <p:cNvSpPr>
            <a:spLocks noGrp="1"/>
          </p:cNvSpPr>
          <p:nvPr>
            <p:ph type="sldNum" sz="quarter" idx="12"/>
          </p:nvPr>
        </p:nvSpPr>
        <p:spPr/>
        <p:txBody>
          <a:bodyPr/>
          <a:lstStyle/>
          <a:p>
            <a:fld id="{330EA680-D336-4FF7-8B7A-9848BB0A1C32}" type="slidenum">
              <a:rPr lang="en-GB" smtClean="0"/>
              <a:t>3</a:t>
            </a:fld>
            <a:endParaRPr lang="en-US"/>
          </a:p>
        </p:txBody>
      </p:sp>
      <p:sp>
        <p:nvSpPr>
          <p:cNvPr id="8" name="TextBox 7">
            <a:extLst>
              <a:ext uri="{FF2B5EF4-FFF2-40B4-BE49-F238E27FC236}">
                <a16:creationId xmlns:a16="http://schemas.microsoft.com/office/drawing/2014/main" id="{C51D49F4-D66F-E316-148E-30C2A0E4C60B}"/>
              </a:ext>
            </a:extLst>
          </p:cNvPr>
          <p:cNvSpPr txBox="1"/>
          <p:nvPr/>
        </p:nvSpPr>
        <p:spPr>
          <a:xfrm>
            <a:off x="8657665" y="4208929"/>
            <a:ext cx="3157817" cy="2062103"/>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cs typeface="Segoe UI"/>
              </a:rPr>
              <a:t>Limitations of compression clothing are:</a:t>
            </a:r>
            <a:r>
              <a:rPr lang="en-GB" sz="1600">
                <a:cs typeface="Segoe UI"/>
              </a:rPr>
              <a:t>​</a:t>
            </a:r>
          </a:p>
          <a:p>
            <a:pPr>
              <a:buChar char="•"/>
            </a:pPr>
            <a:r>
              <a:rPr lang="en-GB" sz="1600">
                <a:cs typeface="Arial"/>
              </a:rPr>
              <a:t>Can cause pain to those who are not used to wearing them ​</a:t>
            </a:r>
          </a:p>
          <a:p>
            <a:pPr>
              <a:buChar char="•"/>
            </a:pPr>
            <a:r>
              <a:rPr lang="en-GB" sz="1600">
                <a:cs typeface="Arial"/>
              </a:rPr>
              <a:t>Some performers may find that they are too tight​</a:t>
            </a:r>
          </a:p>
          <a:p>
            <a:pPr>
              <a:buChar char="•"/>
            </a:pPr>
            <a:r>
              <a:rPr lang="en-GB" sz="1600">
                <a:cs typeface="Arial"/>
              </a:rPr>
              <a:t>Can affect participants thoughts on their body image</a:t>
            </a:r>
          </a:p>
        </p:txBody>
      </p:sp>
    </p:spTree>
    <p:extLst>
      <p:ext uri="{BB962C8B-B14F-4D97-AF65-F5344CB8AC3E}">
        <p14:creationId xmlns:p14="http://schemas.microsoft.com/office/powerpoint/2010/main" val="102849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BEC53-41DA-1389-A2AC-2B5DC37A3638}"/>
              </a:ext>
            </a:extLst>
          </p:cNvPr>
          <p:cNvSpPr>
            <a:spLocks noGrp="1"/>
          </p:cNvSpPr>
          <p:nvPr>
            <p:ph idx="1"/>
          </p:nvPr>
        </p:nvSpPr>
        <p:spPr>
          <a:xfrm>
            <a:off x="130645" y="792237"/>
            <a:ext cx="9439797" cy="3090584"/>
          </a:xfrm>
        </p:spPr>
        <p:txBody>
          <a:bodyPr vert="horz" lIns="91440" tIns="45720" rIns="91440" bIns="45720" rtlCol="0" anchor="t">
            <a:noAutofit/>
          </a:bodyPr>
          <a:lstStyle/>
          <a:p>
            <a:r>
              <a:rPr lang="en-US" sz="1400" dirty="0"/>
              <a:t>A</a:t>
            </a:r>
            <a:r>
              <a:rPr lang="en-GB" sz="1400" dirty="0"/>
              <a:t> second important type of clothing I will need to wear while participating in Golf is thermoregulation clothing such as </a:t>
            </a:r>
            <a:r>
              <a:rPr lang="en-GB" sz="1400" dirty="0" err="1"/>
              <a:t>dri</a:t>
            </a:r>
            <a:r>
              <a:rPr lang="en-GB" sz="1400" dirty="0"/>
              <a:t>-fit. It allows the body to keep warm during exercise, so it can use the heat generated by the body to maintain its core temperature. The body can then retain a stable body temperature allowing me to perform at the best of my ability without affecting my safety. Wearing </a:t>
            </a:r>
            <a:r>
              <a:rPr lang="en-GB" sz="1400" dirty="0" err="1"/>
              <a:t>dri</a:t>
            </a:r>
            <a:r>
              <a:rPr lang="en-GB" sz="1400" dirty="0"/>
              <a:t>-fit clothing will ensure that I am not at risk of hypothermia (the body being too cold) or hyperthermia (the body being too hot) while participating in physical activity outdoors. This will help keep me cool and prevent heat exhaustion or heat stroke. These garments are often made from lightweight, breathable materials like polyester or nylon. If my body temperature remains at a comfortable temperature, I am much more likely to have a nice experience that I will want to repeat.</a:t>
            </a:r>
            <a:endParaRPr lang="en-US" sz="1400" dirty="0">
              <a:cs typeface="Calibri" panose="020F0502020204030204"/>
            </a:endParaRPr>
          </a:p>
          <a:p>
            <a:r>
              <a:rPr lang="en-GB" sz="1400" dirty="0"/>
              <a:t>In colder weather, thermoregulation clothing can help trap heat close to the body and prevent it from escaping, which can help keep me warm and prevent hypothermia and participate all year long. These garments are often made from insulating materials like fleece or wool and may also have features like wind resistance or water resistance.</a:t>
            </a:r>
            <a:endParaRPr lang="en-GB" sz="1400" dirty="0">
              <a:ea typeface="+mn-lt"/>
              <a:cs typeface="+mn-lt"/>
            </a:endParaRPr>
          </a:p>
          <a:p>
            <a:r>
              <a:rPr lang="en-GB" sz="1400" dirty="0">
                <a:ea typeface="+mn-lt"/>
                <a:cs typeface="+mn-lt"/>
              </a:rPr>
              <a:t>As previously mentioned, an example of thermoregulation clothing would be a </a:t>
            </a:r>
            <a:r>
              <a:rPr lang="en-GB" sz="1400" dirty="0" err="1">
                <a:ea typeface="+mn-lt"/>
                <a:cs typeface="+mn-lt"/>
              </a:rPr>
              <a:t>dri</a:t>
            </a:r>
            <a:r>
              <a:rPr lang="en-GB" sz="1400" dirty="0">
                <a:ea typeface="+mn-lt"/>
                <a:cs typeface="+mn-lt"/>
              </a:rPr>
              <a:t> fit t-shirts as they are made from a lightweight material which helps performers to stay mobile and permits sweat to move away from the body. It also allows improved breathability to maximize comfort further as well as prevent bad body odour as the air is able to circulate. This is important while participating in Golf as participants are often at risk of hypothermia and wearing </a:t>
            </a:r>
            <a:r>
              <a:rPr lang="en-GB" sz="1400" dirty="0" err="1">
                <a:ea typeface="+mn-lt"/>
                <a:cs typeface="+mn-lt"/>
              </a:rPr>
              <a:t>dri</a:t>
            </a:r>
            <a:r>
              <a:rPr lang="en-GB" sz="1400" dirty="0">
                <a:ea typeface="+mn-lt"/>
                <a:cs typeface="+mn-lt"/>
              </a:rPr>
              <a:t> fit clothing can help      </a:t>
            </a:r>
            <a:endParaRPr lang="en-GB" sz="2400" dirty="0">
              <a:cs typeface="Calibri" panose="020F0502020204030204"/>
            </a:endParaRPr>
          </a:p>
        </p:txBody>
      </p:sp>
      <p:pic>
        <p:nvPicPr>
          <p:cNvPr id="4" name="Picture 4" descr="A picture containing clothing, shirt, person&#10;&#10;Description automatically generated">
            <a:extLst>
              <a:ext uri="{FF2B5EF4-FFF2-40B4-BE49-F238E27FC236}">
                <a16:creationId xmlns:a16="http://schemas.microsoft.com/office/drawing/2014/main" id="{0E892A00-FCED-E749-102B-CA8785E5E02A}"/>
              </a:ext>
            </a:extLst>
          </p:cNvPr>
          <p:cNvPicPr>
            <a:picLocks noChangeAspect="1"/>
          </p:cNvPicPr>
          <p:nvPr/>
        </p:nvPicPr>
        <p:blipFill>
          <a:blip r:embed="rId2"/>
          <a:stretch>
            <a:fillRect/>
          </a:stretch>
        </p:blipFill>
        <p:spPr>
          <a:xfrm>
            <a:off x="9454052" y="663006"/>
            <a:ext cx="2743200" cy="3897482"/>
          </a:xfrm>
          <a:prstGeom prst="rect">
            <a:avLst/>
          </a:prstGeom>
        </p:spPr>
      </p:pic>
      <p:sp>
        <p:nvSpPr>
          <p:cNvPr id="6" name="Slide Number Placeholder 5">
            <a:extLst>
              <a:ext uri="{FF2B5EF4-FFF2-40B4-BE49-F238E27FC236}">
                <a16:creationId xmlns:a16="http://schemas.microsoft.com/office/drawing/2014/main" id="{182DD3BE-2AE1-C89D-F77A-A62EE065D361}"/>
              </a:ext>
            </a:extLst>
          </p:cNvPr>
          <p:cNvSpPr>
            <a:spLocks noGrp="1"/>
          </p:cNvSpPr>
          <p:nvPr>
            <p:ph type="sldNum" sz="quarter" idx="12"/>
          </p:nvPr>
        </p:nvSpPr>
        <p:spPr/>
        <p:txBody>
          <a:bodyPr/>
          <a:lstStyle/>
          <a:p>
            <a:fld id="{330EA680-D336-4FF7-8B7A-9848BB0A1C32}" type="slidenum">
              <a:rPr lang="en-GB" smtClean="0"/>
              <a:t>4</a:t>
            </a:fld>
            <a:endParaRPr lang="en-US"/>
          </a:p>
        </p:txBody>
      </p:sp>
      <p:sp>
        <p:nvSpPr>
          <p:cNvPr id="7" name="TextBox 6">
            <a:extLst>
              <a:ext uri="{FF2B5EF4-FFF2-40B4-BE49-F238E27FC236}">
                <a16:creationId xmlns:a16="http://schemas.microsoft.com/office/drawing/2014/main" id="{9E6EBB1C-5710-EADB-A01F-879CC80E4ADA}"/>
              </a:ext>
            </a:extLst>
          </p:cNvPr>
          <p:cNvSpPr txBox="1"/>
          <p:nvPr/>
        </p:nvSpPr>
        <p:spPr>
          <a:xfrm>
            <a:off x="7055224" y="4130488"/>
            <a:ext cx="5029200" cy="2554545"/>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cs typeface="Arial"/>
              </a:rPr>
              <a:t>However, thermoregulation clothing also has many negative factors such as:</a:t>
            </a:r>
            <a:r>
              <a:rPr lang="en-US" sz="1600">
                <a:cs typeface="Arial"/>
              </a:rPr>
              <a:t>​</a:t>
            </a:r>
          </a:p>
          <a:p>
            <a:pPr>
              <a:buChar char="•"/>
            </a:pPr>
            <a:r>
              <a:rPr lang="en-GB" sz="1600">
                <a:cs typeface="Arial"/>
              </a:rPr>
              <a:t>Clothing items can be quite expensive (however this will not affect Priya)</a:t>
            </a:r>
            <a:r>
              <a:rPr lang="en-US" sz="1600">
                <a:cs typeface="Arial"/>
              </a:rPr>
              <a:t>​</a:t>
            </a:r>
          </a:p>
          <a:p>
            <a:pPr>
              <a:buChar char="•"/>
            </a:pPr>
            <a:r>
              <a:rPr lang="en-GB" sz="1600">
                <a:cs typeface="Arial"/>
              </a:rPr>
              <a:t>Not suitable for those with sensitive skin</a:t>
            </a:r>
            <a:r>
              <a:rPr lang="en-US" sz="1600">
                <a:cs typeface="Arial"/>
              </a:rPr>
              <a:t>​</a:t>
            </a:r>
          </a:p>
          <a:p>
            <a:pPr>
              <a:buChar char="•"/>
            </a:pPr>
            <a:r>
              <a:rPr lang="en-GB" sz="1600">
                <a:cs typeface="Arial"/>
              </a:rPr>
              <a:t>Tends to develop an odour</a:t>
            </a:r>
            <a:r>
              <a:rPr lang="en-US" sz="1600">
                <a:cs typeface="Arial"/>
              </a:rPr>
              <a:t>​</a:t>
            </a:r>
          </a:p>
          <a:p>
            <a:pPr>
              <a:buChar char="•"/>
            </a:pPr>
            <a:r>
              <a:rPr lang="en-GB" sz="1600">
                <a:cs typeface="Arial"/>
              </a:rPr>
              <a:t>The fabric clings to your body and some participates may not like or feel comfortable in the clothing items </a:t>
            </a:r>
            <a:r>
              <a:rPr lang="en-US" sz="1600">
                <a:cs typeface="Arial"/>
              </a:rPr>
              <a:t>​</a:t>
            </a:r>
          </a:p>
          <a:p>
            <a:pPr>
              <a:buChar char="•"/>
            </a:pPr>
            <a:r>
              <a:rPr lang="en-GB" sz="1600">
                <a:cs typeface="Arial"/>
              </a:rPr>
              <a:t>Can be susceptible to damage</a:t>
            </a:r>
            <a:r>
              <a:rPr lang="en-US" sz="1600">
                <a:cs typeface="Arial"/>
              </a:rPr>
              <a:t>​</a:t>
            </a:r>
          </a:p>
          <a:p>
            <a:pPr>
              <a:buChar char="•"/>
            </a:pPr>
            <a:r>
              <a:rPr lang="en-GB" sz="1600">
                <a:cs typeface="Arial"/>
              </a:rPr>
              <a:t>Can affect participants thoughts on their body image</a:t>
            </a:r>
            <a:r>
              <a:rPr lang="en-US" sz="1600">
                <a:cs typeface="Arial"/>
              </a:rPr>
              <a:t>​</a:t>
            </a:r>
          </a:p>
        </p:txBody>
      </p:sp>
      <p:sp>
        <p:nvSpPr>
          <p:cNvPr id="2" name="Title 1">
            <a:extLst>
              <a:ext uri="{FF2B5EF4-FFF2-40B4-BE49-F238E27FC236}">
                <a16:creationId xmlns:a16="http://schemas.microsoft.com/office/drawing/2014/main" id="{49E82CE7-64F0-ED8A-D18E-DE172AA71A55}"/>
              </a:ext>
            </a:extLst>
          </p:cNvPr>
          <p:cNvSpPr>
            <a:spLocks noGrp="1"/>
          </p:cNvSpPr>
          <p:nvPr>
            <p:ph type="title"/>
          </p:nvPr>
        </p:nvSpPr>
        <p:spPr>
          <a:xfrm>
            <a:off x="126167" y="-997"/>
            <a:ext cx="9663953" cy="798889"/>
          </a:xfrm>
          <a:solidFill>
            <a:schemeClr val="bg1"/>
          </a:solidFill>
          <a:ln>
            <a:solidFill>
              <a:schemeClr val="tx1"/>
            </a:solidFill>
          </a:ln>
        </p:spPr>
        <p:txBody>
          <a:bodyPr>
            <a:normAutofit fontScale="90000"/>
          </a:bodyPr>
          <a:lstStyle/>
          <a:p>
            <a:r>
              <a:rPr lang="en-US" b="1">
                <a:cs typeface="Calibri Light"/>
              </a:rPr>
              <a:t>Clothing 2 - Thermoregulation clothing: Dri Fit </a:t>
            </a:r>
            <a:endParaRPr lang="en-US" b="1"/>
          </a:p>
        </p:txBody>
      </p:sp>
      <p:sp>
        <p:nvSpPr>
          <p:cNvPr id="8" name="TextBox 7">
            <a:extLst>
              <a:ext uri="{FF2B5EF4-FFF2-40B4-BE49-F238E27FC236}">
                <a16:creationId xmlns:a16="http://schemas.microsoft.com/office/drawing/2014/main" id="{A552F7B6-3DE2-BBC1-E75D-32B997878712}"/>
              </a:ext>
            </a:extLst>
          </p:cNvPr>
          <p:cNvSpPr txBox="1"/>
          <p:nvPr/>
        </p:nvSpPr>
        <p:spPr>
          <a:xfrm>
            <a:off x="333374" y="4073337"/>
            <a:ext cx="649941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with both the heating and cooling process of the body. The polyester material retains less moisture and perspiration, so that the performer can stay dry while participating in any physical activity regardless of the intensity. A </a:t>
            </a:r>
            <a:r>
              <a:rPr lang="en-GB" sz="1400" dirty="0" err="1"/>
              <a:t>dri</a:t>
            </a:r>
            <a:r>
              <a:rPr lang="en-GB" sz="1400" dirty="0"/>
              <a:t> fit t-shirt would improve the performance of the participant as the top would still be light weight as the material forces sweat to evaporate rather than sitting in the material and restricting my performance.   </a:t>
            </a:r>
            <a:endParaRPr lang="en-US" sz="1400" dirty="0"/>
          </a:p>
          <a:p>
            <a:r>
              <a:rPr lang="en-GB" sz="1400" dirty="0"/>
              <a:t>   </a:t>
            </a:r>
            <a:endParaRPr lang="en-US" sz="1400" dirty="0">
              <a:cs typeface="Calibri"/>
            </a:endParaRPr>
          </a:p>
          <a:p>
            <a:pPr algn="l"/>
            <a:r>
              <a:rPr lang="en-US" sz="1400" dirty="0"/>
              <a:t>Overall, thermoregulation clothing can be a valuable addition to a golfer's wardrobe, helping them stay comfortable and focused on their game in a range of weather conditions. It's important to choose clothing that is appropriate for the specific weather conditions and to adjust layers as needed to maintain a comfortable body temperature.</a:t>
            </a:r>
            <a:endParaRPr lang="en-US" sz="1400" dirty="0">
              <a:cs typeface="Calibri"/>
            </a:endParaRPr>
          </a:p>
        </p:txBody>
      </p:sp>
    </p:spTree>
    <p:extLst>
      <p:ext uri="{BB962C8B-B14F-4D97-AF65-F5344CB8AC3E}">
        <p14:creationId xmlns:p14="http://schemas.microsoft.com/office/powerpoint/2010/main" val="227074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54E8-0C57-3E98-263C-C0C2537EB606}"/>
              </a:ext>
            </a:extLst>
          </p:cNvPr>
          <p:cNvSpPr>
            <a:spLocks noGrp="1"/>
          </p:cNvSpPr>
          <p:nvPr>
            <p:ph type="title"/>
          </p:nvPr>
        </p:nvSpPr>
        <p:spPr>
          <a:xfrm>
            <a:off x="138659" y="126128"/>
            <a:ext cx="10515600" cy="742858"/>
          </a:xfrm>
        </p:spPr>
        <p:txBody>
          <a:bodyPr/>
          <a:lstStyle/>
          <a:p>
            <a:r>
              <a:rPr lang="en-US" b="1">
                <a:cs typeface="Calibri Light"/>
              </a:rPr>
              <a:t>Equipment 1 - Golf shoes:</a:t>
            </a:r>
            <a:endParaRPr lang="en-US" b="1"/>
          </a:p>
        </p:txBody>
      </p:sp>
      <p:sp>
        <p:nvSpPr>
          <p:cNvPr id="3" name="Content Placeholder 2">
            <a:extLst>
              <a:ext uri="{FF2B5EF4-FFF2-40B4-BE49-F238E27FC236}">
                <a16:creationId xmlns:a16="http://schemas.microsoft.com/office/drawing/2014/main" id="{AE19F24B-B7D6-ADB8-4751-9A5C5D637102}"/>
              </a:ext>
            </a:extLst>
          </p:cNvPr>
          <p:cNvSpPr>
            <a:spLocks noGrp="1"/>
          </p:cNvSpPr>
          <p:nvPr>
            <p:ph idx="1"/>
          </p:nvPr>
        </p:nvSpPr>
        <p:spPr>
          <a:xfrm>
            <a:off x="86807" y="956619"/>
            <a:ext cx="8388458" cy="4351338"/>
          </a:xfrm>
        </p:spPr>
        <p:txBody>
          <a:bodyPr vert="horz" lIns="91440" tIns="45720" rIns="91440" bIns="45720" rtlCol="0" anchor="t">
            <a:noAutofit/>
          </a:bodyPr>
          <a:lstStyle/>
          <a:p>
            <a:pPr marL="0" indent="0">
              <a:buNone/>
            </a:pPr>
            <a:r>
              <a:rPr lang="en-GB" sz="1600" dirty="0">
                <a:ea typeface="+mn-lt"/>
                <a:cs typeface="+mn-lt"/>
              </a:rPr>
              <a:t>An important piece of sports equipment I would need to participate in Golf is Golf shoes. Ideally my golf shoes would have spikes as they have been designed to improve performance and safety on uneven surfaces and in slippery conditions. Modern day golf shoes have a set of sharp studs on the bottom of the outsole, called “spikes” and these offer extra grip on wet/muddy courses and on uneven surfaces so would provide additionally safety aspects.</a:t>
            </a:r>
            <a:endParaRPr lang="en-US" sz="1600" dirty="0">
              <a:cs typeface="Calibri"/>
            </a:endParaRPr>
          </a:p>
          <a:p>
            <a:pPr marL="0" indent="0">
              <a:buNone/>
            </a:pPr>
            <a:r>
              <a:rPr lang="en-GB" sz="1600" dirty="0"/>
              <a:t>Golf shoes are designed to provide support and cushioning for the feet, which can help reduce fatigue and discomfort during a round of golf. You can also get golf shoes that have additional features like breathable materials and moisture-wicking properties to keep the feet dry and comfortable</a:t>
            </a:r>
            <a:r>
              <a:rPr lang="en-GB" sz="1600" dirty="0">
                <a:ea typeface="+mn-lt"/>
                <a:cs typeface="+mn-lt"/>
              </a:rPr>
              <a:t>, all enhancing the experience and increasing the chance that I will continue to participate in the sport. </a:t>
            </a:r>
          </a:p>
          <a:p>
            <a:pPr marL="0" indent="0">
              <a:buNone/>
            </a:pPr>
            <a:r>
              <a:rPr lang="en-GB" sz="1600" dirty="0">
                <a:ea typeface="+mn-lt"/>
                <a:cs typeface="+mn-lt"/>
              </a:rPr>
              <a:t>Another benefit that these golf shoes can provide is arch support. Arch support is crucial while engaging in golf as it helps prevent injuries and provides stability when swinging. This will also make it more comfortable for me as I will often be covering long distances while walking the course.</a:t>
            </a:r>
            <a:endParaRPr lang="en-GB" sz="1600" dirty="0">
              <a:cs typeface="Calibri"/>
            </a:endParaRPr>
          </a:p>
          <a:p>
            <a:pPr marL="0" indent="0">
              <a:buNone/>
            </a:pPr>
            <a:r>
              <a:rPr lang="en-GB" sz="1600" dirty="0">
                <a:ea typeface="+mn-lt"/>
                <a:cs typeface="+mn-lt"/>
              </a:rPr>
              <a:t>These specialised shoes permit the performer to generate more power through their legs as t</a:t>
            </a:r>
            <a:r>
              <a:rPr lang="en-GB" sz="1600" dirty="0"/>
              <a:t>he grip provided by the shoes allow the participant to stay grounded, resulting in greater distance.</a:t>
            </a:r>
            <a:endParaRPr lang="en-GB" sz="1600" dirty="0">
              <a:cs typeface="Calibri"/>
            </a:endParaRPr>
          </a:p>
          <a:p>
            <a:pPr marL="0" indent="0">
              <a:buNone/>
            </a:pPr>
            <a:r>
              <a:rPr lang="en-GB" sz="1600" dirty="0"/>
              <a:t>Golf shoes are typically made with high-quality materials and construction, which can help them last for several seasons with proper care and maintenance which is important so that I do not have to continually replace her equipment.</a:t>
            </a:r>
            <a:endParaRPr lang="en-GB" sz="1600" dirty="0">
              <a:cs typeface="Calibri"/>
            </a:endParaRPr>
          </a:p>
          <a:p>
            <a:pPr marL="342900" indent="-342900"/>
            <a:endParaRPr lang="en-GB" sz="1600" dirty="0">
              <a:cs typeface="Calibri"/>
            </a:endParaRPr>
          </a:p>
          <a:p>
            <a:pPr marL="0" indent="0">
              <a:buNone/>
            </a:pPr>
            <a:endParaRPr lang="en-GB" sz="2200" dirty="0">
              <a:ea typeface="+mn-lt"/>
              <a:cs typeface="+mn-lt"/>
            </a:endParaRPr>
          </a:p>
        </p:txBody>
      </p:sp>
      <p:pic>
        <p:nvPicPr>
          <p:cNvPr id="4" name="Picture 4" descr="A picture containing grass, toy&#10;&#10;Description automatically generated">
            <a:extLst>
              <a:ext uri="{FF2B5EF4-FFF2-40B4-BE49-F238E27FC236}">
                <a16:creationId xmlns:a16="http://schemas.microsoft.com/office/drawing/2014/main" id="{1B68C85C-139A-FF25-819A-3FDC4608A8BF}"/>
              </a:ext>
            </a:extLst>
          </p:cNvPr>
          <p:cNvPicPr>
            <a:picLocks noChangeAspect="1"/>
          </p:cNvPicPr>
          <p:nvPr/>
        </p:nvPicPr>
        <p:blipFill>
          <a:blip r:embed="rId2"/>
          <a:stretch>
            <a:fillRect/>
          </a:stretch>
        </p:blipFill>
        <p:spPr>
          <a:xfrm>
            <a:off x="8464982" y="123629"/>
            <a:ext cx="3577761" cy="3839743"/>
          </a:xfrm>
          <a:prstGeom prst="rect">
            <a:avLst/>
          </a:prstGeom>
        </p:spPr>
      </p:pic>
      <p:sp>
        <p:nvSpPr>
          <p:cNvPr id="6" name="Slide Number Placeholder 5">
            <a:extLst>
              <a:ext uri="{FF2B5EF4-FFF2-40B4-BE49-F238E27FC236}">
                <a16:creationId xmlns:a16="http://schemas.microsoft.com/office/drawing/2014/main" id="{A306B909-6337-2B93-07FA-1E70E7658932}"/>
              </a:ext>
            </a:extLst>
          </p:cNvPr>
          <p:cNvSpPr>
            <a:spLocks noGrp="1"/>
          </p:cNvSpPr>
          <p:nvPr>
            <p:ph type="sldNum" sz="quarter" idx="12"/>
          </p:nvPr>
        </p:nvSpPr>
        <p:spPr/>
        <p:txBody>
          <a:bodyPr/>
          <a:lstStyle/>
          <a:p>
            <a:fld id="{330EA680-D336-4FF7-8B7A-9848BB0A1C32}" type="slidenum">
              <a:rPr lang="en-GB" smtClean="0"/>
              <a:t>5</a:t>
            </a:fld>
            <a:endParaRPr lang="en-US"/>
          </a:p>
        </p:txBody>
      </p:sp>
      <p:sp>
        <p:nvSpPr>
          <p:cNvPr id="7" name="TextBox 6">
            <a:extLst>
              <a:ext uri="{FF2B5EF4-FFF2-40B4-BE49-F238E27FC236}">
                <a16:creationId xmlns:a16="http://schemas.microsoft.com/office/drawing/2014/main" id="{E0019892-02A3-90CF-FD3A-1CA9495D3BE3}"/>
              </a:ext>
            </a:extLst>
          </p:cNvPr>
          <p:cNvSpPr txBox="1"/>
          <p:nvPr/>
        </p:nvSpPr>
        <p:spPr>
          <a:xfrm>
            <a:off x="8468844" y="4137772"/>
            <a:ext cx="3588683" cy="2585323"/>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a:cs typeface="Segoe UI"/>
              </a:rPr>
              <a:t>Limitations:</a:t>
            </a:r>
            <a:endParaRPr lang="en-US" b="1"/>
          </a:p>
          <a:p>
            <a:r>
              <a:rPr lang="en-GB">
                <a:latin typeface="Calibri"/>
                <a:ea typeface="Segoe UI"/>
                <a:cs typeface="Segoe UI"/>
              </a:rPr>
              <a:t>However, golf shoes have several negative factors and limitations such as:</a:t>
            </a:r>
            <a:r>
              <a:rPr lang="en-US">
                <a:latin typeface="Calibri"/>
                <a:ea typeface="Segoe UI"/>
                <a:cs typeface="Segoe UI"/>
              </a:rPr>
              <a:t>​</a:t>
            </a:r>
            <a:endParaRPr lang="en-US"/>
          </a:p>
          <a:p>
            <a:pPr lvl="0" rtl="0">
              <a:buChar char="•"/>
            </a:pPr>
            <a:r>
              <a:rPr lang="en-GB">
                <a:latin typeface="Calibri"/>
                <a:ea typeface="Arial"/>
                <a:cs typeface="Arial"/>
              </a:rPr>
              <a:t>Over time the cleats wear down causing them to lose their grip</a:t>
            </a:r>
            <a:r>
              <a:rPr lang="en-US">
                <a:latin typeface="Calibri"/>
                <a:ea typeface="Arial"/>
                <a:cs typeface="Arial"/>
              </a:rPr>
              <a:t>​</a:t>
            </a:r>
          </a:p>
          <a:p>
            <a:pPr lvl="0" rtl="0">
              <a:buChar char="•"/>
            </a:pPr>
            <a:r>
              <a:rPr lang="en-GB" err="1">
                <a:latin typeface="Calibri"/>
                <a:ea typeface="Arial"/>
                <a:cs typeface="Arial"/>
              </a:rPr>
              <a:t>Spikeless</a:t>
            </a:r>
            <a:r>
              <a:rPr lang="en-GB">
                <a:latin typeface="Calibri"/>
                <a:ea typeface="Arial"/>
                <a:cs typeface="Arial"/>
              </a:rPr>
              <a:t> shoes can be wore on and off of the court whereas spiked golf shoes cannot</a:t>
            </a:r>
            <a:endParaRPr lang="en-US" sz="1400"/>
          </a:p>
        </p:txBody>
      </p:sp>
    </p:spTree>
    <p:extLst>
      <p:ext uri="{BB962C8B-B14F-4D97-AF65-F5344CB8AC3E}">
        <p14:creationId xmlns:p14="http://schemas.microsoft.com/office/powerpoint/2010/main" val="224245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DA2B-2D2B-B1C7-FFB3-D02209D89CA3}"/>
              </a:ext>
            </a:extLst>
          </p:cNvPr>
          <p:cNvSpPr>
            <a:spLocks noGrp="1"/>
          </p:cNvSpPr>
          <p:nvPr>
            <p:ph type="title"/>
          </p:nvPr>
        </p:nvSpPr>
        <p:spPr>
          <a:xfrm>
            <a:off x="186741" y="262833"/>
            <a:ext cx="10515600" cy="642005"/>
          </a:xfrm>
        </p:spPr>
        <p:txBody>
          <a:bodyPr>
            <a:noAutofit/>
          </a:bodyPr>
          <a:lstStyle/>
          <a:p>
            <a:r>
              <a:rPr lang="en-US" sz="4900" b="1">
                <a:cs typeface="Calibri Light"/>
              </a:rPr>
              <a:t>Equipment 2 - Golf trolley</a:t>
            </a:r>
            <a:endParaRPr lang="en-US" sz="4900" b="1"/>
          </a:p>
        </p:txBody>
      </p:sp>
      <p:sp>
        <p:nvSpPr>
          <p:cNvPr id="3" name="Content Placeholder 2">
            <a:extLst>
              <a:ext uri="{FF2B5EF4-FFF2-40B4-BE49-F238E27FC236}">
                <a16:creationId xmlns:a16="http://schemas.microsoft.com/office/drawing/2014/main" id="{CE86C4D9-1349-CFD8-6D92-5B740558F27A}"/>
              </a:ext>
            </a:extLst>
          </p:cNvPr>
          <p:cNvSpPr>
            <a:spLocks noGrp="1"/>
          </p:cNvSpPr>
          <p:nvPr>
            <p:ph idx="1"/>
          </p:nvPr>
        </p:nvSpPr>
        <p:spPr>
          <a:xfrm>
            <a:off x="187303" y="1072397"/>
            <a:ext cx="8927854" cy="5487149"/>
          </a:xfrm>
        </p:spPr>
        <p:txBody>
          <a:bodyPr vert="horz" lIns="91440" tIns="45720" rIns="91440" bIns="45720" rtlCol="0" anchor="t">
            <a:noAutofit/>
          </a:bodyPr>
          <a:lstStyle/>
          <a:p>
            <a:pPr marL="0" indent="0">
              <a:buNone/>
            </a:pPr>
            <a:r>
              <a:rPr lang="en-GB" sz="1400" dirty="0"/>
              <a:t>A second important piece of sports equipment that I would need to participate in Golf is a golf cart/trolley. This would benefit me as I would not need to carry around all the required equipment for golf. Golf trolleys can save time and energy by allowing golfers to travel quickly between holes, particularly on larger courses with long distances between holes. This would improve my safety as carrying extra weight could cause me to get tired very quickly which could lead to an injury and this will only have a negative impact on my re-introduction to physical activity. </a:t>
            </a:r>
            <a:endParaRPr lang="en-GB" sz="1400" dirty="0">
              <a:cs typeface="Calibri"/>
            </a:endParaRPr>
          </a:p>
          <a:p>
            <a:pPr marL="0" indent="0">
              <a:buNone/>
            </a:pPr>
            <a:r>
              <a:rPr lang="en-GB" sz="1400" dirty="0"/>
              <a:t>Using a golf trolley has many other benefits:</a:t>
            </a:r>
            <a:endParaRPr lang="en-GB" sz="1400" dirty="0">
              <a:cs typeface="Calibri"/>
            </a:endParaRPr>
          </a:p>
          <a:p>
            <a:pPr marL="0" indent="0">
              <a:buNone/>
            </a:pPr>
            <a:r>
              <a:rPr lang="en-GB" sz="1400" dirty="0"/>
              <a:t>Health benefits: Pushing a golf trolley can provide a low-impact form of exercise that can improve cardiovascular health, burn calories, and promote better posture which would be a great reintroduction into physical activity. Golfers can have a lot of equipment and if I use a golf trolley it will provide me with a convenient and efficient way to transport my equipment around the golf course, without the need for a motorized vehicle, which brings about environmental benefits. This is due to not using a Golf cart/buggy which would produce carbon emissions. So a trolley is more eco-friendly. Using a trolley will also help to reduce damage to the course caused by motorized vehicles. This can help to preserve the natural beauty and quality of the course for future golfers. I would also save money in the long run as it is a much more  cost-effective alternative to renting a golf buggy or hiring a caddy.</a:t>
            </a:r>
            <a:endParaRPr lang="en-GB" sz="1400" dirty="0">
              <a:cs typeface="Calibri"/>
            </a:endParaRPr>
          </a:p>
          <a:p>
            <a:pPr marL="0" indent="0">
              <a:buNone/>
            </a:pPr>
            <a:r>
              <a:rPr lang="en-GB" sz="1400" dirty="0"/>
              <a:t>Therefore, investing in a gold trolley/cart would be a great investment for me</a:t>
            </a:r>
            <a:endParaRPr lang="en-GB" sz="1400" dirty="0">
              <a:cs typeface="Calibri"/>
            </a:endParaRPr>
          </a:p>
          <a:p>
            <a:pPr marL="0" indent="0">
              <a:buNone/>
            </a:pPr>
            <a:endParaRPr lang="en-GB" sz="1200" dirty="0">
              <a:cs typeface="Calibri"/>
            </a:endParaRPr>
          </a:p>
          <a:p>
            <a:pPr marL="0" indent="0">
              <a:buNone/>
            </a:pPr>
            <a:endParaRPr lang="en-GB" dirty="0">
              <a:ea typeface="+mn-lt"/>
              <a:cs typeface="+mn-lt"/>
            </a:endParaRPr>
          </a:p>
        </p:txBody>
      </p:sp>
      <p:pic>
        <p:nvPicPr>
          <p:cNvPr id="4" name="Picture 4" descr="A picture containing grass, outdoor, sky, transport&#10;&#10;Description automatically generated">
            <a:extLst>
              <a:ext uri="{FF2B5EF4-FFF2-40B4-BE49-F238E27FC236}">
                <a16:creationId xmlns:a16="http://schemas.microsoft.com/office/drawing/2014/main" id="{1A71964A-8ADD-754D-8E13-BB3ACE4BD2EF}"/>
              </a:ext>
            </a:extLst>
          </p:cNvPr>
          <p:cNvPicPr>
            <a:picLocks noChangeAspect="1"/>
          </p:cNvPicPr>
          <p:nvPr/>
        </p:nvPicPr>
        <p:blipFill>
          <a:blip r:embed="rId2"/>
          <a:stretch>
            <a:fillRect/>
          </a:stretch>
        </p:blipFill>
        <p:spPr>
          <a:xfrm>
            <a:off x="9054415" y="1072833"/>
            <a:ext cx="2980544" cy="3392568"/>
          </a:xfrm>
          <a:prstGeom prst="rect">
            <a:avLst/>
          </a:prstGeom>
        </p:spPr>
      </p:pic>
      <p:sp>
        <p:nvSpPr>
          <p:cNvPr id="6" name="Slide Number Placeholder 5">
            <a:extLst>
              <a:ext uri="{FF2B5EF4-FFF2-40B4-BE49-F238E27FC236}">
                <a16:creationId xmlns:a16="http://schemas.microsoft.com/office/drawing/2014/main" id="{424BA75C-0692-7F7B-1213-E6BB9F5D0202}"/>
              </a:ext>
            </a:extLst>
          </p:cNvPr>
          <p:cNvSpPr>
            <a:spLocks noGrp="1"/>
          </p:cNvSpPr>
          <p:nvPr>
            <p:ph type="sldNum" sz="quarter" idx="12"/>
          </p:nvPr>
        </p:nvSpPr>
        <p:spPr/>
        <p:txBody>
          <a:bodyPr/>
          <a:lstStyle/>
          <a:p>
            <a:fld id="{330EA680-D336-4FF7-8B7A-9848BB0A1C32}" type="slidenum">
              <a:rPr lang="en-GB" smtClean="0"/>
              <a:t>6</a:t>
            </a:fld>
            <a:endParaRPr lang="en-US"/>
          </a:p>
        </p:txBody>
      </p:sp>
      <p:sp>
        <p:nvSpPr>
          <p:cNvPr id="5" name="Footer Placeholder 4">
            <a:extLst>
              <a:ext uri="{FF2B5EF4-FFF2-40B4-BE49-F238E27FC236}">
                <a16:creationId xmlns:a16="http://schemas.microsoft.com/office/drawing/2014/main" id="{BD9C6A04-9D23-CAE3-F3AB-5F6437475265}"/>
              </a:ext>
            </a:extLst>
          </p:cNvPr>
          <p:cNvSpPr>
            <a:spLocks noGrp="1"/>
          </p:cNvSpPr>
          <p:nvPr>
            <p:ph type="ftr" sz="quarter" idx="11"/>
          </p:nvPr>
        </p:nvSpPr>
        <p:spPr/>
        <p:txBody>
          <a:bodyPr/>
          <a:lstStyle/>
          <a:p>
            <a:r>
              <a:rPr lang="en-US"/>
              <a:t>BTEC Sport 2023 - Component 1 Task B - Olivia Hulme</a:t>
            </a:r>
          </a:p>
        </p:txBody>
      </p:sp>
      <p:sp>
        <p:nvSpPr>
          <p:cNvPr id="7" name="TextBox 6">
            <a:extLst>
              <a:ext uri="{FF2B5EF4-FFF2-40B4-BE49-F238E27FC236}">
                <a16:creationId xmlns:a16="http://schemas.microsoft.com/office/drawing/2014/main" id="{F91F097A-9A80-CFB6-D025-6ADA8DC237AD}"/>
              </a:ext>
            </a:extLst>
          </p:cNvPr>
          <p:cNvSpPr txBox="1"/>
          <p:nvPr/>
        </p:nvSpPr>
        <p:spPr>
          <a:xfrm>
            <a:off x="192917" y="4583235"/>
            <a:ext cx="11805798" cy="2092881"/>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Segoe UI"/>
              </a:rPr>
              <a:t>However, the limitations are:</a:t>
            </a:r>
            <a:r>
              <a:rPr lang="en-GB">
                <a:cs typeface="Segoe UI"/>
              </a:rPr>
              <a:t>​</a:t>
            </a:r>
          </a:p>
          <a:p>
            <a:pPr>
              <a:buChar char="•"/>
            </a:pPr>
            <a:r>
              <a:rPr lang="en-GB" sz="1600"/>
              <a:t>They can be damaged due to weather conditions</a:t>
            </a:r>
            <a:r>
              <a:rPr lang="en-US" sz="1600"/>
              <a:t>​</a:t>
            </a:r>
            <a:endParaRPr lang="en-US" sz="1600">
              <a:cs typeface="Calibri"/>
            </a:endParaRPr>
          </a:p>
          <a:p>
            <a:pPr>
              <a:buFont typeface="Arial"/>
              <a:buChar char="•"/>
            </a:pPr>
            <a:r>
              <a:rPr lang="en-US" sz="1600"/>
              <a:t>Expensive -Renting a golf buggy can add to the overall cost of playing golf, particularly if it is required for every round.</a:t>
            </a:r>
            <a:endParaRPr lang="en-US" sz="1600">
              <a:cs typeface="Calibri"/>
            </a:endParaRPr>
          </a:p>
          <a:p>
            <a:pPr>
              <a:buChar char="•"/>
            </a:pPr>
            <a:r>
              <a:rPr lang="en-GB" sz="1600"/>
              <a:t>They can easily slide, skid, and sink when the course/turf is wet due to the weather</a:t>
            </a:r>
            <a:endParaRPr lang="en-GB" sz="1600">
              <a:cs typeface="Calibri"/>
            </a:endParaRPr>
          </a:p>
          <a:p>
            <a:pPr>
              <a:buFont typeface="Arial"/>
              <a:buChar char="•"/>
            </a:pPr>
            <a:r>
              <a:rPr lang="en-GB" sz="1600"/>
              <a:t>Golf buggies can be dangerous if not operated safely, particularly if driven at high speeds or on uneven terrain. Golfers can also be at risk of injury if they fall out of the buggy or if the buggy overturns.</a:t>
            </a:r>
            <a:endParaRPr lang="en-GB" sz="1600">
              <a:cs typeface="Calibri"/>
            </a:endParaRPr>
          </a:p>
          <a:p>
            <a:pPr>
              <a:buFont typeface="Arial"/>
              <a:buChar char="•"/>
            </a:pPr>
            <a:r>
              <a:rPr lang="en-GB" sz="1600"/>
              <a:t>Golf buggies are not always able to access all areas of the golf course, particularly on hilly terrain or around water hazards. This can limit a golfer's ability to reach certain areas of the course and may require them to walk part of the way.</a:t>
            </a:r>
            <a:endParaRPr lang="en-GB" sz="1600">
              <a:cs typeface="Calibri"/>
            </a:endParaRPr>
          </a:p>
        </p:txBody>
      </p:sp>
    </p:spTree>
    <p:extLst>
      <p:ext uri="{BB962C8B-B14F-4D97-AF65-F5344CB8AC3E}">
        <p14:creationId xmlns:p14="http://schemas.microsoft.com/office/powerpoint/2010/main" val="213703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9CE1-C8C7-2FAC-B476-261D6C7B0CB8}"/>
              </a:ext>
            </a:extLst>
          </p:cNvPr>
          <p:cNvSpPr>
            <a:spLocks noGrp="1"/>
          </p:cNvSpPr>
          <p:nvPr>
            <p:ph type="title"/>
          </p:nvPr>
        </p:nvSpPr>
        <p:spPr>
          <a:xfrm>
            <a:off x="201118" y="77814"/>
            <a:ext cx="10515600" cy="1325563"/>
          </a:xfrm>
        </p:spPr>
        <p:txBody>
          <a:bodyPr/>
          <a:lstStyle/>
          <a:p>
            <a:r>
              <a:rPr lang="en-US" b="1">
                <a:cs typeface="Calibri Light"/>
              </a:rPr>
              <a:t>Technology 1- swing sensors:</a:t>
            </a:r>
            <a:endParaRPr lang="en-US" b="1"/>
          </a:p>
        </p:txBody>
      </p:sp>
      <p:sp>
        <p:nvSpPr>
          <p:cNvPr id="3" name="Content Placeholder 2">
            <a:extLst>
              <a:ext uri="{FF2B5EF4-FFF2-40B4-BE49-F238E27FC236}">
                <a16:creationId xmlns:a16="http://schemas.microsoft.com/office/drawing/2014/main" id="{AC480C02-CDBA-03DC-16E5-D2C12ACB6100}"/>
              </a:ext>
            </a:extLst>
          </p:cNvPr>
          <p:cNvSpPr>
            <a:spLocks noGrp="1"/>
          </p:cNvSpPr>
          <p:nvPr>
            <p:ph idx="1"/>
          </p:nvPr>
        </p:nvSpPr>
        <p:spPr>
          <a:xfrm>
            <a:off x="207955" y="1156489"/>
            <a:ext cx="8611423" cy="2274398"/>
          </a:xfrm>
        </p:spPr>
        <p:txBody>
          <a:bodyPr vert="horz" lIns="91440" tIns="45720" rIns="91440" bIns="45720" rtlCol="0" anchor="t">
            <a:normAutofit/>
          </a:bodyPr>
          <a:lstStyle/>
          <a:p>
            <a:pPr marL="0" indent="0">
              <a:buNone/>
            </a:pPr>
            <a:r>
              <a:rPr lang="en-GB" sz="2000" dirty="0">
                <a:ea typeface="+mn-lt"/>
                <a:cs typeface="+mn-lt"/>
              </a:rPr>
              <a:t>A piece of technology I could use while participating in golf is swing sensors; these are sensors that are attached to the performer’s gloves or clubs, and they are used to measure the</a:t>
            </a:r>
            <a:r>
              <a:rPr lang="en-GB" sz="2000" b="1" dirty="0">
                <a:ea typeface="+mn-lt"/>
                <a:cs typeface="+mn-lt"/>
              </a:rPr>
              <a:t> </a:t>
            </a:r>
            <a:r>
              <a:rPr lang="en-GB" sz="2000" dirty="0">
                <a:ea typeface="+mn-lt"/>
                <a:cs typeface="+mn-lt"/>
              </a:rPr>
              <a:t>swing metrics, 3D animations, swing speed, tempo, club path and shaft angles. </a:t>
            </a:r>
            <a:endParaRPr lang="en-US" dirty="0"/>
          </a:p>
          <a:p>
            <a:pPr marL="0" indent="0">
              <a:buNone/>
            </a:pPr>
            <a:r>
              <a:rPr lang="en-GB" sz="2000" dirty="0">
                <a:ea typeface="+mn-lt"/>
                <a:cs typeface="+mn-lt"/>
              </a:rPr>
              <a:t>They also help the performer to improve their distance, control, and accuracy and to optimise their swing, therefore allowing me to improve my level of performance further as they provide tips on how they can improve their </a:t>
            </a:r>
            <a:endParaRPr lang="en-GB" sz="2000" dirty="0">
              <a:cs typeface="Calibri"/>
            </a:endParaRPr>
          </a:p>
        </p:txBody>
      </p:sp>
      <p:pic>
        <p:nvPicPr>
          <p:cNvPr id="4" name="Picture 4" descr="A picture containing person, holding, hand, outdoor&#10;&#10;Description automatically generated">
            <a:extLst>
              <a:ext uri="{FF2B5EF4-FFF2-40B4-BE49-F238E27FC236}">
                <a16:creationId xmlns:a16="http://schemas.microsoft.com/office/drawing/2014/main" id="{0F30206A-5346-237B-A780-B22F08DD1E8F}"/>
              </a:ext>
            </a:extLst>
          </p:cNvPr>
          <p:cNvPicPr>
            <a:picLocks noChangeAspect="1"/>
          </p:cNvPicPr>
          <p:nvPr/>
        </p:nvPicPr>
        <p:blipFill>
          <a:blip r:embed="rId2"/>
          <a:stretch>
            <a:fillRect/>
          </a:stretch>
        </p:blipFill>
        <p:spPr>
          <a:xfrm>
            <a:off x="8983634" y="205950"/>
            <a:ext cx="3080478" cy="2995533"/>
          </a:xfrm>
          <a:prstGeom prst="rect">
            <a:avLst/>
          </a:prstGeom>
        </p:spPr>
      </p:pic>
      <p:sp>
        <p:nvSpPr>
          <p:cNvPr id="6" name="Slide Number Placeholder 5">
            <a:extLst>
              <a:ext uri="{FF2B5EF4-FFF2-40B4-BE49-F238E27FC236}">
                <a16:creationId xmlns:a16="http://schemas.microsoft.com/office/drawing/2014/main" id="{45AF81A6-C32C-DDB0-9FDA-1615F2B0F76F}"/>
              </a:ext>
            </a:extLst>
          </p:cNvPr>
          <p:cNvSpPr>
            <a:spLocks noGrp="1"/>
          </p:cNvSpPr>
          <p:nvPr>
            <p:ph type="sldNum" sz="quarter" idx="12"/>
          </p:nvPr>
        </p:nvSpPr>
        <p:spPr/>
        <p:txBody>
          <a:bodyPr/>
          <a:lstStyle/>
          <a:p>
            <a:fld id="{330EA680-D336-4FF7-8B7A-9848BB0A1C32}" type="slidenum">
              <a:rPr lang="en-GB" smtClean="0"/>
              <a:t>7</a:t>
            </a:fld>
            <a:endParaRPr lang="en-US"/>
          </a:p>
        </p:txBody>
      </p:sp>
      <p:sp>
        <p:nvSpPr>
          <p:cNvPr id="7" name="TextBox 6">
            <a:extLst>
              <a:ext uri="{FF2B5EF4-FFF2-40B4-BE49-F238E27FC236}">
                <a16:creationId xmlns:a16="http://schemas.microsoft.com/office/drawing/2014/main" id="{913D8335-E026-E720-139E-886F0E904285}"/>
              </a:ext>
            </a:extLst>
          </p:cNvPr>
          <p:cNvSpPr txBox="1"/>
          <p:nvPr/>
        </p:nvSpPr>
        <p:spPr>
          <a:xfrm>
            <a:off x="6751608" y="3430438"/>
            <a:ext cx="5259237" cy="3170099"/>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cs typeface="Segoe UI"/>
              </a:rPr>
              <a:t>Limitations such as:</a:t>
            </a:r>
            <a:r>
              <a:rPr lang="en-US" sz="2000" b="1">
                <a:cs typeface="Segoe UI"/>
              </a:rPr>
              <a:t>​</a:t>
            </a:r>
          </a:p>
          <a:p>
            <a:pPr>
              <a:buChar char="•"/>
            </a:pPr>
            <a:r>
              <a:rPr lang="en-GB" sz="2000">
                <a:cs typeface="Arial"/>
              </a:rPr>
              <a:t>They feature lots of data and numbers that the participant may find difficult to read</a:t>
            </a:r>
            <a:r>
              <a:rPr lang="en-US" sz="2000">
                <a:cs typeface="Arial"/>
              </a:rPr>
              <a:t>​</a:t>
            </a:r>
          </a:p>
          <a:p>
            <a:pPr>
              <a:buChar char="•"/>
            </a:pPr>
            <a:r>
              <a:rPr lang="en-GB" sz="2000">
                <a:cs typeface="Arial"/>
              </a:rPr>
              <a:t>The sensors have to be transported from one club to another club which will reduce the participants playing time</a:t>
            </a:r>
            <a:r>
              <a:rPr lang="en-US" sz="2000">
                <a:cs typeface="Arial"/>
              </a:rPr>
              <a:t>​</a:t>
            </a:r>
          </a:p>
          <a:p>
            <a:pPr>
              <a:buChar char="•"/>
            </a:pPr>
            <a:r>
              <a:rPr lang="en-GB" sz="2000">
                <a:cs typeface="Arial"/>
              </a:rPr>
              <a:t>There is other devices that will provide more relevant information</a:t>
            </a:r>
            <a:r>
              <a:rPr lang="en-US" sz="2000">
                <a:cs typeface="Arial"/>
              </a:rPr>
              <a:t>​</a:t>
            </a:r>
          </a:p>
          <a:p>
            <a:pPr>
              <a:buChar char="•"/>
            </a:pPr>
            <a:r>
              <a:rPr lang="en-GB" sz="2000">
                <a:cs typeface="Arial"/>
              </a:rPr>
              <a:t>Participants can often be faced with connection problems during playing time</a:t>
            </a:r>
          </a:p>
        </p:txBody>
      </p:sp>
      <p:sp>
        <p:nvSpPr>
          <p:cNvPr id="8" name="TextBox 7">
            <a:extLst>
              <a:ext uri="{FF2B5EF4-FFF2-40B4-BE49-F238E27FC236}">
                <a16:creationId xmlns:a16="http://schemas.microsoft.com/office/drawing/2014/main" id="{EF6FF749-1565-2987-4B8A-3DDE909D3F72}"/>
              </a:ext>
            </a:extLst>
          </p:cNvPr>
          <p:cNvSpPr txBox="1"/>
          <p:nvPr/>
        </p:nvSpPr>
        <p:spPr>
          <a:xfrm>
            <a:off x="209909" y="3315419"/>
            <a:ext cx="6553200"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dirty="0">
                <a:cs typeface="Segoe UI"/>
              </a:rPr>
              <a:t>technique. The benefits of using a swing sensor will also allow me to monitor how far I have enhanced my performance in golf over a period of time. I will also be able to monitor my performance over time which will help to show where I am improving, this will help to increase my confidence as I achieve new skills and goals. The Swings sensors will help me to continue to enhance my performance in the future as they help participants to diagnose issues and offer clear feedback both during and after practice, this is great as I will have limited knowledge of the sport and having an aid to provide feedback to me all the time will fill this gap of inexperience.</a:t>
            </a:r>
          </a:p>
          <a:p>
            <a:r>
              <a:rPr lang="en-GB" dirty="0">
                <a:cs typeface="Segoe UI"/>
              </a:rPr>
              <a:t>​</a:t>
            </a:r>
            <a:endParaRPr lang="en-GB" dirty="0">
              <a:ea typeface="Calibri" panose="020F0502020204030204"/>
              <a:cs typeface="Segoe UI"/>
            </a:endParaRPr>
          </a:p>
          <a:p>
            <a:r>
              <a:rPr lang="en-GB" dirty="0">
                <a:cs typeface="Segoe UI"/>
              </a:rPr>
              <a:t>​</a:t>
            </a:r>
            <a:endParaRPr lang="en-GB" dirty="0">
              <a:ea typeface="Calibri" panose="020F0502020204030204"/>
              <a:cs typeface="Segoe UI"/>
            </a:endParaRPr>
          </a:p>
        </p:txBody>
      </p:sp>
    </p:spTree>
    <p:extLst>
      <p:ext uri="{BB962C8B-B14F-4D97-AF65-F5344CB8AC3E}">
        <p14:creationId xmlns:p14="http://schemas.microsoft.com/office/powerpoint/2010/main" val="126956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CD23-2367-2AD0-7295-01EE733D8911}"/>
              </a:ext>
            </a:extLst>
          </p:cNvPr>
          <p:cNvSpPr>
            <a:spLocks noGrp="1"/>
          </p:cNvSpPr>
          <p:nvPr>
            <p:ph type="title"/>
          </p:nvPr>
        </p:nvSpPr>
        <p:spPr>
          <a:xfrm>
            <a:off x="134888" y="-87879"/>
            <a:ext cx="10515600" cy="1325563"/>
          </a:xfrm>
        </p:spPr>
        <p:txBody>
          <a:bodyPr/>
          <a:lstStyle/>
          <a:p>
            <a:r>
              <a:rPr lang="en-US" b="1">
                <a:cs typeface="Calibri Light"/>
              </a:rPr>
              <a:t>Technology 2 - Fitness watch:</a:t>
            </a:r>
            <a:endParaRPr lang="en-US" b="1"/>
          </a:p>
        </p:txBody>
      </p:sp>
      <p:sp>
        <p:nvSpPr>
          <p:cNvPr id="3" name="Content Placeholder 2">
            <a:extLst>
              <a:ext uri="{FF2B5EF4-FFF2-40B4-BE49-F238E27FC236}">
                <a16:creationId xmlns:a16="http://schemas.microsoft.com/office/drawing/2014/main" id="{00A80098-BA52-4CAC-3FC6-413F8D83C9A5}"/>
              </a:ext>
            </a:extLst>
          </p:cNvPr>
          <p:cNvSpPr>
            <a:spLocks noGrp="1"/>
          </p:cNvSpPr>
          <p:nvPr>
            <p:ph idx="1"/>
          </p:nvPr>
        </p:nvSpPr>
        <p:spPr>
          <a:xfrm>
            <a:off x="222331" y="893454"/>
            <a:ext cx="9077298" cy="2531089"/>
          </a:xfrm>
        </p:spPr>
        <p:txBody>
          <a:bodyPr vert="horz" lIns="91440" tIns="45720" rIns="91440" bIns="45720" rtlCol="0" anchor="t">
            <a:noAutofit/>
          </a:bodyPr>
          <a:lstStyle/>
          <a:p>
            <a:pPr marL="0" indent="0">
              <a:buNone/>
            </a:pPr>
            <a:r>
              <a:rPr lang="en-GB" sz="1800" dirty="0"/>
              <a:t>A piece of technology I could use while participating in golf is a fitness watch, such as an Apple watch or Fitbit, as they offer personalised fitness advice and provide immediate health feedback to the participant. This would help to improve performance as it will allow me to monitor my heart rate, calories burnt, and step counts. This can be helpful as I can monitor my overall physical activity levels and track my progress towards my fitness goals.</a:t>
            </a:r>
            <a:endParaRPr lang="en-US" sz="1800" dirty="0">
              <a:cs typeface="Calibri"/>
            </a:endParaRPr>
          </a:p>
          <a:p>
            <a:pPr marL="0" indent="0">
              <a:buNone/>
            </a:pPr>
            <a:r>
              <a:rPr lang="en-GB" sz="1800" dirty="0"/>
              <a:t>This equipment also allows the performer to check their sleep data allowing me to visibly see how my sleep pattern has improved because of my participation in physical activity. This is an important factor as I do struggle with my sleep so would be great to monitor it. It will also help me to know that I am getting enough sleep to help with recovery from physical activity.</a:t>
            </a:r>
            <a:endParaRPr lang="en-GB" sz="1800" dirty="0">
              <a:cs typeface="Calibri" panose="020F0502020204030204"/>
            </a:endParaRPr>
          </a:p>
          <a:p>
            <a:pPr marL="457200" indent="-457200"/>
            <a:endParaRPr lang="en-GB" sz="1600" dirty="0">
              <a:cs typeface="Calibri" panose="020F0502020204030204"/>
            </a:endParaRPr>
          </a:p>
        </p:txBody>
      </p:sp>
      <p:pic>
        <p:nvPicPr>
          <p:cNvPr id="4" name="Picture 4">
            <a:extLst>
              <a:ext uri="{FF2B5EF4-FFF2-40B4-BE49-F238E27FC236}">
                <a16:creationId xmlns:a16="http://schemas.microsoft.com/office/drawing/2014/main" id="{23C8B8F9-85A9-A147-ECBD-DDDEA877072F}"/>
              </a:ext>
            </a:extLst>
          </p:cNvPr>
          <p:cNvPicPr>
            <a:picLocks noChangeAspect="1"/>
          </p:cNvPicPr>
          <p:nvPr/>
        </p:nvPicPr>
        <p:blipFill>
          <a:blip r:embed="rId2"/>
          <a:stretch>
            <a:fillRect/>
          </a:stretch>
        </p:blipFill>
        <p:spPr>
          <a:xfrm>
            <a:off x="9267123" y="167643"/>
            <a:ext cx="2773001" cy="2855427"/>
          </a:xfrm>
          <a:prstGeom prst="rect">
            <a:avLst/>
          </a:prstGeom>
        </p:spPr>
      </p:pic>
      <p:sp>
        <p:nvSpPr>
          <p:cNvPr id="6" name="Slide Number Placeholder 5">
            <a:extLst>
              <a:ext uri="{FF2B5EF4-FFF2-40B4-BE49-F238E27FC236}">
                <a16:creationId xmlns:a16="http://schemas.microsoft.com/office/drawing/2014/main" id="{83118227-F457-B2B6-3C42-C2985B7A0333}"/>
              </a:ext>
            </a:extLst>
          </p:cNvPr>
          <p:cNvSpPr>
            <a:spLocks noGrp="1"/>
          </p:cNvSpPr>
          <p:nvPr>
            <p:ph type="sldNum" sz="quarter" idx="12"/>
          </p:nvPr>
        </p:nvSpPr>
        <p:spPr/>
        <p:txBody>
          <a:bodyPr/>
          <a:lstStyle/>
          <a:p>
            <a:fld id="{330EA680-D336-4FF7-8B7A-9848BB0A1C32}" type="slidenum">
              <a:rPr lang="en-GB" smtClean="0"/>
              <a:t>8</a:t>
            </a:fld>
            <a:endParaRPr lang="en-US"/>
          </a:p>
        </p:txBody>
      </p:sp>
      <p:sp>
        <p:nvSpPr>
          <p:cNvPr id="5" name="Footer Placeholder 4">
            <a:extLst>
              <a:ext uri="{FF2B5EF4-FFF2-40B4-BE49-F238E27FC236}">
                <a16:creationId xmlns:a16="http://schemas.microsoft.com/office/drawing/2014/main" id="{670846E6-B1DE-9E24-80F5-BF57E0398BEF}"/>
              </a:ext>
            </a:extLst>
          </p:cNvPr>
          <p:cNvSpPr>
            <a:spLocks noGrp="1"/>
          </p:cNvSpPr>
          <p:nvPr>
            <p:ph type="ftr" sz="quarter" idx="11"/>
          </p:nvPr>
        </p:nvSpPr>
        <p:spPr/>
        <p:txBody>
          <a:bodyPr/>
          <a:lstStyle/>
          <a:p>
            <a:r>
              <a:rPr lang="en-US"/>
              <a:t>BTEC Sport 2023 - Component 1 Task B - Olivia Hulme</a:t>
            </a:r>
          </a:p>
        </p:txBody>
      </p:sp>
      <p:sp>
        <p:nvSpPr>
          <p:cNvPr id="7" name="TextBox 6">
            <a:extLst>
              <a:ext uri="{FF2B5EF4-FFF2-40B4-BE49-F238E27FC236}">
                <a16:creationId xmlns:a16="http://schemas.microsoft.com/office/drawing/2014/main" id="{F20AAB5F-73B5-B573-90D7-E2B6219F40F5}"/>
              </a:ext>
            </a:extLst>
          </p:cNvPr>
          <p:cNvSpPr txBox="1"/>
          <p:nvPr/>
        </p:nvSpPr>
        <p:spPr>
          <a:xfrm>
            <a:off x="4404505" y="3395551"/>
            <a:ext cx="7711844" cy="3477875"/>
          </a:xfrm>
          <a:prstGeom prst="rect">
            <a:avLst/>
          </a:prstGeom>
          <a:solidFill>
            <a:schemeClr val="accent4">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Limitations are:</a:t>
            </a:r>
            <a:r>
              <a:rPr lang="en-US" b="1"/>
              <a:t>​</a:t>
            </a:r>
            <a:endParaRPr lang="en-US" b="1">
              <a:cs typeface="Calibri" panose="020F0502020204030204"/>
            </a:endParaRPr>
          </a:p>
          <a:p>
            <a:pPr marL="285750" indent="-285750">
              <a:buFont typeface="Arial" panose="020B0604020202020204" pitchFamily="34" charset="0"/>
              <a:buChar char="•"/>
            </a:pPr>
            <a:r>
              <a:rPr lang="en-GB"/>
              <a:t>Obsessive thoughts over fitness goals</a:t>
            </a:r>
            <a:r>
              <a:rPr lang="en-US"/>
              <a:t>​</a:t>
            </a:r>
            <a:endParaRPr lang="en-US">
              <a:cs typeface="Calibri" panose="020F0502020204030204"/>
            </a:endParaRPr>
          </a:p>
          <a:p>
            <a:pPr marL="285750" indent="-285750">
              <a:buFont typeface="Arial" panose="020B0604020202020204" pitchFamily="34" charset="0"/>
              <a:buChar char="•"/>
            </a:pPr>
            <a:r>
              <a:rPr lang="en-GB"/>
              <a:t>They track and store the participants data</a:t>
            </a:r>
            <a:r>
              <a:rPr lang="en-US"/>
              <a:t>​</a:t>
            </a:r>
            <a:endParaRPr lang="en-US">
              <a:cs typeface="Calibri" panose="020F0502020204030204"/>
            </a:endParaRPr>
          </a:p>
          <a:p>
            <a:pPr marL="285750" indent="-285750">
              <a:buFont typeface="Arial" panose="020B0604020202020204" pitchFamily="34" charset="0"/>
              <a:buChar char="•"/>
            </a:pPr>
            <a:r>
              <a:rPr lang="en-GB"/>
              <a:t>Not all date recorded will be correct</a:t>
            </a:r>
            <a:r>
              <a:rPr lang="en-US"/>
              <a:t>​ as the  accuracy of the data can vary depending on factors such as the quality of the sensors and the fit of the watch. This can affect the accuracy of measurements such as distance traveled, heart rate, and calorie burn.</a:t>
            </a:r>
            <a:endParaRPr lang="en-US">
              <a:cs typeface="Calibri" panose="020F0502020204030204"/>
            </a:endParaRPr>
          </a:p>
          <a:p>
            <a:pPr marL="285750" indent="-285750">
              <a:buFont typeface="Arial" panose="020B0604020202020204" pitchFamily="34" charset="0"/>
              <a:buChar char="•"/>
            </a:pPr>
            <a:r>
              <a:rPr lang="en-US"/>
              <a:t>Fitness watches can have limited battery life, especially if they are used for activities such as GPS tracking and heart rate monitoring. This can be a limitation for Priya who want to use her watch for an entire round of golf without having to recharge.</a:t>
            </a:r>
            <a:endParaRPr lang="en-US">
              <a:cs typeface="Calibri" panose="020F0502020204030204"/>
            </a:endParaRPr>
          </a:p>
          <a:p>
            <a:pPr marL="285750" indent="-285750">
              <a:buChar char="•"/>
            </a:pPr>
            <a:r>
              <a:rPr lang="en-GB"/>
              <a:t>Can be expensive.</a:t>
            </a:r>
            <a:endParaRPr lang="en-US" sz="2200">
              <a:cs typeface="Arial"/>
            </a:endParaRPr>
          </a:p>
        </p:txBody>
      </p:sp>
      <p:sp>
        <p:nvSpPr>
          <p:cNvPr id="8" name="TextBox 7">
            <a:extLst>
              <a:ext uri="{FF2B5EF4-FFF2-40B4-BE49-F238E27FC236}">
                <a16:creationId xmlns:a16="http://schemas.microsoft.com/office/drawing/2014/main" id="{30B29E48-117B-D834-EF5A-CF22295D477C}"/>
              </a:ext>
            </a:extLst>
          </p:cNvPr>
          <p:cNvSpPr txBox="1"/>
          <p:nvPr/>
        </p:nvSpPr>
        <p:spPr>
          <a:xfrm>
            <a:off x="224287" y="3664493"/>
            <a:ext cx="417586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As I am really committed to school and want to create a better work life balance I can use golf as an escape, but I could still keep up to speed and connected  with  alerts for incoming calls, messages, and other notifications on my smart watch, keeping me in contact with friends and family whilst playing. </a:t>
            </a:r>
          </a:p>
        </p:txBody>
      </p:sp>
    </p:spTree>
    <p:extLst>
      <p:ext uri="{BB962C8B-B14F-4D97-AF65-F5344CB8AC3E}">
        <p14:creationId xmlns:p14="http://schemas.microsoft.com/office/powerpoint/2010/main" val="814524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6669544B235B4692CC3F64FBBB11A9" ma:contentTypeVersion="15" ma:contentTypeDescription="Create a new document." ma:contentTypeScope="" ma:versionID="15cd2362eb097795ff85eb72fa62275d">
  <xsd:schema xmlns:xsd="http://www.w3.org/2001/XMLSchema" xmlns:xs="http://www.w3.org/2001/XMLSchema" xmlns:p="http://schemas.microsoft.com/office/2006/metadata/properties" xmlns:ns2="30a1ce57-b2df-47a5-a66a-5b61b297072a" xmlns:ns3="996337a0-cec9-4409-9972-148d1c7d8a9d" targetNamespace="http://schemas.microsoft.com/office/2006/metadata/properties" ma:root="true" ma:fieldsID="73fc1806d04fec2abaeca2e648041094" ns2:_="" ns3:_="">
    <xsd:import namespace="30a1ce57-b2df-47a5-a66a-5b61b297072a"/>
    <xsd:import namespace="996337a0-cec9-4409-9972-148d1c7d8a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1ce57-b2df-47a5-a66a-5b61b2970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8050aea-6ee8-4d35-905e-b966e31115b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337a0-cec9-4409-9972-148d1c7d8a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7612fbb-0e02-43c9-8565-71e161144156}" ma:internalName="TaxCatchAll" ma:showField="CatchAllData" ma:web="996337a0-cec9-4409-9972-148d1c7d8a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a1ce57-b2df-47a5-a66a-5b61b297072a">
      <Terms xmlns="http://schemas.microsoft.com/office/infopath/2007/PartnerControls"/>
    </lcf76f155ced4ddcb4097134ff3c332f>
    <TaxCatchAll xmlns="996337a0-cec9-4409-9972-148d1c7d8a9d" xsi:nil="true"/>
    <SharedWithUsers xmlns="996337a0-cec9-4409-9972-148d1c7d8a9d">
      <UserInfo>
        <DisplayName/>
        <AccountId xsi:nil="true"/>
        <AccountType/>
      </UserInfo>
    </SharedWithUsers>
    <MediaLengthInSeconds xmlns="30a1ce57-b2df-47a5-a66a-5b61b297072a" xsi:nil="true"/>
  </documentManagement>
</p:properties>
</file>

<file path=customXml/itemProps1.xml><?xml version="1.0" encoding="utf-8"?>
<ds:datastoreItem xmlns:ds="http://schemas.openxmlformats.org/officeDocument/2006/customXml" ds:itemID="{FFE41388-EBA0-459B-845E-61AFFA16E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1ce57-b2df-47a5-a66a-5b61b297072a"/>
    <ds:schemaRef ds:uri="996337a0-cec9-4409-9972-148d1c7d8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85CFD-5EE5-4FDB-8449-FBEFCAD02C8A}">
  <ds:schemaRefs>
    <ds:schemaRef ds:uri="http://schemas.microsoft.com/sharepoint/v3/contenttype/forms"/>
  </ds:schemaRefs>
</ds:datastoreItem>
</file>

<file path=customXml/itemProps3.xml><?xml version="1.0" encoding="utf-8"?>
<ds:datastoreItem xmlns:ds="http://schemas.openxmlformats.org/officeDocument/2006/customXml" ds:itemID="{DC0DC3DA-894E-4EB9-8E05-4C4A0D8FCA8A}">
  <ds:schemaRefs>
    <ds:schemaRef ds:uri="http://purl.org/dc/terms/"/>
    <ds:schemaRef ds:uri="0cce1c06-3cee-4cdc-9db9-4f3be588aa4d"/>
    <ds:schemaRef ds:uri="http://schemas.microsoft.com/office/2006/documentManagement/types"/>
    <ds:schemaRef ds:uri="http://purl.org/dc/elements/1.1/"/>
    <ds:schemaRef ds:uri="d20abdfa-6610-41d5-8a3a-8850af4fc06d"/>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30a1ce57-b2df-47a5-a66a-5b61b297072a"/>
    <ds:schemaRef ds:uri="996337a0-cec9-4409-9972-148d1c7d8a9d"/>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2650</Words>
  <Application>Microsoft Office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office theme</vt:lpstr>
      <vt:lpstr>Meaningful Homework Autumn 2</vt:lpstr>
      <vt:lpstr>PowerPoint Presentation</vt:lpstr>
      <vt:lpstr>Clothing 1- Compression clothing:</vt:lpstr>
      <vt:lpstr>Clothing 2 - Thermoregulation clothing: Dri Fit </vt:lpstr>
      <vt:lpstr>Equipment 1 - Golf shoes:</vt:lpstr>
      <vt:lpstr>Equipment 2 - Golf trolley</vt:lpstr>
      <vt:lpstr>Technology 1- swing sensors:</vt:lpstr>
      <vt:lpstr>Technology 2 - Fitness watch: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Au</dc:title>
  <dc:creator>Hannah Kaminskas</dc:creator>
  <cp:lastModifiedBy>J Harnett</cp:lastModifiedBy>
  <cp:revision>82</cp:revision>
  <dcterms:created xsi:type="dcterms:W3CDTF">2023-03-21T21:05:27Z</dcterms:created>
  <dcterms:modified xsi:type="dcterms:W3CDTF">2025-04-03T11:01:51Z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0x010100C36669544B235B4692CC3F64FBBB11A9</vt:lpwstr>
  </property>
  <property fmtid="{D5CDD505-2E9C-101B-9397-08002B2CF9AE}" pid="3" name="Order">
    <vt:r8>3309000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