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8" r:id="rId3"/>
    <p:sldId id="259" r:id="rId4"/>
    <p:sldId id="269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F8A3B-EE87-4EF2-BD3B-6B6DD482A341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30449-767E-47FB-865A-67276725D2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65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@SPryke2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9D6EF7-D65B-43FE-B22F-8DC001C36F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328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63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795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779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409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095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19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8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42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604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10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9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103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44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78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98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2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4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52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3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69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95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B5305-20DA-47BA-B42A-779750236353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5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 b="1">
                <a:latin typeface="Century Gothic"/>
              </a:rPr>
              <a:t>Meaningful Homeworks</a:t>
            </a:r>
          </a:p>
          <a:p>
            <a:r>
              <a:rPr lang="en-GB" sz="4800" b="1">
                <a:latin typeface="Century Gothic"/>
              </a:rPr>
              <a:t>Year 10</a:t>
            </a:r>
            <a:endParaRPr lang="en-GB" sz="4800" b="1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75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00AD-0164-72C5-66A6-C933DD35E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entury Gothic"/>
                <a:cs typeface="Calibri Light"/>
              </a:rPr>
              <a:t> Autumn 2 - A Christmas Carol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3E843-DA88-915E-C511-1B527FD79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>
                <a:latin typeface="Century Gothic"/>
                <a:cs typeface="Calibri" panose="020F0502020204030204"/>
              </a:rPr>
              <a:t>Task: </a:t>
            </a:r>
            <a:r>
              <a:rPr lang="en-US">
                <a:latin typeface="Century Gothic"/>
                <a:ea typeface="+mn-lt"/>
                <a:cs typeface="+mn-lt"/>
              </a:rPr>
              <a:t>Using the theme of “guilt” as the stimulus, and the quotation provided, complete the quotation drill/ in-depth analysis, linking to other parts of the text</a:t>
            </a:r>
          </a:p>
          <a:p>
            <a:pPr marL="0" indent="0">
              <a:buNone/>
            </a:pPr>
            <a:endParaRPr lang="en-US">
              <a:latin typeface="Century Gothic"/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latin typeface="Century Gothic"/>
                <a:cs typeface="Calibri" panose="020F0502020204030204"/>
              </a:rPr>
              <a:t>Guidance:</a:t>
            </a:r>
          </a:p>
          <a:p>
            <a:pPr marL="514350" indent="-514350">
              <a:buAutoNum type="arabicPeriod"/>
            </a:pPr>
            <a:r>
              <a:rPr lang="en-US">
                <a:latin typeface="Century Gothic"/>
                <a:cs typeface="Calibri" panose="020F0502020204030204"/>
              </a:rPr>
              <a:t>Read the quotation at the top of your sheet</a:t>
            </a:r>
          </a:p>
          <a:p>
            <a:pPr marL="514350" indent="-514350">
              <a:buAutoNum type="arabicPeriod"/>
            </a:pPr>
            <a:r>
              <a:rPr lang="en-US">
                <a:latin typeface="Century Gothic"/>
                <a:cs typeface="Calibri" panose="020F0502020204030204"/>
              </a:rPr>
              <a:t>Complete each task</a:t>
            </a:r>
            <a:endParaRPr lang="en-US">
              <a:latin typeface="Century Gothic"/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GB">
                <a:latin typeface="Century Gothic"/>
                <a:ea typeface="+mn-lt"/>
                <a:cs typeface="+mn-lt"/>
              </a:rPr>
              <a:t>How does Dickens present ideas about guilt? Write one paragraph using the quotation you have just analysed. You may wish to use PETAL.</a:t>
            </a:r>
            <a:endParaRPr lang="en-US">
              <a:latin typeface="Calibri"/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latin typeface="Century Gothic"/>
                <a:cs typeface="Calibri" panose="020F0502020204030204"/>
              </a:rPr>
              <a:t>Success criteria:</a:t>
            </a:r>
          </a:p>
          <a:p>
            <a:pPr marL="514350" indent="-514350"/>
            <a:r>
              <a:rPr lang="en-US">
                <a:latin typeface="Century Gothic"/>
                <a:cs typeface="Calibri" panose="020F0502020204030204"/>
              </a:rPr>
              <a:t>Tasks to be completed in note-form to ensure you can get down as many ideas</a:t>
            </a:r>
          </a:p>
          <a:p>
            <a:pPr marL="514350" indent="-514350"/>
            <a:r>
              <a:rPr lang="en-US">
                <a:latin typeface="Century Gothic"/>
                <a:cs typeface="Calibri" panose="020F0502020204030204"/>
              </a:rPr>
              <a:t>Paragraph to be written in full sentences and include clear points, a developed explanation, evidence from the text, multiple inferences and a link to context/ the reader. </a:t>
            </a:r>
          </a:p>
        </p:txBody>
      </p:sp>
    </p:spTree>
    <p:extLst>
      <p:ext uri="{BB962C8B-B14F-4D97-AF65-F5344CB8AC3E}">
        <p14:creationId xmlns:p14="http://schemas.microsoft.com/office/powerpoint/2010/main" val="19559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84793" y="348407"/>
            <a:ext cx="10650067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‘</a:t>
            </a: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Arial"/>
              </a:rPr>
              <a:t>The chain he drew was clasped about his middle.  It was long, and… made of cash-boxes, keys, padlocks, ledgers, deeds, and heavy purses wrought in steel.’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>
                          <a:latin typeface="Century Gothic"/>
                        </a:rPr>
                        <a:t>Who/what</a:t>
                      </a:r>
                      <a:r>
                        <a:rPr lang="en-GB" sz="1100" b="1" i="1" baseline="0">
                          <a:latin typeface="Century Gothic"/>
                        </a:rPr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>
                          <a:latin typeface="Century Gothic"/>
                        </a:rPr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>
                          <a:latin typeface="Century Gothic"/>
                        </a:rPr>
                        <a:t>What does the quotation suggest?</a:t>
                      </a:r>
                      <a:endParaRPr lang="en-GB" sz="1100" b="1" i="1"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>
                          <a:latin typeface="Century Gothic"/>
                        </a:rPr>
                        <a:t>What is Marley’s chain symbolic of? Why use a chain to symbolise this? What are the connotations of a chain?</a:t>
                      </a:r>
                      <a:endParaRPr lang="en-GB" sz="1600">
                        <a:latin typeface="Century Gothic"/>
                      </a:endParaRPr>
                    </a:p>
                    <a:p>
                      <a:endParaRPr lang="en-GB" sz="1600">
                        <a:latin typeface="Century Gothic"/>
                      </a:endParaRPr>
                    </a:p>
                    <a:p>
                      <a:endParaRPr lang="en-GB" sz="1600"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>
                          <a:latin typeface="Century Gothic"/>
                        </a:rPr>
                        <a:t>Marley adopts the appearance</a:t>
                      </a:r>
                      <a:r>
                        <a:rPr lang="en-GB" sz="1100" b="1" i="1" baseline="0">
                          <a:latin typeface="Century Gothic"/>
                        </a:rPr>
                        <a:t> of a Victorian prisoner. What does this tell us about society during this time?</a:t>
                      </a:r>
                      <a:endParaRPr lang="en-GB" sz="1100" b="1" i="1">
                        <a:latin typeface="Century Gothic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i="1">
                          <a:latin typeface="Century Gothic"/>
                        </a:rPr>
                        <a:t>Discuss</a:t>
                      </a:r>
                      <a:r>
                        <a:rPr lang="en-GB" sz="1200" b="1" i="1" baseline="0">
                          <a:latin typeface="Century Gothic"/>
                        </a:rPr>
                        <a:t> the significance of ‘weight’ in this quotation.</a:t>
                      </a:r>
                      <a:endParaRPr lang="en-GB" sz="1200" b="1" i="1"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>
                          <a:latin typeface="Century Gothic"/>
                        </a:rPr>
                        <a:t>What is Dickens’ authorial intent? What is he trying to say about</a:t>
                      </a:r>
                      <a:r>
                        <a:rPr lang="en-GB" sz="1100" b="1" i="1" baseline="0">
                          <a:latin typeface="Century Gothic"/>
                        </a:rPr>
                        <a:t> the consequences of one’s actions through this quotation?</a:t>
                      </a:r>
                    </a:p>
                    <a:p>
                      <a:pPr algn="ctr"/>
                      <a:endParaRPr lang="en-GB" sz="1600">
                        <a:latin typeface="Century Gothic"/>
                      </a:endParaRPr>
                    </a:p>
                    <a:p>
                      <a:endParaRPr lang="en-GB"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>
                          <a:latin typeface="Century Gothic"/>
                        </a:rPr>
                        <a:t>How can you connect this quotation</a:t>
                      </a:r>
                      <a:r>
                        <a:rPr lang="en-GB" sz="1200" b="1" i="1" baseline="0">
                          <a:latin typeface="Century Gothic"/>
                        </a:rPr>
                        <a:t> </a:t>
                      </a:r>
                      <a:r>
                        <a:rPr lang="en-GB" sz="1200" b="1" i="1">
                          <a:latin typeface="Century Gothic"/>
                        </a:rPr>
                        <a:t>to other areas of the text? Consider ideas from all staves.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>
                          <a:latin typeface="Century Gothic"/>
                        </a:rPr>
                        <a:t>Complete single</a:t>
                      </a:r>
                      <a:r>
                        <a:rPr lang="en-GB" sz="1200" b="1" i="1" baseline="0">
                          <a:latin typeface="Century Gothic"/>
                        </a:rPr>
                        <a:t> word analysis on ‘clasped’. What does this tell us about the chain?</a:t>
                      </a:r>
                      <a:endParaRPr lang="en-GB" sz="1200" b="1" i="1">
                        <a:latin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Now write a paragraph which answers this question. In your response, use the quotation you have just analysed: </a:t>
            </a:r>
            <a:r>
              <a:rPr kumimoji="0" lang="en-GB" sz="11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How does Dickens present ideas about guilt?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arial"/>
              </a:rPr>
              <a:t>Complete the quotation drill before answering the quick question using the line you have analysed in </a:t>
            </a: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</a:t>
            </a: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arial"/>
              </a:rPr>
              <a:t> grid.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Which topics can this quotation be filed under? One has already been done for you: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 Consequences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5762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00AD-0164-72C5-66A6-C933DD35E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entury Gothic"/>
                <a:cs typeface="Calibri Light"/>
              </a:rPr>
              <a:t>Autumn 2 - A Christmas Carol</a:t>
            </a:r>
            <a:br>
              <a:rPr lang="en-US" b="1" dirty="0">
                <a:latin typeface="Century Gothic"/>
                <a:cs typeface="Calibri Light"/>
              </a:rPr>
            </a:br>
            <a:r>
              <a:rPr lang="en-US" b="1" dirty="0">
                <a:latin typeface="Century Gothic"/>
                <a:cs typeface="Calibri Light"/>
              </a:rPr>
              <a:t>Worked Example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DC0C0C42-C042-4AE1-9676-80534A7DB688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2368139" cy="21169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 pitchFamily="34" charset="0"/>
                <a:ea typeface="+mn-ea"/>
                <a:cs typeface="+mn-cs"/>
              </a:rPr>
              <a:t>Note: this task is not the same but shows the same skills necessary for the task you have been given.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 pitchFamily="34" charset="0"/>
              <a:ea typeface="+mn-ea"/>
              <a:cs typeface="+mn-cs"/>
            </a:endParaRPr>
          </a:p>
        </p:txBody>
      </p:sp>
      <p:pic>
        <p:nvPicPr>
          <p:cNvPr id="2050" name="Picture 2" descr="Image preview">
            <a:extLst>
              <a:ext uri="{FF2B5EF4-FFF2-40B4-BE49-F238E27FC236}">
                <a16:creationId xmlns:a16="http://schemas.microsoft.com/office/drawing/2014/main" id="{C2627371-9C8A-4A02-A7B9-B75A323102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0" r="16753" b="2785"/>
          <a:stretch/>
        </p:blipFill>
        <p:spPr bwMode="auto">
          <a:xfrm rot="16200000">
            <a:off x="5863449" y="712310"/>
            <a:ext cx="4823671" cy="705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C2F83AF-E262-4A28-B2A7-CFC8BE8C6FD5}"/>
              </a:ext>
            </a:extLst>
          </p:cNvPr>
          <p:cNvSpPr/>
          <p:nvPr/>
        </p:nvSpPr>
        <p:spPr>
          <a:xfrm>
            <a:off x="11449619" y="1615375"/>
            <a:ext cx="701634" cy="721859"/>
          </a:xfrm>
          <a:custGeom>
            <a:avLst/>
            <a:gdLst>
              <a:gd name="connsiteX0" fmla="*/ 0 w 701634"/>
              <a:gd name="connsiteY0" fmla="*/ 360930 h 721859"/>
              <a:gd name="connsiteX1" fmla="*/ 350817 w 701634"/>
              <a:gd name="connsiteY1" fmla="*/ 0 h 721859"/>
              <a:gd name="connsiteX2" fmla="*/ 701634 w 701634"/>
              <a:gd name="connsiteY2" fmla="*/ 360930 h 721859"/>
              <a:gd name="connsiteX3" fmla="*/ 350817 w 701634"/>
              <a:gd name="connsiteY3" fmla="*/ 721860 h 721859"/>
              <a:gd name="connsiteX4" fmla="*/ 0 w 701634"/>
              <a:gd name="connsiteY4" fmla="*/ 360930 h 721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1634" h="721859" fill="none" extrusionOk="0">
                <a:moveTo>
                  <a:pt x="0" y="360930"/>
                </a:moveTo>
                <a:cubicBezTo>
                  <a:pt x="11507" y="171210"/>
                  <a:pt x="152382" y="-5873"/>
                  <a:pt x="350817" y="0"/>
                </a:cubicBezTo>
                <a:cubicBezTo>
                  <a:pt x="519929" y="1547"/>
                  <a:pt x="700982" y="164228"/>
                  <a:pt x="701634" y="360930"/>
                </a:cubicBezTo>
                <a:cubicBezTo>
                  <a:pt x="701729" y="532097"/>
                  <a:pt x="515065" y="731957"/>
                  <a:pt x="350817" y="721860"/>
                </a:cubicBezTo>
                <a:cubicBezTo>
                  <a:pt x="141735" y="702023"/>
                  <a:pt x="10395" y="554436"/>
                  <a:pt x="0" y="360930"/>
                </a:cubicBezTo>
                <a:close/>
              </a:path>
              <a:path w="701634" h="721859" stroke="0" extrusionOk="0">
                <a:moveTo>
                  <a:pt x="0" y="360930"/>
                </a:moveTo>
                <a:cubicBezTo>
                  <a:pt x="-2969" y="156120"/>
                  <a:pt x="162604" y="-2470"/>
                  <a:pt x="350817" y="0"/>
                </a:cubicBezTo>
                <a:cubicBezTo>
                  <a:pt x="556875" y="26091"/>
                  <a:pt x="670860" y="175942"/>
                  <a:pt x="701634" y="360930"/>
                </a:cubicBezTo>
                <a:cubicBezTo>
                  <a:pt x="691061" y="551091"/>
                  <a:pt x="578672" y="709185"/>
                  <a:pt x="350817" y="721860"/>
                </a:cubicBezTo>
                <a:cubicBezTo>
                  <a:pt x="132128" y="695868"/>
                  <a:pt x="3826" y="563165"/>
                  <a:pt x="0" y="36093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3978248048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8194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Widescreen</PresentationFormat>
  <Paragraphs>62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Tw Cen MT</vt:lpstr>
      <vt:lpstr>1_Office Theme</vt:lpstr>
      <vt:lpstr>2_Office Theme</vt:lpstr>
      <vt:lpstr>PowerPoint Presentation</vt:lpstr>
      <vt:lpstr> Autumn 2 - A Christmas Carol</vt:lpstr>
      <vt:lpstr>PowerPoint Presentation</vt:lpstr>
      <vt:lpstr>Autumn 2 - A Christmas Carol Worked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2024-11-29T15:40:51Z</dcterms:created>
  <dcterms:modified xsi:type="dcterms:W3CDTF">2024-11-29T15:41:09Z</dcterms:modified>
</cp:coreProperties>
</file>