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2" r:id="rId3"/>
    <p:sldId id="282" r:id="rId4"/>
    <p:sldId id="28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10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E071C54-8FF6-4943-BE8A-842979B661D2}" type="datetimeFigureOut">
              <a:rPr lang="en-GB" smtClean="0"/>
              <a:t>29/11/2024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1881261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E071C54-8FF6-4943-BE8A-842979B661D2}" type="datetimeFigureOut">
              <a:rPr lang="en-GB" smtClean="0"/>
              <a:t>29/11/2024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783777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E071C54-8FF6-4943-BE8A-842979B661D2}" type="datetimeFigureOut">
              <a:rPr lang="en-GB" smtClean="0"/>
              <a:t>29/11/2024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1181016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E071C54-8FF6-4943-BE8A-842979B661D2}" type="datetimeFigureOut">
              <a:rPr lang="en-GB" smtClean="0"/>
              <a:t>29/11/2024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4078405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E071C54-8FF6-4943-BE8A-842979B661D2}" type="datetimeFigureOut">
              <a:rPr lang="en-GB" smtClean="0"/>
              <a:t>29/11/2024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2914350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E071C54-8FF6-4943-BE8A-842979B661D2}" type="datetimeFigureOut">
              <a:rPr lang="en-GB" smtClean="0"/>
              <a:t>29/11/2024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3387683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E071C54-8FF6-4943-BE8A-842979B661D2}" type="datetimeFigureOut">
              <a:rPr lang="en-GB" smtClean="0"/>
              <a:t>29/11/2024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218274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E071C54-8FF6-4943-BE8A-842979B661D2}" type="datetimeFigureOut">
              <a:rPr lang="en-GB" smtClean="0"/>
              <a:t>29/11/2024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240736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071C54-8FF6-4943-BE8A-842979B661D2}" type="datetimeFigureOut">
              <a:rPr lang="en-GB" smtClean="0"/>
              <a:t>29/11/2024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2317645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071C54-8FF6-4943-BE8A-842979B661D2}" type="datetimeFigureOut">
              <a:rPr lang="en-GB" smtClean="0"/>
              <a:t>29/11/2024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3762266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071C54-8FF6-4943-BE8A-842979B661D2}" type="datetimeFigureOut">
              <a:rPr lang="en-GB" smtClean="0"/>
              <a:t>29/11/2024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C8956-D96F-4BBE-A673-E2B7FA5326D2}" type="slidenum">
              <a:rPr lang="en-GB" smtClean="0"/>
              <a:t>‹#›</a:t>
            </a:fld>
            <a:endParaRPr lang="en-GB"/>
          </a:p>
        </p:txBody>
      </p:sp>
    </p:spTree>
    <p:extLst>
      <p:ext uri="{BB962C8B-B14F-4D97-AF65-F5344CB8AC3E}">
        <p14:creationId xmlns:p14="http://schemas.microsoft.com/office/powerpoint/2010/main" val="4242134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071C54-8FF6-4943-BE8A-842979B661D2}" type="datetimeFigureOut">
              <a:rPr lang="en-GB" smtClean="0"/>
              <a:t>29/11/2024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C8956-D96F-4BBE-A673-E2B7FA5326D2}" type="slidenum">
              <a:rPr lang="en-GB" smtClean="0"/>
              <a:t>‹#›</a:t>
            </a:fld>
            <a:endParaRPr lang="en-GB"/>
          </a:p>
        </p:txBody>
      </p:sp>
    </p:spTree>
    <p:extLst>
      <p:ext uri="{BB962C8B-B14F-4D97-AF65-F5344CB8AC3E}">
        <p14:creationId xmlns:p14="http://schemas.microsoft.com/office/powerpoint/2010/main" val="32627251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3371" y="3915547"/>
            <a:ext cx="9144000" cy="1655762"/>
          </a:xfrm>
        </p:spPr>
        <p:txBody>
          <a:bodyPr vert="horz" lIns="91440" tIns="45720" rIns="91440" bIns="45720" rtlCol="0" anchor="t">
            <a:normAutofit/>
          </a:bodyPr>
          <a:lstStyle/>
          <a:p>
            <a:r>
              <a:rPr lang="en-GB" sz="4800" b="1" dirty="0">
                <a:latin typeface="Century Gothic"/>
              </a:rPr>
              <a:t>Meaningful Homeworks</a:t>
            </a:r>
          </a:p>
          <a:p>
            <a:r>
              <a:rPr lang="en-GB" sz="4800" b="1" dirty="0">
                <a:latin typeface="Century Gothic"/>
              </a:rPr>
              <a:t>Year 9</a:t>
            </a:r>
            <a:endParaRPr lang="en-GB" sz="4800" b="1" dirty="0">
              <a:latin typeface="Century Gothic" panose="020B0502020202020204" pitchFamily="34" charset="0"/>
            </a:endParaRPr>
          </a:p>
        </p:txBody>
      </p:sp>
      <p:pic>
        <p:nvPicPr>
          <p:cNvPr id="1026" name="Picture 2" descr="The King's Open Evening for Intake into Year 7 in 2018 | Bookitb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014" y="329419"/>
            <a:ext cx="4037603" cy="1689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2827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a:rPr>
              <a:t>Autumn 2 – Discursive Writing (HWK 1)</a:t>
            </a:r>
            <a:endParaRPr lang="en-GB" b="1" dirty="0">
              <a:latin typeface="Century Gothic" panose="020B0502020202020204" pitchFamily="34" charset="0"/>
            </a:endParaRPr>
          </a:p>
        </p:txBody>
      </p:sp>
      <p:sp>
        <p:nvSpPr>
          <p:cNvPr id="3" name="Content Placeholder 2"/>
          <p:cNvSpPr>
            <a:spLocks noGrp="1"/>
          </p:cNvSpPr>
          <p:nvPr>
            <p:ph idx="1"/>
          </p:nvPr>
        </p:nvSpPr>
        <p:spPr>
          <a:xfrm>
            <a:off x="197678" y="1555612"/>
            <a:ext cx="11824114" cy="5055623"/>
          </a:xfrm>
        </p:spPr>
        <p:txBody>
          <a:bodyPr vert="horz" lIns="91440" tIns="45720" rIns="91440" bIns="45720" rtlCol="0" anchor="t">
            <a:normAutofit fontScale="62500" lnSpcReduction="20000"/>
          </a:bodyPr>
          <a:lstStyle/>
          <a:p>
            <a:pPr marL="0" indent="0">
              <a:buNone/>
            </a:pPr>
            <a:r>
              <a:rPr lang="en-GB" sz="2000" b="1" dirty="0">
                <a:latin typeface="Century Gothic"/>
              </a:rPr>
              <a:t>Task: </a:t>
            </a:r>
            <a:r>
              <a:rPr lang="en-GB" sz="2000" b="1" dirty="0">
                <a:ea typeface="+mn-lt"/>
                <a:cs typeface="+mn-lt"/>
              </a:rPr>
              <a:t>The Secretary of State for Education has said -  ‘Schools should have longer days to help students catch up from the pandemic. All students should have to do an extra two hours of school every day.’</a:t>
            </a:r>
            <a:endParaRPr lang="en-GB" sz="2000" b="1" dirty="0">
              <a:latin typeface="Century Gothic"/>
            </a:endParaRPr>
          </a:p>
          <a:p>
            <a:pPr>
              <a:buNone/>
            </a:pPr>
            <a:r>
              <a:rPr lang="en-GB" sz="2000" dirty="0">
                <a:ea typeface="+mn-lt"/>
                <a:cs typeface="+mn-lt"/>
              </a:rPr>
              <a:t>Write an article for a news website to give your views on this.</a:t>
            </a:r>
            <a:endParaRPr lang="en-GB" dirty="0"/>
          </a:p>
          <a:p>
            <a:pPr marL="0" indent="0">
              <a:buNone/>
            </a:pPr>
            <a:endParaRPr lang="en-GB" sz="2000" b="1" dirty="0">
              <a:latin typeface="Century Gothic"/>
            </a:endParaRPr>
          </a:p>
          <a:p>
            <a:pPr marL="0" indent="0">
              <a:buNone/>
            </a:pPr>
            <a:endParaRPr lang="en-GB" sz="2000" dirty="0">
              <a:latin typeface="Century Gothic" panose="020B0502020202020204" pitchFamily="34" charset="0"/>
            </a:endParaRPr>
          </a:p>
          <a:p>
            <a:pPr marL="0" indent="0">
              <a:buNone/>
            </a:pPr>
            <a:r>
              <a:rPr lang="en-GB" sz="2000" b="1" dirty="0">
                <a:latin typeface="Century Gothic"/>
              </a:rPr>
              <a:t>Guidance:</a:t>
            </a:r>
          </a:p>
          <a:p>
            <a:pPr marL="0" indent="0">
              <a:buNone/>
            </a:pPr>
            <a:r>
              <a:rPr lang="en-GB" sz="2000" dirty="0">
                <a:latin typeface="Century Gothic"/>
              </a:rPr>
              <a:t>Complete each task within the allocated time to support you with planning your article.</a:t>
            </a:r>
            <a:endParaRPr lang="en-GB" sz="2000" dirty="0">
              <a:latin typeface="Century Gothic" panose="020B0502020202020204" pitchFamily="34" charset="0"/>
            </a:endParaRPr>
          </a:p>
          <a:p>
            <a:pPr>
              <a:buFontTx/>
              <a:buChar char="-"/>
            </a:pPr>
            <a:endParaRPr lang="en-GB" sz="2000" dirty="0">
              <a:latin typeface="Century Gothic" panose="020B0502020202020204" pitchFamily="34" charset="0"/>
              <a:ea typeface="+mn-lt"/>
              <a:cs typeface="+mn-lt"/>
            </a:endParaRPr>
          </a:p>
          <a:p>
            <a:pPr marL="0" indent="0">
              <a:buNone/>
            </a:pPr>
            <a:r>
              <a:rPr lang="en-GB" sz="2000" b="1" i="1" dirty="0">
                <a:latin typeface="Century Gothic"/>
                <a:ea typeface="+mn-lt"/>
                <a:cs typeface="+mn-lt"/>
              </a:rPr>
              <a:t>Remember:</a:t>
            </a:r>
            <a:r>
              <a:rPr lang="en-GB" sz="2000" dirty="0">
                <a:latin typeface="Century Gothic"/>
                <a:ea typeface="+mn-lt"/>
                <a:cs typeface="+mn-lt"/>
              </a:rPr>
              <a:t> </a:t>
            </a:r>
            <a:endParaRPr lang="en-US" sz="2000" dirty="0">
              <a:latin typeface="Century Gothic"/>
              <a:ea typeface="+mn-lt"/>
              <a:cs typeface="+mn-lt"/>
            </a:endParaRPr>
          </a:p>
          <a:p>
            <a:pPr>
              <a:buFont typeface="Arial"/>
              <a:buChar char="•"/>
            </a:pPr>
            <a:r>
              <a:rPr lang="en-GB" sz="2000" i="1" dirty="0">
                <a:latin typeface="Century Gothic"/>
                <a:ea typeface="+mn-lt"/>
                <a:cs typeface="+mn-lt"/>
              </a:rPr>
              <a:t>Submit work to your teacher in class, via Email or </a:t>
            </a:r>
            <a:r>
              <a:rPr lang="en-GB" sz="2000" i="1" dirty="0" err="1">
                <a:latin typeface="Century Gothic"/>
                <a:ea typeface="+mn-lt"/>
                <a:cs typeface="+mn-lt"/>
              </a:rPr>
              <a:t>Weduc</a:t>
            </a:r>
            <a:r>
              <a:rPr lang="en-GB" sz="2000" dirty="0">
                <a:latin typeface="Century Gothic"/>
                <a:ea typeface="+mn-lt"/>
                <a:cs typeface="+mn-lt"/>
              </a:rPr>
              <a:t> </a:t>
            </a:r>
          </a:p>
          <a:p>
            <a:pPr>
              <a:buFont typeface="Arial"/>
              <a:buChar char="•"/>
            </a:pPr>
            <a:r>
              <a:rPr lang="en-GB" sz="2000" i="1" dirty="0">
                <a:latin typeface="Century Gothic"/>
                <a:ea typeface="+mn-lt"/>
                <a:cs typeface="+mn-lt"/>
              </a:rPr>
              <a:t>Outstanding work will be rewarded with </a:t>
            </a:r>
            <a:r>
              <a:rPr lang="en-GB" sz="2000" i="1" dirty="0" err="1">
                <a:latin typeface="Century Gothic"/>
                <a:ea typeface="+mn-lt"/>
                <a:cs typeface="+mn-lt"/>
              </a:rPr>
              <a:t>Classcharts</a:t>
            </a:r>
            <a:r>
              <a:rPr lang="en-GB" sz="2000" i="1" dirty="0">
                <a:latin typeface="Century Gothic"/>
                <a:ea typeface="+mn-lt"/>
                <a:cs typeface="+mn-lt"/>
              </a:rPr>
              <a:t> points and a Pride of the King's nomination.</a:t>
            </a:r>
            <a:r>
              <a:rPr lang="en-GB" sz="2000" dirty="0">
                <a:latin typeface="Century Gothic"/>
                <a:ea typeface="+mn-lt"/>
                <a:cs typeface="+mn-lt"/>
              </a:rPr>
              <a:t> </a:t>
            </a:r>
          </a:p>
          <a:p>
            <a:pPr marL="0" indent="0">
              <a:buFontTx/>
              <a:buNone/>
            </a:pPr>
            <a:endParaRPr lang="en-GB" sz="2000" dirty="0">
              <a:latin typeface="Century Gothic" panose="020B0502020202020204" pitchFamily="34" charset="0"/>
            </a:endParaRPr>
          </a:p>
          <a:p>
            <a:pPr marL="0" indent="0">
              <a:buNone/>
            </a:pPr>
            <a:r>
              <a:rPr lang="en-GB" sz="2000" b="1" dirty="0">
                <a:latin typeface="Century Gothic"/>
              </a:rPr>
              <a:t>Success Criteria:</a:t>
            </a:r>
          </a:p>
          <a:p>
            <a:pPr>
              <a:buFont typeface="Wingdings" panose="020B0604020202020204" pitchFamily="34" charset="0"/>
              <a:buChar char="ü"/>
            </a:pPr>
            <a:r>
              <a:rPr lang="en-GB" sz="2000" b="1" dirty="0">
                <a:latin typeface="Century Gothic"/>
              </a:rPr>
              <a:t>Each task completed in the </a:t>
            </a:r>
            <a:r>
              <a:rPr lang="en-GB" sz="2000" b="1" dirty="0" err="1">
                <a:latin typeface="Century Gothic"/>
              </a:rPr>
              <a:t>alloted</a:t>
            </a:r>
            <a:r>
              <a:rPr lang="en-GB" sz="2000" b="1" dirty="0">
                <a:latin typeface="Century Gothic"/>
              </a:rPr>
              <a:t> time </a:t>
            </a:r>
            <a:endParaRPr lang="en-GB" sz="2000" b="1" dirty="0">
              <a:latin typeface="Century Gothic" panose="020B0502020202020204" pitchFamily="34" charset="0"/>
            </a:endParaRPr>
          </a:p>
          <a:p>
            <a:pPr>
              <a:buFont typeface="Wingdings" panose="020B0604020202020204" pitchFamily="34" charset="0"/>
              <a:buChar char="ü"/>
            </a:pPr>
            <a:r>
              <a:rPr lang="en-GB" sz="2000" b="1" dirty="0">
                <a:latin typeface="Century Gothic"/>
              </a:rPr>
              <a:t>Ambitious vocabulary</a:t>
            </a:r>
          </a:p>
          <a:p>
            <a:pPr>
              <a:buFont typeface="Wingdings" panose="020B0604020202020204" pitchFamily="34" charset="0"/>
              <a:buChar char="ü"/>
            </a:pPr>
            <a:r>
              <a:rPr lang="en-GB" sz="2000" b="1" dirty="0">
                <a:latin typeface="Century Gothic"/>
              </a:rPr>
              <a:t>Use of, at least, three </a:t>
            </a:r>
            <a:r>
              <a:rPr lang="en-GB" sz="2000" b="1" dirty="0" err="1">
                <a:latin typeface="Century Gothic"/>
              </a:rPr>
              <a:t>langauge</a:t>
            </a:r>
            <a:r>
              <a:rPr lang="en-GB" sz="2000" b="1" dirty="0">
                <a:latin typeface="Century Gothic"/>
              </a:rPr>
              <a:t> devices</a:t>
            </a:r>
            <a:endParaRPr lang="en-GB" sz="2000" b="1" dirty="0">
              <a:latin typeface="Century Gothic" panose="020B0502020202020204" pitchFamily="34" charset="0"/>
            </a:endParaRPr>
          </a:p>
          <a:p>
            <a:pPr>
              <a:buFont typeface="Wingdings" panose="020B0604020202020204" pitchFamily="34" charset="0"/>
              <a:buChar char="ü"/>
            </a:pPr>
            <a:r>
              <a:rPr lang="en-GB" sz="2000" b="1" dirty="0">
                <a:latin typeface="Century Gothic"/>
              </a:rPr>
              <a:t>Use of, at least, three pieces of punctuation </a:t>
            </a:r>
          </a:p>
          <a:p>
            <a:pPr>
              <a:buFont typeface="Wingdings" panose="020B0604020202020204" pitchFamily="34" charset="0"/>
              <a:buChar char="ü"/>
            </a:pPr>
            <a:r>
              <a:rPr lang="en-GB" sz="2000" b="1" dirty="0">
                <a:latin typeface="Century Gothic"/>
              </a:rPr>
              <a:t>Accurate </a:t>
            </a:r>
            <a:r>
              <a:rPr lang="en-GB" sz="2000" b="1" dirty="0" err="1">
                <a:latin typeface="Century Gothic"/>
              </a:rPr>
              <a:t>SPaG</a:t>
            </a:r>
          </a:p>
          <a:p>
            <a:pPr>
              <a:buFont typeface="Wingdings" panose="020B0604020202020204" pitchFamily="34" charset="0"/>
              <a:buChar char="ü"/>
            </a:pPr>
            <a:r>
              <a:rPr lang="en-GB" sz="2000" b="1" dirty="0">
                <a:latin typeface="Century Gothic"/>
              </a:rPr>
              <a:t>Use of DAFORREST features </a:t>
            </a:r>
          </a:p>
          <a:p>
            <a:pPr>
              <a:buFont typeface="Wingdings" panose="020B0604020202020204" pitchFamily="34" charset="0"/>
              <a:buChar char="ü"/>
            </a:pPr>
            <a:endParaRPr lang="en-GB" sz="2000" b="1" dirty="0">
              <a:latin typeface="Century Gothic"/>
            </a:endParaRPr>
          </a:p>
          <a:p>
            <a:pPr>
              <a:buFont typeface="Wingdings" panose="020B0604020202020204" pitchFamily="34" charset="0"/>
              <a:buChar char="ü"/>
            </a:pPr>
            <a:endParaRPr lang="en-GB" sz="2000" b="1"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p:txBody>
      </p:sp>
    </p:spTree>
    <p:extLst>
      <p:ext uri="{BB962C8B-B14F-4D97-AF65-F5344CB8AC3E}">
        <p14:creationId xmlns:p14="http://schemas.microsoft.com/office/powerpoint/2010/main" val="1551932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636E2-39AA-9BA6-531C-BFFC8376AF58}"/>
              </a:ext>
            </a:extLst>
          </p:cNvPr>
          <p:cNvSpPr>
            <a:spLocks noGrp="1"/>
          </p:cNvSpPr>
          <p:nvPr>
            <p:ph type="title"/>
          </p:nvPr>
        </p:nvSpPr>
        <p:spPr/>
        <p:txBody>
          <a:bodyPr/>
          <a:lstStyle/>
          <a:p>
            <a:endParaRPr lang="en-US"/>
          </a:p>
        </p:txBody>
      </p:sp>
      <p:pic>
        <p:nvPicPr>
          <p:cNvPr id="4" name="Picture 4" descr="Table&#10;&#10;Description automatically generated">
            <a:extLst>
              <a:ext uri="{FF2B5EF4-FFF2-40B4-BE49-F238E27FC236}">
                <a16:creationId xmlns:a16="http://schemas.microsoft.com/office/drawing/2014/main" id="{800E89AC-9A4B-131E-E27C-C5B8CFE9DFC8}"/>
              </a:ext>
            </a:extLst>
          </p:cNvPr>
          <p:cNvPicPr>
            <a:picLocks noGrp="1" noChangeAspect="1"/>
          </p:cNvPicPr>
          <p:nvPr>
            <p:ph idx="1"/>
          </p:nvPr>
        </p:nvPicPr>
        <p:blipFill>
          <a:blip r:embed="rId2"/>
          <a:stretch>
            <a:fillRect/>
          </a:stretch>
        </p:blipFill>
        <p:spPr>
          <a:xfrm>
            <a:off x="888232" y="113735"/>
            <a:ext cx="8995920" cy="6741721"/>
          </a:xfrm>
        </p:spPr>
      </p:pic>
    </p:spTree>
    <p:extLst>
      <p:ext uri="{BB962C8B-B14F-4D97-AF65-F5344CB8AC3E}">
        <p14:creationId xmlns:p14="http://schemas.microsoft.com/office/powerpoint/2010/main" val="925184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a:rPr>
              <a:t>Autumn 2 – Discursive Writing (HWK 1)</a:t>
            </a:r>
            <a:endParaRPr lang="en-GB" b="1" dirty="0">
              <a:latin typeface="Century Gothic" panose="020B0502020202020204" pitchFamily="34" charset="0"/>
            </a:endParaRPr>
          </a:p>
        </p:txBody>
      </p:sp>
      <p:sp>
        <p:nvSpPr>
          <p:cNvPr id="3" name="Content Placeholder 2"/>
          <p:cNvSpPr>
            <a:spLocks noGrp="1"/>
          </p:cNvSpPr>
          <p:nvPr>
            <p:ph idx="1"/>
          </p:nvPr>
        </p:nvSpPr>
        <p:spPr>
          <a:xfrm>
            <a:off x="440635" y="1699177"/>
            <a:ext cx="4148897" cy="4635972"/>
          </a:xfrm>
        </p:spPr>
        <p:txBody>
          <a:bodyPr vert="horz" lIns="91440" tIns="45720" rIns="91440" bIns="45720" rtlCol="0" anchor="t">
            <a:normAutofit fontScale="47500" lnSpcReduction="20000"/>
          </a:bodyPr>
          <a:lstStyle/>
          <a:p>
            <a:pPr marL="0" indent="0">
              <a:buNone/>
            </a:pPr>
            <a:r>
              <a:rPr lang="en-GB" sz="2000" b="1" dirty="0">
                <a:latin typeface="Century Gothic"/>
              </a:rPr>
              <a:t>Task: </a:t>
            </a:r>
            <a:r>
              <a:rPr lang="en-GB" sz="2000" b="1" dirty="0">
                <a:ea typeface="+mn-lt"/>
                <a:cs typeface="+mn-lt"/>
              </a:rPr>
              <a:t>The Secretary of State for Education has said -  ‘Schools should have longer days to help students catch up from the pandemic. All students should have to do an extra two hours of school every day.’</a:t>
            </a:r>
            <a:endParaRPr lang="en-GB" sz="2000" b="1" dirty="0">
              <a:latin typeface="Century Gothic"/>
            </a:endParaRPr>
          </a:p>
          <a:p>
            <a:pPr>
              <a:buNone/>
            </a:pPr>
            <a:r>
              <a:rPr lang="en-GB" sz="2000" dirty="0">
                <a:ea typeface="+mn-lt"/>
                <a:cs typeface="+mn-lt"/>
              </a:rPr>
              <a:t>Write an article for a news website to give your views on this.</a:t>
            </a:r>
            <a:endParaRPr lang="en-GB" dirty="0"/>
          </a:p>
          <a:p>
            <a:pPr marL="0" indent="0">
              <a:buNone/>
            </a:pPr>
            <a:endParaRPr lang="en-GB" sz="2000" b="1" dirty="0">
              <a:latin typeface="Century Gothic"/>
            </a:endParaRPr>
          </a:p>
          <a:p>
            <a:pPr marL="0" indent="0">
              <a:buNone/>
            </a:pPr>
            <a:endParaRPr lang="en-GB" sz="2000" dirty="0">
              <a:latin typeface="Century Gothic" panose="020B0502020202020204" pitchFamily="34" charset="0"/>
            </a:endParaRPr>
          </a:p>
          <a:p>
            <a:pPr marL="0" indent="0">
              <a:buNone/>
            </a:pPr>
            <a:r>
              <a:rPr lang="en-GB" sz="2000" b="1" dirty="0">
                <a:latin typeface="Century Gothic"/>
              </a:rPr>
              <a:t>Guidance:</a:t>
            </a:r>
          </a:p>
          <a:p>
            <a:pPr marL="0" indent="0">
              <a:buNone/>
            </a:pPr>
            <a:r>
              <a:rPr lang="en-GB" sz="2000" dirty="0">
                <a:latin typeface="Century Gothic"/>
              </a:rPr>
              <a:t>Complete each task within the allocated time to support you with planning your article.</a:t>
            </a:r>
            <a:endParaRPr lang="en-GB" sz="2000" dirty="0">
              <a:latin typeface="Century Gothic" panose="020B0502020202020204" pitchFamily="34" charset="0"/>
            </a:endParaRPr>
          </a:p>
          <a:p>
            <a:pPr>
              <a:buFontTx/>
              <a:buChar char="-"/>
            </a:pPr>
            <a:endParaRPr lang="en-GB" sz="2000" dirty="0">
              <a:latin typeface="Century Gothic" panose="020B0502020202020204" pitchFamily="34" charset="0"/>
              <a:ea typeface="+mn-lt"/>
              <a:cs typeface="+mn-lt"/>
            </a:endParaRPr>
          </a:p>
          <a:p>
            <a:pPr marL="0" indent="0">
              <a:buNone/>
            </a:pPr>
            <a:r>
              <a:rPr lang="en-GB" sz="2000" b="1" i="1" dirty="0">
                <a:latin typeface="Century Gothic"/>
                <a:ea typeface="+mn-lt"/>
                <a:cs typeface="+mn-lt"/>
              </a:rPr>
              <a:t>Remember:</a:t>
            </a:r>
            <a:r>
              <a:rPr lang="en-GB" sz="2000" dirty="0">
                <a:latin typeface="Century Gothic"/>
                <a:ea typeface="+mn-lt"/>
                <a:cs typeface="+mn-lt"/>
              </a:rPr>
              <a:t> </a:t>
            </a:r>
            <a:endParaRPr lang="en-US" sz="2000" dirty="0">
              <a:latin typeface="Century Gothic"/>
              <a:ea typeface="+mn-lt"/>
              <a:cs typeface="+mn-lt"/>
            </a:endParaRPr>
          </a:p>
          <a:p>
            <a:pPr>
              <a:buFont typeface="Arial"/>
              <a:buChar char="•"/>
            </a:pPr>
            <a:r>
              <a:rPr lang="en-GB" sz="2000" i="1" dirty="0">
                <a:latin typeface="Century Gothic"/>
                <a:ea typeface="+mn-lt"/>
                <a:cs typeface="+mn-lt"/>
              </a:rPr>
              <a:t>Submit work to your teacher in class, via Email or </a:t>
            </a:r>
            <a:r>
              <a:rPr lang="en-GB" sz="2000" i="1" dirty="0" err="1">
                <a:latin typeface="Century Gothic"/>
                <a:ea typeface="+mn-lt"/>
                <a:cs typeface="+mn-lt"/>
              </a:rPr>
              <a:t>Weduc</a:t>
            </a:r>
            <a:r>
              <a:rPr lang="en-GB" sz="2000" dirty="0">
                <a:latin typeface="Century Gothic"/>
                <a:ea typeface="+mn-lt"/>
                <a:cs typeface="+mn-lt"/>
              </a:rPr>
              <a:t> </a:t>
            </a:r>
          </a:p>
          <a:p>
            <a:pPr>
              <a:buFont typeface="Arial"/>
              <a:buChar char="•"/>
            </a:pPr>
            <a:r>
              <a:rPr lang="en-GB" sz="2000" i="1" dirty="0">
                <a:latin typeface="Century Gothic"/>
                <a:ea typeface="+mn-lt"/>
                <a:cs typeface="+mn-lt"/>
              </a:rPr>
              <a:t>Outstanding work will be rewarded with </a:t>
            </a:r>
            <a:r>
              <a:rPr lang="en-GB" sz="2000" i="1" dirty="0" err="1">
                <a:latin typeface="Century Gothic"/>
                <a:ea typeface="+mn-lt"/>
                <a:cs typeface="+mn-lt"/>
              </a:rPr>
              <a:t>Classcharts</a:t>
            </a:r>
            <a:r>
              <a:rPr lang="en-GB" sz="2000" i="1" dirty="0">
                <a:latin typeface="Century Gothic"/>
                <a:ea typeface="+mn-lt"/>
                <a:cs typeface="+mn-lt"/>
              </a:rPr>
              <a:t> points and a Pride of the King's nomination.</a:t>
            </a:r>
            <a:r>
              <a:rPr lang="en-GB" sz="2000" dirty="0">
                <a:latin typeface="Century Gothic"/>
                <a:ea typeface="+mn-lt"/>
                <a:cs typeface="+mn-lt"/>
              </a:rPr>
              <a:t> </a:t>
            </a:r>
          </a:p>
          <a:p>
            <a:pPr marL="0" indent="0">
              <a:buFontTx/>
              <a:buNone/>
            </a:pPr>
            <a:endParaRPr lang="en-GB" sz="2000" dirty="0">
              <a:latin typeface="Century Gothic" panose="020B0502020202020204" pitchFamily="34" charset="0"/>
            </a:endParaRPr>
          </a:p>
          <a:p>
            <a:pPr marL="0" indent="0">
              <a:buNone/>
            </a:pPr>
            <a:r>
              <a:rPr lang="en-GB" sz="2000" b="1" dirty="0">
                <a:latin typeface="Century Gothic"/>
              </a:rPr>
              <a:t>Success Criteria:</a:t>
            </a:r>
          </a:p>
          <a:p>
            <a:pPr>
              <a:buFont typeface="Wingdings" panose="020B0604020202020204" pitchFamily="34" charset="0"/>
              <a:buChar char="ü"/>
            </a:pPr>
            <a:r>
              <a:rPr lang="en-GB" sz="2000" b="1" dirty="0">
                <a:latin typeface="Century Gothic"/>
              </a:rPr>
              <a:t>Each task completed in the </a:t>
            </a:r>
            <a:r>
              <a:rPr lang="en-GB" sz="2000" b="1" dirty="0" err="1">
                <a:latin typeface="Century Gothic"/>
              </a:rPr>
              <a:t>alloted</a:t>
            </a:r>
            <a:r>
              <a:rPr lang="en-GB" sz="2000" b="1" dirty="0">
                <a:latin typeface="Century Gothic"/>
              </a:rPr>
              <a:t> time </a:t>
            </a:r>
            <a:endParaRPr lang="en-GB" sz="2000" b="1" dirty="0">
              <a:latin typeface="Century Gothic" panose="020B0502020202020204" pitchFamily="34" charset="0"/>
            </a:endParaRPr>
          </a:p>
          <a:p>
            <a:pPr>
              <a:buFont typeface="Wingdings" panose="020B0604020202020204" pitchFamily="34" charset="0"/>
              <a:buChar char="ü"/>
            </a:pPr>
            <a:r>
              <a:rPr lang="en-GB" sz="2000" b="1" dirty="0">
                <a:latin typeface="Century Gothic"/>
              </a:rPr>
              <a:t>Ambitious vocabulary</a:t>
            </a:r>
          </a:p>
          <a:p>
            <a:pPr>
              <a:buFont typeface="Wingdings" panose="020B0604020202020204" pitchFamily="34" charset="0"/>
              <a:buChar char="ü"/>
            </a:pPr>
            <a:r>
              <a:rPr lang="en-GB" sz="2000" b="1" dirty="0">
                <a:latin typeface="Century Gothic"/>
              </a:rPr>
              <a:t>Use of, at least, three </a:t>
            </a:r>
            <a:r>
              <a:rPr lang="en-GB" sz="2000" b="1" dirty="0" err="1">
                <a:latin typeface="Century Gothic"/>
              </a:rPr>
              <a:t>langauge</a:t>
            </a:r>
            <a:r>
              <a:rPr lang="en-GB" sz="2000" b="1" dirty="0">
                <a:latin typeface="Century Gothic"/>
              </a:rPr>
              <a:t> devices</a:t>
            </a:r>
            <a:endParaRPr lang="en-GB" sz="2000" b="1" dirty="0">
              <a:latin typeface="Century Gothic" panose="020B0502020202020204" pitchFamily="34" charset="0"/>
            </a:endParaRPr>
          </a:p>
          <a:p>
            <a:pPr>
              <a:buFont typeface="Wingdings" panose="020B0604020202020204" pitchFamily="34" charset="0"/>
              <a:buChar char="ü"/>
            </a:pPr>
            <a:r>
              <a:rPr lang="en-GB" sz="2000" b="1" dirty="0">
                <a:latin typeface="Century Gothic"/>
              </a:rPr>
              <a:t>Use of, at least, three pieces of punctuation </a:t>
            </a:r>
          </a:p>
          <a:p>
            <a:pPr>
              <a:buFont typeface="Wingdings" panose="020B0604020202020204" pitchFamily="34" charset="0"/>
              <a:buChar char="ü"/>
            </a:pPr>
            <a:r>
              <a:rPr lang="en-GB" sz="2000" b="1" dirty="0">
                <a:latin typeface="Century Gothic"/>
              </a:rPr>
              <a:t>Accurate </a:t>
            </a:r>
            <a:r>
              <a:rPr lang="en-GB" sz="2000" b="1" dirty="0" err="1">
                <a:latin typeface="Century Gothic"/>
              </a:rPr>
              <a:t>SPaG</a:t>
            </a:r>
          </a:p>
          <a:p>
            <a:pPr>
              <a:buFont typeface="Wingdings" panose="020B0604020202020204" pitchFamily="34" charset="0"/>
              <a:buChar char="ü"/>
            </a:pPr>
            <a:r>
              <a:rPr lang="en-GB" sz="2000" b="1" dirty="0">
                <a:latin typeface="Century Gothic"/>
              </a:rPr>
              <a:t>Use of DAFORREST features </a:t>
            </a:r>
          </a:p>
          <a:p>
            <a:pPr>
              <a:buFont typeface="Wingdings" panose="020B0604020202020204" pitchFamily="34" charset="0"/>
              <a:buChar char="ü"/>
            </a:pPr>
            <a:endParaRPr lang="en-GB" sz="2000" b="1" dirty="0">
              <a:latin typeface="Century Gothic"/>
            </a:endParaRPr>
          </a:p>
          <a:p>
            <a:pPr>
              <a:buFont typeface="Wingdings" panose="020B0604020202020204" pitchFamily="34" charset="0"/>
              <a:buChar char="ü"/>
            </a:pPr>
            <a:endParaRPr lang="en-GB" sz="2000" b="1" dirty="0">
              <a:latin typeface="Century Gothic" panose="020B0502020202020204" pitchFamily="34" charset="0"/>
            </a:endParaRPr>
          </a:p>
          <a:p>
            <a:endParaRPr lang="en-GB" sz="2000" dirty="0">
              <a:latin typeface="Century Gothic" panose="020B0502020202020204" pitchFamily="34" charset="0"/>
            </a:endParaRPr>
          </a:p>
          <a:p>
            <a:endParaRPr lang="en-GB" sz="2000" dirty="0">
              <a:latin typeface="Century Gothic" panose="020B0502020202020204" pitchFamily="34" charset="0"/>
            </a:endParaRPr>
          </a:p>
        </p:txBody>
      </p:sp>
      <p:sp>
        <p:nvSpPr>
          <p:cNvPr id="4" name="Rectangle 3">
            <a:extLst>
              <a:ext uri="{FF2B5EF4-FFF2-40B4-BE49-F238E27FC236}">
                <a16:creationId xmlns:a16="http://schemas.microsoft.com/office/drawing/2014/main" id="{C7A48F4A-D57C-73AD-235F-3A0F194486B6}"/>
              </a:ext>
            </a:extLst>
          </p:cNvPr>
          <p:cNvSpPr/>
          <p:nvPr/>
        </p:nvSpPr>
        <p:spPr>
          <a:xfrm>
            <a:off x="5521739" y="1623391"/>
            <a:ext cx="6383129" cy="499165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white"/>
                </a:solidFill>
                <a:effectLst/>
                <a:uLnTx/>
                <a:uFillTx/>
                <a:latin typeface="Calibri" panose="020F0502020204030204"/>
                <a:ea typeface="+mn-ea"/>
                <a:cs typeface="Calibri" panose="020F0502020204030204"/>
              </a:rPr>
              <a:t>As it has recently come to light that schools are advocating for longer days to counteract the effects of the COVID pandemic, I am writing to you, as a student, to outline my concerns about the devastating, distressing and damaging effects of burnout for school students.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1" u="none" strike="noStrike" kern="1200" cap="none" spc="0" normalizeH="0" baseline="0" noProof="0" dirty="0">
              <a:ln>
                <a:noFill/>
              </a:ln>
              <a:solidFill>
                <a:prstClr val="white"/>
              </a:solidFill>
              <a:effectLst/>
              <a:uLnTx/>
              <a:uFillTx/>
              <a:latin typeface="Calibri" panose="020F0502020204030204"/>
              <a:ea typeface="+mn-ea"/>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white"/>
                </a:solidFill>
                <a:effectLst/>
                <a:uLnTx/>
                <a:uFillTx/>
                <a:latin typeface="Calibri" panose="020F0502020204030204"/>
                <a:ea typeface="+mn-ea"/>
                <a:cs typeface="Calibri" panose="020F0502020204030204"/>
              </a:rPr>
              <a:t>Impactful, eternal and regimented are three of the words which I understand would sum up most school experiences. However, with a 25% increase in the number of students suffering from mental health issues due to anxiety, stress and depression, do you believe that forcing them into school for another two hours a day is going to have such a beneficial impact?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1" u="none" strike="noStrike" kern="1200" cap="none" spc="0" normalizeH="0" baseline="0" noProof="0" dirty="0">
              <a:ln>
                <a:noFill/>
              </a:ln>
              <a:solidFill>
                <a:prstClr val="white"/>
              </a:solidFill>
              <a:effectLst/>
              <a:uLnTx/>
              <a:uFillTx/>
              <a:latin typeface="Calibri" panose="020F0502020204030204"/>
              <a:ea typeface="+mn-ea"/>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prstClr val="white"/>
                </a:solidFill>
                <a:effectLst/>
                <a:uLnTx/>
                <a:uFillTx/>
                <a:latin typeface="Calibri" panose="020F0502020204030204"/>
                <a:ea typeface="+mn-ea"/>
                <a:cs typeface="Calibri" panose="020F0502020204030204"/>
              </a:rPr>
              <a:t>It is not only students who are concerned: experts studying the psychology of young people claim that "arriving at school at 7am and studying until 4pm is not effective scheduling for the brains of youngsters who are bound to become overloaded with information and unable to process it".</a:t>
            </a:r>
          </a:p>
        </p:txBody>
      </p:sp>
      <p:sp>
        <p:nvSpPr>
          <p:cNvPr id="6" name="TextBox 5">
            <a:extLst>
              <a:ext uri="{FF2B5EF4-FFF2-40B4-BE49-F238E27FC236}">
                <a16:creationId xmlns:a16="http://schemas.microsoft.com/office/drawing/2014/main" id="{E5BA1A61-15DC-B12B-B971-73332771699F}"/>
              </a:ext>
            </a:extLst>
          </p:cNvPr>
          <p:cNvSpPr txBox="1"/>
          <p:nvPr/>
        </p:nvSpPr>
        <p:spPr>
          <a:xfrm>
            <a:off x="3942520" y="4798391"/>
            <a:ext cx="1524000"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srgbClr val="FF0000"/>
                </a:solidFill>
                <a:effectLst/>
                <a:uLnTx/>
                <a:uFillTx/>
                <a:latin typeface="Calibri" panose="020F0502020204030204"/>
                <a:ea typeface="+mn-ea"/>
                <a:cs typeface="Calibri"/>
              </a:rPr>
              <a:t>A teacher example which shows some use of a range of punctuation, sentence length, and DAFORREST techniques.</a:t>
            </a:r>
          </a:p>
        </p:txBody>
      </p:sp>
    </p:spTree>
    <p:extLst>
      <p:ext uri="{BB962C8B-B14F-4D97-AF65-F5344CB8AC3E}">
        <p14:creationId xmlns:p14="http://schemas.microsoft.com/office/powerpoint/2010/main" val="215060917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490</Words>
  <Application>Microsoft Office PowerPoint</Application>
  <PresentationFormat>Widescreen</PresentationFormat>
  <Paragraphs>50</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Century Gothic</vt:lpstr>
      <vt:lpstr>Wingdings</vt:lpstr>
      <vt:lpstr>1_Office Theme</vt:lpstr>
      <vt:lpstr>PowerPoint Presentation</vt:lpstr>
      <vt:lpstr>Autumn 2 – Discursive Writing (HWK 1)</vt:lpstr>
      <vt:lpstr>PowerPoint Presentation</vt:lpstr>
      <vt:lpstr>Autumn 2 – Discursive Writing (HWK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Harnett</dc:creator>
  <cp:lastModifiedBy>J Harnett</cp:lastModifiedBy>
  <cp:revision>1</cp:revision>
  <dcterms:created xsi:type="dcterms:W3CDTF">2024-11-29T15:44:24Z</dcterms:created>
  <dcterms:modified xsi:type="dcterms:W3CDTF">2024-11-29T15:44:36Z</dcterms:modified>
</cp:coreProperties>
</file>