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Lst>
  <p:notesMasterIdLst>
    <p:notesMasterId r:id="rId13"/>
  </p:notesMasterIdLst>
  <p:sldIdLst>
    <p:sldId id="256" r:id="rId2"/>
    <p:sldId id="284" r:id="rId3"/>
    <p:sldId id="325" r:id="rId4"/>
    <p:sldId id="327" r:id="rId5"/>
    <p:sldId id="323" r:id="rId6"/>
    <p:sldId id="331" r:id="rId7"/>
    <p:sldId id="328" r:id="rId8"/>
    <p:sldId id="324" r:id="rId9"/>
    <p:sldId id="314" r:id="rId10"/>
    <p:sldId id="329" r:id="rId11"/>
    <p:sldId id="320"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Architects Daughter" panose="020B0604020202020204" charset="0"/>
      <p:regular r:id="rId18"/>
    </p:embeddedFont>
    <p:embeddedFont>
      <p:font typeface="Slackey" panose="020B0604020202020204" charset="0"/>
      <p:regular r:id="rId19"/>
    </p:embeddedFont>
    <p:embeddedFont>
      <p:font typeface="Century Schoolbook" panose="02040604050505020304" pitchFamily="18" charset="0"/>
      <p:regular r:id="rId20"/>
      <p:bold r:id="rId21"/>
      <p:italic r:id="rId22"/>
      <p:boldItalic r:id="rId23"/>
    </p:embeddedFont>
    <p:embeddedFont>
      <p:font typeface="Calibri Light" panose="020F0302020204030204"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illiams" initials="a" lastIdx="2" clrIdx="0">
    <p:extLst>
      <p:ext uri="{19B8F6BF-5375-455C-9EA6-DF929625EA0E}">
        <p15:presenceInfo xmlns:p15="http://schemas.microsoft.com/office/powerpoint/2012/main" userId="S::awilliams@thekings.staffs.sch.uk::3a699d6d-6f2f-40d1-aa37-16fd20223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02CF1-F788-41F4-B274-9BAF031DBB52}">
  <a:tblStyle styleId="{03D02CF1-F788-41F4-B274-9BAF031DBB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50" autoAdjust="0"/>
    <p:restoredTop sz="93652"/>
  </p:normalViewPr>
  <p:slideViewPr>
    <p:cSldViewPr snapToGrid="0" snapToObjects="1">
      <p:cViewPr varScale="1">
        <p:scale>
          <a:sx n="90" d="100"/>
          <a:sy n="90" d="100"/>
        </p:scale>
        <p:origin x="126"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7"/>
        <p:cNvGrpSpPr/>
        <p:nvPr/>
      </p:nvGrpSpPr>
      <p:grpSpPr>
        <a:xfrm>
          <a:off x="0" y="0"/>
          <a:ext cx="0" cy="0"/>
          <a:chOff x="0" y="0"/>
          <a:chExt cx="0" cy="0"/>
        </a:xfrm>
      </p:grpSpPr>
      <p:sp>
        <p:nvSpPr>
          <p:cNvPr id="10198" name="Google Shape;10198;g88740b902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9" name="Google Shape;10199;g88740b902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33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1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7"/>
        <p:cNvGrpSpPr/>
        <p:nvPr/>
      </p:nvGrpSpPr>
      <p:grpSpPr>
        <a:xfrm>
          <a:off x="0" y="0"/>
          <a:ext cx="0" cy="0"/>
          <a:chOff x="0" y="0"/>
          <a:chExt cx="0" cy="0"/>
        </a:xfrm>
      </p:grpSpPr>
      <p:sp>
        <p:nvSpPr>
          <p:cNvPr id="10888" name="Google Shape;10888;g820329d9ab_0_3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9" name="Google Shape;10889;g820329d9ab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22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54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5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04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8"/>
        <p:cNvGrpSpPr/>
        <p:nvPr/>
      </p:nvGrpSpPr>
      <p:grpSpPr>
        <a:xfrm>
          <a:off x="0" y="0"/>
          <a:ext cx="0" cy="0"/>
          <a:chOff x="0" y="0"/>
          <a:chExt cx="0" cy="0"/>
        </a:xfrm>
      </p:grpSpPr>
      <p:sp>
        <p:nvSpPr>
          <p:cNvPr id="10639" name="Google Shape;10639;g8a31450583_0_6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0" name="Google Shape;10640;g8a31450583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15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24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7"/>
        <p:cNvGrpSpPr/>
        <p:nvPr/>
      </p:nvGrpSpPr>
      <p:grpSpPr>
        <a:xfrm>
          <a:off x="0" y="0"/>
          <a:ext cx="0" cy="0"/>
          <a:chOff x="0" y="0"/>
          <a:chExt cx="0" cy="0"/>
        </a:xfrm>
      </p:grpSpPr>
      <p:sp>
        <p:nvSpPr>
          <p:cNvPr id="10318" name="Google Shape;10318;g88905629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9" name="Google Shape;10319;g88905629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30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6296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2144404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245769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
  <p:cSld name="Bullet point">
    <p:bg>
      <p:bgPr>
        <a:solidFill>
          <a:schemeClr val="accent2"/>
        </a:solidFill>
        <a:effectLst/>
      </p:bgPr>
    </p:bg>
    <p:spTree>
      <p:nvGrpSpPr>
        <p:cNvPr id="1" name="Shape 6695"/>
        <p:cNvGrpSpPr/>
        <p:nvPr/>
      </p:nvGrpSpPr>
      <p:grpSpPr>
        <a:xfrm>
          <a:off x="0" y="0"/>
          <a:ext cx="0" cy="0"/>
          <a:chOff x="0" y="0"/>
          <a:chExt cx="0" cy="0"/>
        </a:xfrm>
      </p:grpSpPr>
      <p:sp>
        <p:nvSpPr>
          <p:cNvPr id="6711" name="Google Shape;67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12" name="Google Shape;6712;p22"/>
          <p:cNvSpPr txBox="1">
            <a:spLocks noGrp="1"/>
          </p:cNvSpPr>
          <p:nvPr>
            <p:ph type="subTitle" idx="1"/>
          </p:nvPr>
        </p:nvSpPr>
        <p:spPr>
          <a:xfrm>
            <a:off x="1256625" y="1701725"/>
            <a:ext cx="2975400" cy="266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extLst>
      <p:ext uri="{BB962C8B-B14F-4D97-AF65-F5344CB8AC3E}">
        <p14:creationId xmlns:p14="http://schemas.microsoft.com/office/powerpoint/2010/main" val="429350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1"/>
        </a:solidFill>
        <a:effectLst/>
      </p:bgPr>
    </p:bg>
    <p:spTree>
      <p:nvGrpSpPr>
        <p:cNvPr id="1" name="Shape 6576"/>
        <p:cNvGrpSpPr/>
        <p:nvPr/>
      </p:nvGrpSpPr>
      <p:grpSpPr>
        <a:xfrm>
          <a:off x="0" y="0"/>
          <a:ext cx="0" cy="0"/>
          <a:chOff x="0" y="0"/>
          <a:chExt cx="0" cy="0"/>
        </a:xfrm>
      </p:grpSpPr>
      <p:sp>
        <p:nvSpPr>
          <p:cNvPr id="6592" name="Google Shape;6592;p18"/>
          <p:cNvSpPr txBox="1">
            <a:spLocks noGrp="1"/>
          </p:cNvSpPr>
          <p:nvPr>
            <p:ph type="title"/>
          </p:nvPr>
        </p:nvSpPr>
        <p:spPr>
          <a:xfrm>
            <a:off x="3397550" y="2303250"/>
            <a:ext cx="37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93" name="Google Shape;6593;p18"/>
          <p:cNvSpPr txBox="1">
            <a:spLocks noGrp="1"/>
          </p:cNvSpPr>
          <p:nvPr>
            <p:ph type="title" idx="2" hasCustomPrompt="1"/>
          </p:nvPr>
        </p:nvSpPr>
        <p:spPr>
          <a:xfrm>
            <a:off x="4176350" y="1462650"/>
            <a:ext cx="2174400" cy="114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7200"/>
              <a:buNone/>
              <a:defRPr sz="7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94" name="Google Shape;6594;p18"/>
          <p:cNvSpPr txBox="1">
            <a:spLocks noGrp="1"/>
          </p:cNvSpPr>
          <p:nvPr>
            <p:ph type="subTitle" idx="1"/>
          </p:nvPr>
        </p:nvSpPr>
        <p:spPr>
          <a:xfrm>
            <a:off x="3885525" y="2905375"/>
            <a:ext cx="2755800" cy="59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spcBef>
                <a:spcPts val="160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5512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3">
  <p:cSld name="One column 3">
    <p:bg>
      <p:bgPr>
        <a:solidFill>
          <a:schemeClr val="accent2"/>
        </a:solidFill>
        <a:effectLst/>
      </p:bgPr>
    </p:bg>
    <p:spTree>
      <p:nvGrpSpPr>
        <p:cNvPr id="1" name="Shape 6790"/>
        <p:cNvGrpSpPr/>
        <p:nvPr/>
      </p:nvGrpSpPr>
      <p:grpSpPr>
        <a:xfrm>
          <a:off x="0" y="0"/>
          <a:ext cx="0" cy="0"/>
          <a:chOff x="0" y="0"/>
          <a:chExt cx="0" cy="0"/>
        </a:xfrm>
      </p:grpSpPr>
      <p:sp>
        <p:nvSpPr>
          <p:cNvPr id="6804" name="Google Shape;6804;p27"/>
          <p:cNvSpPr txBox="1">
            <a:spLocks noGrp="1"/>
          </p:cNvSpPr>
          <p:nvPr>
            <p:ph type="title"/>
          </p:nvPr>
        </p:nvSpPr>
        <p:spPr>
          <a:xfrm>
            <a:off x="2405275" y="540000"/>
            <a:ext cx="4337700" cy="73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05" name="Google Shape;6805;p27"/>
          <p:cNvSpPr txBox="1">
            <a:spLocks noGrp="1"/>
          </p:cNvSpPr>
          <p:nvPr>
            <p:ph type="subTitle" idx="1"/>
          </p:nvPr>
        </p:nvSpPr>
        <p:spPr>
          <a:xfrm>
            <a:off x="2886150" y="2171775"/>
            <a:ext cx="3071700" cy="140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extLst>
      <p:ext uri="{BB962C8B-B14F-4D97-AF65-F5344CB8AC3E}">
        <p14:creationId xmlns:p14="http://schemas.microsoft.com/office/powerpoint/2010/main" val="98683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3133466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5FD54-5521-4E80-BB19-907C6FA3B096}"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910672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714204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D5FD54-5521-4E80-BB19-907C6FA3B096}"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351557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D5FD54-5521-4E80-BB19-907C6FA3B096}"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1409116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5FD54-5521-4E80-BB19-907C6FA3B096}"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412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471489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DD5FD54-5521-4E80-BB19-907C6FA3B096}"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E4B90-A537-4900-A98A-952B711906C4}" type="slidenum">
              <a:rPr lang="en-GB" smtClean="0"/>
              <a:t>‹#›</a:t>
            </a:fld>
            <a:endParaRPr lang="en-GB"/>
          </a:p>
        </p:txBody>
      </p:sp>
    </p:spTree>
    <p:extLst>
      <p:ext uri="{BB962C8B-B14F-4D97-AF65-F5344CB8AC3E}">
        <p14:creationId xmlns:p14="http://schemas.microsoft.com/office/powerpoint/2010/main" val="2845867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D5FD54-5521-4E80-BB19-907C6FA3B096}" type="datetimeFigureOut">
              <a:rPr lang="en-GB" smtClean="0"/>
              <a:t>14/06/2022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2E4B90-A537-4900-A98A-952B711906C4}" type="slidenum">
              <a:rPr lang="en-GB" smtClean="0"/>
              <a:t>‹#›</a:t>
            </a:fld>
            <a:endParaRPr lang="en-GB"/>
          </a:p>
        </p:txBody>
      </p:sp>
    </p:spTree>
    <p:extLst>
      <p:ext uri="{BB962C8B-B14F-4D97-AF65-F5344CB8AC3E}">
        <p14:creationId xmlns:p14="http://schemas.microsoft.com/office/powerpoint/2010/main" val="25064711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83" r:id="rId13"/>
    <p:sldLayoutId id="2147483791"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200"/>
        <p:cNvGrpSpPr/>
        <p:nvPr/>
      </p:nvGrpSpPr>
      <p:grpSpPr>
        <a:xfrm>
          <a:off x="0" y="0"/>
          <a:ext cx="0" cy="0"/>
          <a:chOff x="0" y="0"/>
          <a:chExt cx="0" cy="0"/>
        </a:xfrm>
      </p:grpSpPr>
      <p:grpSp>
        <p:nvGrpSpPr>
          <p:cNvPr id="10201" name="Google Shape;10201;p41"/>
          <p:cNvGrpSpPr/>
          <p:nvPr/>
        </p:nvGrpSpPr>
        <p:grpSpPr>
          <a:xfrm rot="218129">
            <a:off x="-1870732" y="1555199"/>
            <a:ext cx="10433323" cy="2253027"/>
            <a:chOff x="3197875" y="3466725"/>
            <a:chExt cx="4366521" cy="1278779"/>
          </a:xfrm>
        </p:grpSpPr>
        <p:sp>
          <p:nvSpPr>
            <p:cNvPr id="10202" name="Google Shape;10202;p41"/>
            <p:cNvSpPr/>
            <p:nvPr/>
          </p:nvSpPr>
          <p:spPr>
            <a:xfrm>
              <a:off x="3197875" y="3466725"/>
              <a:ext cx="4366521" cy="1278779"/>
            </a:xfrm>
            <a:custGeom>
              <a:avLst/>
              <a:gdLst/>
              <a:ahLst/>
              <a:cxnLst/>
              <a:rect l="l" t="t" r="r" b="b"/>
              <a:pathLst>
                <a:path w="135375" h="39649" extrusionOk="0">
                  <a:moveTo>
                    <a:pt x="135374" y="1"/>
                  </a:moveTo>
                  <a:lnTo>
                    <a:pt x="47256" y="5085"/>
                  </a:lnTo>
                  <a:lnTo>
                    <a:pt x="49447" y="21158"/>
                  </a:lnTo>
                  <a:lnTo>
                    <a:pt x="49447" y="21158"/>
                  </a:lnTo>
                  <a:lnTo>
                    <a:pt x="18217" y="17265"/>
                  </a:lnTo>
                  <a:lnTo>
                    <a:pt x="25051" y="27171"/>
                  </a:lnTo>
                  <a:lnTo>
                    <a:pt x="0" y="28397"/>
                  </a:lnTo>
                  <a:lnTo>
                    <a:pt x="39898" y="37577"/>
                  </a:lnTo>
                  <a:lnTo>
                    <a:pt x="36076" y="26706"/>
                  </a:lnTo>
                  <a:lnTo>
                    <a:pt x="50661" y="28135"/>
                  </a:lnTo>
                  <a:lnTo>
                    <a:pt x="52078" y="39649"/>
                  </a:lnTo>
                  <a:lnTo>
                    <a:pt x="131195" y="34529"/>
                  </a:lnTo>
                  <a:lnTo>
                    <a:pt x="135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41"/>
            <p:cNvSpPr/>
            <p:nvPr/>
          </p:nvSpPr>
          <p:spPr>
            <a:xfrm>
              <a:off x="3336506" y="3502076"/>
              <a:ext cx="4173732" cy="1194278"/>
            </a:xfrm>
            <a:custGeom>
              <a:avLst/>
              <a:gdLst/>
              <a:ahLst/>
              <a:cxnLst/>
              <a:rect l="l" t="t" r="r" b="b"/>
              <a:pathLst>
                <a:path w="129398" h="37029" extrusionOk="0">
                  <a:moveTo>
                    <a:pt x="129398" y="0"/>
                  </a:moveTo>
                  <a:lnTo>
                    <a:pt x="44173" y="4834"/>
                  </a:lnTo>
                  <a:lnTo>
                    <a:pt x="46637" y="21074"/>
                  </a:lnTo>
                  <a:lnTo>
                    <a:pt x="16217" y="17252"/>
                  </a:lnTo>
                  <a:lnTo>
                    <a:pt x="16217" y="17252"/>
                  </a:lnTo>
                  <a:lnTo>
                    <a:pt x="23015" y="26956"/>
                  </a:lnTo>
                  <a:lnTo>
                    <a:pt x="1" y="27396"/>
                  </a:lnTo>
                  <a:lnTo>
                    <a:pt x="33731" y="34171"/>
                  </a:lnTo>
                  <a:lnTo>
                    <a:pt x="29826" y="24253"/>
                  </a:lnTo>
                  <a:lnTo>
                    <a:pt x="47852" y="26313"/>
                  </a:lnTo>
                  <a:lnTo>
                    <a:pt x="49054" y="37029"/>
                  </a:lnTo>
                  <a:lnTo>
                    <a:pt x="125421" y="31849"/>
                  </a:lnTo>
                  <a:lnTo>
                    <a:pt x="1293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4" name="Google Shape;10204;p41"/>
          <p:cNvSpPr txBox="1">
            <a:spLocks noGrp="1"/>
          </p:cNvSpPr>
          <p:nvPr>
            <p:ph type="ctrTitle"/>
          </p:nvPr>
        </p:nvSpPr>
        <p:spPr>
          <a:xfrm>
            <a:off x="1698978" y="1647596"/>
            <a:ext cx="6858000" cy="1790700"/>
          </a:xfrm>
          <a:prstGeom prst="rect">
            <a:avLst/>
          </a:prstGeom>
        </p:spPr>
        <p:txBody>
          <a:bodyPr spcFirstLastPara="1" wrap="square" lIns="114300" tIns="91425" rIns="91425" bIns="91425" anchor="ctr" anchorCtr="0">
            <a:noAutofit/>
          </a:bodyPr>
          <a:lstStyle/>
          <a:p>
            <a:pPr marL="0" lvl="0" indent="0" algn="ctr" rtl="0">
              <a:spcBef>
                <a:spcPts val="0"/>
              </a:spcBef>
              <a:spcAft>
                <a:spcPts val="0"/>
              </a:spcAft>
              <a:buNone/>
            </a:pPr>
            <a:r>
              <a:rPr lang="en" dirty="0" smtClean="0">
                <a:latin typeface="Slackey" panose="020B0604020202020204" charset="0"/>
              </a:rPr>
              <a:t>Transition Tasks</a:t>
            </a:r>
            <a:endParaRPr dirty="0">
              <a:solidFill>
                <a:schemeClr val="dk1"/>
              </a:solidFill>
              <a:latin typeface="Slackey" panose="020B0604020202020204" charset="0"/>
            </a:endParaRPr>
          </a:p>
        </p:txBody>
      </p:sp>
      <p:sp>
        <p:nvSpPr>
          <p:cNvPr id="10205" name="Google Shape;10205;p41"/>
          <p:cNvSpPr txBox="1">
            <a:spLocks noGrp="1"/>
          </p:cNvSpPr>
          <p:nvPr>
            <p:ph type="subTitle" idx="1"/>
          </p:nvPr>
        </p:nvSpPr>
        <p:spPr>
          <a:xfrm>
            <a:off x="1632430" y="2800292"/>
            <a:ext cx="6858000" cy="124182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dirty="0" smtClean="0">
                <a:latin typeface="Architects Daughter" panose="020B0604020202020204" charset="0"/>
              </a:rPr>
              <a:t>Biology</a:t>
            </a:r>
            <a:endParaRPr sz="3600" b="1" dirty="0">
              <a:latin typeface="Architects Daughter" panose="020B060402020202020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30" y="139683"/>
            <a:ext cx="2846901" cy="1580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677864" y="1031819"/>
            <a:ext cx="7669660" cy="3544087"/>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1905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2098839" y="362612"/>
            <a:ext cx="8394279" cy="737700"/>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cs typeface="Arial" panose="020B0604020202020204" pitchFamily="34" charset="0"/>
              </a:rPr>
              <a:t>Task 6 Questions</a:t>
            </a:r>
            <a:endParaRPr sz="2800" dirty="0">
              <a:solidFill>
                <a:schemeClr val="dk1"/>
              </a:solidFill>
              <a:latin typeface="Slackey" panose="020B0604020202020204" charset="0"/>
            </a:endParaRPr>
          </a:p>
        </p:txBody>
      </p:sp>
      <p:grpSp>
        <p:nvGrpSpPr>
          <p:cNvPr id="10899" name="Google Shape;10899;p69"/>
          <p:cNvGrpSpPr/>
          <p:nvPr/>
        </p:nvGrpSpPr>
        <p:grpSpPr>
          <a:xfrm>
            <a:off x="7653968" y="10942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 name="Content Placeholder 2">
            <a:extLst>
              <a:ext uri="{FF2B5EF4-FFF2-40B4-BE49-F238E27FC236}">
                <a16:creationId xmlns:a16="http://schemas.microsoft.com/office/drawing/2014/main" id="{E967B901-08C8-476F-98CA-8C9BB14803E8}"/>
              </a:ext>
            </a:extLst>
          </p:cNvPr>
          <p:cNvSpPr txBox="1">
            <a:spLocks/>
          </p:cNvSpPr>
          <p:nvPr/>
        </p:nvSpPr>
        <p:spPr>
          <a:xfrm>
            <a:off x="994559" y="1250257"/>
            <a:ext cx="7268924" cy="4923183"/>
          </a:xfrm>
          <a:prstGeom prst="rect">
            <a:avLst/>
          </a:prstGeom>
        </p:spPr>
        <p:txBody>
          <a:bodyPr spcFirstLastPara="1" vert="horz" wrap="square" lIns="91425" tIns="91425" rIns="91425" bIns="91425" rtlCol="0" anchor="t" anchorCtr="0">
            <a:noAutofit/>
          </a:bodyPr>
          <a:lstStyle>
            <a:lvl1pPr marL="171450" lvl="0" indent="-171450" algn="ctr" defTabSz="685800" rtl="0" eaLnBrk="1" latinLnBrk="0" hangingPunct="1">
              <a:lnSpc>
                <a:spcPct val="100000"/>
              </a:lnSpc>
              <a:spcBef>
                <a:spcPts val="0"/>
              </a:spcBef>
              <a:spcAft>
                <a:spcPts val="0"/>
              </a:spcAft>
              <a:buSzPts val="1800"/>
              <a:buFont typeface="Arial" panose="020B0604020202020204" pitchFamily="34" charset="0"/>
              <a:buNone/>
              <a:defRPr sz="1800" kern="1200">
                <a:solidFill>
                  <a:schemeClr val="tx1"/>
                </a:solidFill>
                <a:latin typeface="+mn-lt"/>
                <a:ea typeface="+mn-ea"/>
                <a:cs typeface="+mn-cs"/>
              </a:defRPr>
            </a:lvl1pPr>
            <a:lvl2pPr marL="514350" lvl="1" indent="-171450" algn="l" defTabSz="685800" rtl="0" eaLnBrk="1" latinLnBrk="0" hangingPunct="1">
              <a:lnSpc>
                <a:spcPct val="90000"/>
              </a:lnSpc>
              <a:spcBef>
                <a:spcPts val="1600"/>
              </a:spcBef>
              <a:spcAft>
                <a:spcPts val="0"/>
              </a:spcAft>
              <a:buSzPts val="1600"/>
              <a:buFont typeface="Arial" panose="020B0604020202020204" pitchFamily="34" charset="0"/>
              <a:buNone/>
              <a:defRPr sz="1800" kern="1200">
                <a:solidFill>
                  <a:schemeClr val="tx1"/>
                </a:solidFill>
                <a:latin typeface="+mn-lt"/>
                <a:ea typeface="+mn-ea"/>
                <a:cs typeface="+mn-cs"/>
              </a:defRPr>
            </a:lvl2pPr>
            <a:lvl3pPr marL="857250" lvl="2" indent="-171450" algn="l" defTabSz="685800" rtl="0" eaLnBrk="1" latinLnBrk="0" hangingPunct="1">
              <a:lnSpc>
                <a:spcPct val="90000"/>
              </a:lnSpc>
              <a:spcBef>
                <a:spcPts val="1600"/>
              </a:spcBef>
              <a:spcAft>
                <a:spcPts val="0"/>
              </a:spcAft>
              <a:buSzPts val="1600"/>
              <a:buFont typeface="Arial" panose="020B0604020202020204" pitchFamily="34" charset="0"/>
              <a:buNone/>
              <a:defRPr sz="1500" kern="1200">
                <a:solidFill>
                  <a:schemeClr val="tx1"/>
                </a:solidFill>
                <a:latin typeface="+mn-lt"/>
                <a:ea typeface="+mn-ea"/>
                <a:cs typeface="+mn-cs"/>
              </a:defRPr>
            </a:lvl3pPr>
            <a:lvl4pPr marL="1200150" lvl="3"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4pPr>
            <a:lvl5pPr marL="1543050" lvl="4"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5pPr>
            <a:lvl6pPr marL="1885950" lvl="5"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6pPr>
            <a:lvl7pPr marL="2228850" lvl="6"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7pPr>
            <a:lvl8pPr marL="2571750" lvl="7"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8pPr>
            <a:lvl9pPr marL="2914650" lvl="8" indent="-171450" algn="l" defTabSz="685800" rtl="0" eaLnBrk="1" latinLnBrk="0" hangingPunct="1">
              <a:lnSpc>
                <a:spcPct val="90000"/>
              </a:lnSpc>
              <a:spcBef>
                <a:spcPts val="1600"/>
              </a:spcBef>
              <a:spcAft>
                <a:spcPts val="1600"/>
              </a:spcAft>
              <a:buSzPts val="1600"/>
              <a:buFont typeface="Arial" panose="020B0604020202020204" pitchFamily="34" charset="0"/>
              <a:buNone/>
              <a:defRPr sz="1350" kern="1200">
                <a:solidFill>
                  <a:schemeClr val="tx1"/>
                </a:solidFill>
                <a:latin typeface="+mn-lt"/>
                <a:ea typeface="+mn-ea"/>
                <a:cs typeface="+mn-cs"/>
              </a:defRPr>
            </a:lvl9pPr>
          </a:lstStyle>
          <a:p>
            <a:pPr marL="342900" lvl="0" indent="-342900" algn="l" fontAlgn="base">
              <a:buFont typeface="+mj-lt"/>
              <a:buAutoNum type="arabicPeriod"/>
            </a:pPr>
            <a:r>
              <a:rPr lang="en-GB" dirty="0">
                <a:latin typeface="Architects Daughter" panose="020B0604020202020204" charset="0"/>
              </a:rPr>
              <a:t>Of the men who died aged 35-64 from one of these three causes, what percentage of them died of lung cancer? </a:t>
            </a:r>
          </a:p>
          <a:p>
            <a:pPr marL="342900" lvl="0" indent="-342900" algn="l" fontAlgn="base">
              <a:buFont typeface="+mj-lt"/>
              <a:buAutoNum type="arabicPeriod"/>
            </a:pPr>
            <a:r>
              <a:rPr lang="en-GB" dirty="0">
                <a:latin typeface="Architects Daughter" panose="020B0604020202020204" charset="0"/>
              </a:rPr>
              <a:t>What percentage of deaths from chronic bronchitis in women happened to women aged 65-74? </a:t>
            </a:r>
          </a:p>
          <a:p>
            <a:pPr marL="342900" lvl="0" indent="-342900" algn="l" fontAlgn="base">
              <a:buFont typeface="+mj-lt"/>
              <a:buAutoNum type="arabicPeriod"/>
            </a:pPr>
            <a:r>
              <a:rPr lang="en-GB" dirty="0">
                <a:latin typeface="Architects Daughter" panose="020B0604020202020204" charset="0"/>
              </a:rPr>
              <a:t>Deaths from lung cancer drop as people get older. Is there a bigger percentage difference for men or women from 35-64 to 75+? </a:t>
            </a:r>
          </a:p>
          <a:p>
            <a:pPr marL="342900" lvl="0" indent="-342900" algn="l" fontAlgn="base">
              <a:buFont typeface="+mj-lt"/>
              <a:buAutoNum type="arabicPeriod"/>
            </a:pPr>
            <a:r>
              <a:rPr lang="en-GB" dirty="0">
                <a:latin typeface="Architects Daughter" panose="020B0604020202020204" charset="0"/>
              </a:rPr>
              <a:t>What fraction of coronary heart disease deaths of men over 34 are in the </a:t>
            </a:r>
          </a:p>
          <a:p>
            <a:pPr marL="342900" indent="-342900" algn="l">
              <a:buFont typeface="+mj-lt"/>
              <a:buAutoNum type="arabicPeriod"/>
            </a:pPr>
            <a:r>
              <a:rPr lang="en-GB" dirty="0">
                <a:latin typeface="Architects Daughter" panose="020B0604020202020204" charset="0"/>
              </a:rPr>
              <a:t>75+ bracket? What about for women? </a:t>
            </a:r>
          </a:p>
          <a:p>
            <a:r>
              <a:rPr lang="en-GB" dirty="0"/>
              <a:t> </a:t>
            </a:r>
            <a:endParaRPr lang="en-GB" dirty="0">
              <a:latin typeface="Architects Daughter" panose="020B0604020202020204" charset="0"/>
            </a:endParaRPr>
          </a:p>
        </p:txBody>
      </p:sp>
    </p:spTree>
    <p:extLst>
      <p:ext uri="{BB962C8B-B14F-4D97-AF65-F5344CB8AC3E}">
        <p14:creationId xmlns:p14="http://schemas.microsoft.com/office/powerpoint/2010/main" val="40716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713690" y="1362229"/>
            <a:ext cx="7840447" cy="2552800"/>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92" name="Google Shape;10892;p69"/>
          <p:cNvSpPr txBox="1">
            <a:spLocks noGrp="1"/>
          </p:cNvSpPr>
          <p:nvPr>
            <p:ph type="title"/>
          </p:nvPr>
        </p:nvSpPr>
        <p:spPr>
          <a:xfrm>
            <a:off x="871871" y="1664427"/>
            <a:ext cx="7602278" cy="2391541"/>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rPr>
              <a:t>Please email your completed work to:</a:t>
            </a:r>
            <a:br>
              <a:rPr lang="en-GB" sz="2800" dirty="0" smtClean="0">
                <a:latin typeface="Slackey" panose="020B0604020202020204" charset="0"/>
              </a:rPr>
            </a:br>
            <a:r>
              <a:rPr lang="en-GB" sz="2800" dirty="0" smtClean="0">
                <a:latin typeface="Slackey" panose="020B0604020202020204" charset="0"/>
              </a:rPr>
              <a:t>Miss</a:t>
            </a:r>
            <a:r>
              <a:rPr lang="en-GB" sz="2800" dirty="0" smtClean="0">
                <a:latin typeface="Slackey" panose="020B0604020202020204" charset="0"/>
              </a:rPr>
              <a:t> Butler</a:t>
            </a:r>
            <a:r>
              <a:rPr lang="en-GB" sz="2800" dirty="0">
                <a:latin typeface="Slackey" panose="020B0604020202020204" charset="0"/>
              </a:rPr>
              <a:t/>
            </a:r>
            <a:br>
              <a:rPr lang="en-GB" sz="2800" dirty="0">
                <a:latin typeface="Slackey" panose="020B0604020202020204" charset="0"/>
              </a:rPr>
            </a:br>
            <a:r>
              <a:rPr lang="en-GB" sz="2800" dirty="0" smtClean="0">
                <a:latin typeface="Slackey" panose="020B0604020202020204" charset="0"/>
              </a:rPr>
              <a:t>EButler@thekings.staffs.sch.uk</a:t>
            </a:r>
            <a:endParaRPr sz="2800" dirty="0">
              <a:solidFill>
                <a:schemeClr val="dk1"/>
              </a:solidFill>
              <a:latin typeface="Slackey" panose="020B0604020202020204" charset="0"/>
            </a:endParaRPr>
          </a:p>
        </p:txBody>
      </p:sp>
      <p:grpSp>
        <p:nvGrpSpPr>
          <p:cNvPr id="10894" name="Google Shape;10894;p69"/>
          <p:cNvGrpSpPr/>
          <p:nvPr/>
        </p:nvGrpSpPr>
        <p:grpSpPr>
          <a:xfrm>
            <a:off x="7860056" y="256867"/>
            <a:ext cx="1176020" cy="884988"/>
            <a:chOff x="7317151" y="256871"/>
            <a:chExt cx="1719181" cy="1359501"/>
          </a:xfrm>
        </p:grpSpPr>
        <p:sp>
          <p:nvSpPr>
            <p:cNvPr id="10895" name="Google Shape;10895;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6" name="Google Shape;10896;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7" name="Google Shape;10897;p69"/>
            <p:cNvSpPr/>
            <p:nvPr/>
          </p:nvSpPr>
          <p:spPr>
            <a:xfrm rot="-5400000" flipH="1">
              <a:off x="8806393" y="1386432"/>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8" name="Google Shape;10898;p69"/>
            <p:cNvSpPr/>
            <p:nvPr/>
          </p:nvSpPr>
          <p:spPr>
            <a:xfrm rot="-5400000" flipH="1">
              <a:off x="8757780" y="259814"/>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99" name="Google Shape;10899;p69"/>
          <p:cNvGrpSpPr/>
          <p:nvPr/>
        </p:nvGrpSpPr>
        <p:grpSpPr>
          <a:xfrm>
            <a:off x="-49222" y="4107683"/>
            <a:ext cx="1315875" cy="922396"/>
            <a:chOff x="236653" y="347946"/>
            <a:chExt cx="1315875" cy="922396"/>
          </a:xfrm>
        </p:grpSpPr>
        <p:grpSp>
          <p:nvGrpSpPr>
            <p:cNvPr id="10900" name="Google Shape;10900;p69"/>
            <p:cNvGrpSpPr/>
            <p:nvPr/>
          </p:nvGrpSpPr>
          <p:grpSpPr>
            <a:xfrm>
              <a:off x="236653" y="347946"/>
              <a:ext cx="397188" cy="852814"/>
              <a:chOff x="-136747" y="475983"/>
              <a:chExt cx="397188" cy="852814"/>
            </a:xfrm>
          </p:grpSpPr>
          <p:sp>
            <p:nvSpPr>
              <p:cNvPr id="10901" name="Google Shape;10901;p69"/>
              <p:cNvSpPr/>
              <p:nvPr/>
            </p:nvSpPr>
            <p:spPr>
              <a:xfrm rot="-5400000" flipH="1">
                <a:off x="-137582" y="1098857"/>
                <a:ext cx="230774" cy="229105"/>
              </a:xfrm>
              <a:custGeom>
                <a:avLst/>
                <a:gdLst/>
                <a:ahLst/>
                <a:cxnLst/>
                <a:rect l="l" t="t" r="r" b="b"/>
                <a:pathLst>
                  <a:path w="3335" h="3311" extrusionOk="0">
                    <a:moveTo>
                      <a:pt x="1525" y="1"/>
                    </a:moveTo>
                    <a:lnTo>
                      <a:pt x="1132" y="1108"/>
                    </a:lnTo>
                    <a:lnTo>
                      <a:pt x="1" y="1429"/>
                    </a:lnTo>
                    <a:lnTo>
                      <a:pt x="941" y="2144"/>
                    </a:lnTo>
                    <a:lnTo>
                      <a:pt x="882" y="3310"/>
                    </a:lnTo>
                    <a:lnTo>
                      <a:pt x="882" y="3310"/>
                    </a:lnTo>
                    <a:lnTo>
                      <a:pt x="1846" y="2632"/>
                    </a:lnTo>
                    <a:lnTo>
                      <a:pt x="2953" y="3049"/>
                    </a:lnTo>
                    <a:lnTo>
                      <a:pt x="2953" y="3049"/>
                    </a:lnTo>
                    <a:lnTo>
                      <a:pt x="2608" y="1917"/>
                    </a:lnTo>
                    <a:lnTo>
                      <a:pt x="3334" y="989"/>
                    </a:lnTo>
                    <a:lnTo>
                      <a:pt x="2156" y="977"/>
                    </a:lnTo>
                    <a:lnTo>
                      <a:pt x="1525" y="1"/>
                    </a:lnTo>
                    <a:close/>
                  </a:path>
                </a:pathLst>
              </a:custGeom>
              <a:solidFill>
                <a:schemeClr val="accen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2" name="Google Shape;10902;p69"/>
              <p:cNvSpPr/>
              <p:nvPr/>
            </p:nvSpPr>
            <p:spPr>
              <a:xfrm rot="-5400000" flipH="1">
                <a:off x="132255" y="478926"/>
                <a:ext cx="131129" cy="125243"/>
              </a:xfrm>
              <a:custGeom>
                <a:avLst/>
                <a:gdLst/>
                <a:ahLst/>
                <a:cxnLst/>
                <a:rect l="l" t="t" r="r" b="b"/>
                <a:pathLst>
                  <a:path w="1895" h="1810" extrusionOk="0">
                    <a:moveTo>
                      <a:pt x="930" y="0"/>
                    </a:moveTo>
                    <a:lnTo>
                      <a:pt x="656" y="595"/>
                    </a:lnTo>
                    <a:lnTo>
                      <a:pt x="1" y="715"/>
                    </a:lnTo>
                    <a:lnTo>
                      <a:pt x="489" y="1155"/>
                    </a:lnTo>
                    <a:lnTo>
                      <a:pt x="418" y="1810"/>
                    </a:lnTo>
                    <a:lnTo>
                      <a:pt x="989" y="1488"/>
                    </a:lnTo>
                    <a:lnTo>
                      <a:pt x="1585" y="1762"/>
                    </a:lnTo>
                    <a:lnTo>
                      <a:pt x="1430" y="1131"/>
                    </a:lnTo>
                    <a:lnTo>
                      <a:pt x="1894" y="655"/>
                    </a:lnTo>
                    <a:lnTo>
                      <a:pt x="1239" y="572"/>
                    </a:lnTo>
                    <a:lnTo>
                      <a:pt x="930" y="0"/>
                    </a:lnTo>
                    <a:close/>
                  </a:path>
                </a:pathLst>
              </a:custGeom>
              <a:solidFill>
                <a:schemeClr val="accent3"/>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03" name="Google Shape;10903;p69"/>
            <p:cNvGrpSpPr/>
            <p:nvPr/>
          </p:nvGrpSpPr>
          <p:grpSpPr>
            <a:xfrm>
              <a:off x="633840" y="437170"/>
              <a:ext cx="918687" cy="833172"/>
              <a:chOff x="7317151" y="266325"/>
              <a:chExt cx="1443569" cy="1309196"/>
            </a:xfrm>
          </p:grpSpPr>
          <p:sp>
            <p:nvSpPr>
              <p:cNvPr id="10904" name="Google Shape;10904;p69"/>
              <p:cNvSpPr/>
              <p:nvPr/>
            </p:nvSpPr>
            <p:spPr>
              <a:xfrm flipH="1">
                <a:off x="7317151" y="266325"/>
                <a:ext cx="1443569" cy="1309196"/>
              </a:xfrm>
              <a:custGeom>
                <a:avLst/>
                <a:gdLst/>
                <a:ahLst/>
                <a:cxnLst/>
                <a:rect l="l" t="t" r="r" b="b"/>
                <a:pathLst>
                  <a:path w="14170" h="12851" extrusionOk="0">
                    <a:moveTo>
                      <a:pt x="6276" y="3386"/>
                    </a:moveTo>
                    <a:lnTo>
                      <a:pt x="6323" y="3625"/>
                    </a:lnTo>
                    <a:cubicBezTo>
                      <a:pt x="6395" y="4041"/>
                      <a:pt x="6597" y="4446"/>
                      <a:pt x="6895" y="4756"/>
                    </a:cubicBezTo>
                    <a:cubicBezTo>
                      <a:pt x="7350" y="5241"/>
                      <a:pt x="7994" y="5520"/>
                      <a:pt x="8674" y="5520"/>
                    </a:cubicBezTo>
                    <a:cubicBezTo>
                      <a:pt x="8795" y="5520"/>
                      <a:pt x="8916" y="5512"/>
                      <a:pt x="9038" y="5494"/>
                    </a:cubicBezTo>
                    <a:lnTo>
                      <a:pt x="9240" y="5470"/>
                    </a:lnTo>
                    <a:lnTo>
                      <a:pt x="9193" y="5660"/>
                    </a:lnTo>
                    <a:cubicBezTo>
                      <a:pt x="9073" y="6125"/>
                      <a:pt x="9121" y="6625"/>
                      <a:pt x="9312" y="7077"/>
                    </a:cubicBezTo>
                    <a:lnTo>
                      <a:pt x="9383" y="7244"/>
                    </a:lnTo>
                    <a:lnTo>
                      <a:pt x="9193" y="7256"/>
                    </a:lnTo>
                    <a:cubicBezTo>
                      <a:pt x="8704" y="7304"/>
                      <a:pt x="8240" y="7494"/>
                      <a:pt x="7871" y="7816"/>
                    </a:cubicBezTo>
                    <a:cubicBezTo>
                      <a:pt x="7561" y="8089"/>
                      <a:pt x="7323" y="8435"/>
                      <a:pt x="7192" y="8816"/>
                    </a:cubicBezTo>
                    <a:lnTo>
                      <a:pt x="7145" y="8923"/>
                    </a:lnTo>
                    <a:lnTo>
                      <a:pt x="7026" y="8911"/>
                    </a:lnTo>
                    <a:cubicBezTo>
                      <a:pt x="6922" y="8898"/>
                      <a:pt x="6819" y="8891"/>
                      <a:pt x="6716" y="8891"/>
                    </a:cubicBezTo>
                    <a:cubicBezTo>
                      <a:pt x="6358" y="8891"/>
                      <a:pt x="6009" y="8973"/>
                      <a:pt x="5704" y="9149"/>
                    </a:cubicBezTo>
                    <a:lnTo>
                      <a:pt x="5549" y="9220"/>
                    </a:lnTo>
                    <a:lnTo>
                      <a:pt x="5490" y="9066"/>
                    </a:lnTo>
                    <a:cubicBezTo>
                      <a:pt x="5406" y="8816"/>
                      <a:pt x="5252" y="8578"/>
                      <a:pt x="5073" y="8387"/>
                    </a:cubicBezTo>
                    <a:cubicBezTo>
                      <a:pt x="4752" y="8030"/>
                      <a:pt x="4335" y="7792"/>
                      <a:pt x="3859" y="7696"/>
                    </a:cubicBezTo>
                    <a:lnTo>
                      <a:pt x="3692" y="7673"/>
                    </a:lnTo>
                    <a:lnTo>
                      <a:pt x="3751" y="7518"/>
                    </a:lnTo>
                    <a:cubicBezTo>
                      <a:pt x="4013" y="6887"/>
                      <a:pt x="3894" y="6184"/>
                      <a:pt x="3418" y="5660"/>
                    </a:cubicBezTo>
                    <a:lnTo>
                      <a:pt x="3406" y="5649"/>
                    </a:lnTo>
                    <a:lnTo>
                      <a:pt x="3394" y="5625"/>
                    </a:lnTo>
                    <a:lnTo>
                      <a:pt x="3251" y="5494"/>
                    </a:lnTo>
                    <a:lnTo>
                      <a:pt x="3418" y="5422"/>
                    </a:lnTo>
                    <a:cubicBezTo>
                      <a:pt x="3549" y="5363"/>
                      <a:pt x="3680" y="5291"/>
                      <a:pt x="3775" y="5196"/>
                    </a:cubicBezTo>
                    <a:cubicBezTo>
                      <a:pt x="4097" y="4934"/>
                      <a:pt x="4287" y="4565"/>
                      <a:pt x="4323" y="4160"/>
                    </a:cubicBezTo>
                    <a:lnTo>
                      <a:pt x="4347" y="4029"/>
                    </a:lnTo>
                    <a:lnTo>
                      <a:pt x="4490" y="4041"/>
                    </a:lnTo>
                    <a:cubicBezTo>
                      <a:pt x="4563" y="4049"/>
                      <a:pt x="4637" y="4053"/>
                      <a:pt x="4711" y="4053"/>
                    </a:cubicBezTo>
                    <a:cubicBezTo>
                      <a:pt x="5218" y="4053"/>
                      <a:pt x="5711" y="3875"/>
                      <a:pt x="6085" y="3553"/>
                    </a:cubicBezTo>
                    <a:lnTo>
                      <a:pt x="6276" y="3386"/>
                    </a:lnTo>
                    <a:close/>
                    <a:moveTo>
                      <a:pt x="4740" y="1"/>
                    </a:moveTo>
                    <a:cubicBezTo>
                      <a:pt x="4247" y="1"/>
                      <a:pt x="3750" y="167"/>
                      <a:pt x="3347" y="505"/>
                    </a:cubicBezTo>
                    <a:cubicBezTo>
                      <a:pt x="2811" y="958"/>
                      <a:pt x="2561" y="1636"/>
                      <a:pt x="2668" y="2315"/>
                    </a:cubicBezTo>
                    <a:lnTo>
                      <a:pt x="2680" y="2446"/>
                    </a:lnTo>
                    <a:lnTo>
                      <a:pt x="2525" y="2458"/>
                    </a:lnTo>
                    <a:cubicBezTo>
                      <a:pt x="2204" y="2505"/>
                      <a:pt x="1906" y="2624"/>
                      <a:pt x="1668" y="2839"/>
                    </a:cubicBezTo>
                    <a:cubicBezTo>
                      <a:pt x="1025" y="3374"/>
                      <a:pt x="942" y="4303"/>
                      <a:pt x="1453" y="4958"/>
                    </a:cubicBezTo>
                    <a:lnTo>
                      <a:pt x="1573" y="5113"/>
                    </a:lnTo>
                    <a:lnTo>
                      <a:pt x="1394" y="5172"/>
                    </a:lnTo>
                    <a:cubicBezTo>
                      <a:pt x="1192" y="5244"/>
                      <a:pt x="1001" y="5363"/>
                      <a:pt x="846" y="5494"/>
                    </a:cubicBezTo>
                    <a:cubicBezTo>
                      <a:pt x="72" y="6149"/>
                      <a:pt x="1" y="7280"/>
                      <a:pt x="680" y="8030"/>
                    </a:cubicBezTo>
                    <a:cubicBezTo>
                      <a:pt x="894" y="8256"/>
                      <a:pt x="1144" y="8435"/>
                      <a:pt x="1442" y="8518"/>
                    </a:cubicBezTo>
                    <a:lnTo>
                      <a:pt x="1608" y="8578"/>
                    </a:lnTo>
                    <a:lnTo>
                      <a:pt x="1513" y="8720"/>
                    </a:lnTo>
                    <a:cubicBezTo>
                      <a:pt x="1025" y="9530"/>
                      <a:pt x="1120" y="10542"/>
                      <a:pt x="1751" y="11245"/>
                    </a:cubicBezTo>
                    <a:cubicBezTo>
                      <a:pt x="2191" y="11719"/>
                      <a:pt x="2816" y="11971"/>
                      <a:pt x="3443" y="11971"/>
                    </a:cubicBezTo>
                    <a:cubicBezTo>
                      <a:pt x="3870" y="11971"/>
                      <a:pt x="4297" y="11855"/>
                      <a:pt x="4668" y="11614"/>
                    </a:cubicBezTo>
                    <a:lnTo>
                      <a:pt x="4811" y="11530"/>
                    </a:lnTo>
                    <a:lnTo>
                      <a:pt x="4882" y="11673"/>
                    </a:lnTo>
                    <a:cubicBezTo>
                      <a:pt x="4966" y="11852"/>
                      <a:pt x="5073" y="12018"/>
                      <a:pt x="5204" y="12185"/>
                    </a:cubicBezTo>
                    <a:cubicBezTo>
                      <a:pt x="5611" y="12625"/>
                      <a:pt x="6180" y="12850"/>
                      <a:pt x="6750" y="12850"/>
                    </a:cubicBezTo>
                    <a:cubicBezTo>
                      <a:pt x="7230" y="12850"/>
                      <a:pt x="7711" y="12690"/>
                      <a:pt x="8097" y="12364"/>
                    </a:cubicBezTo>
                    <a:cubicBezTo>
                      <a:pt x="8276" y="12209"/>
                      <a:pt x="8442" y="12018"/>
                      <a:pt x="8538" y="11804"/>
                    </a:cubicBezTo>
                    <a:lnTo>
                      <a:pt x="8597" y="11709"/>
                    </a:lnTo>
                    <a:lnTo>
                      <a:pt x="8716" y="11733"/>
                    </a:lnTo>
                    <a:cubicBezTo>
                      <a:pt x="8955" y="11807"/>
                      <a:pt x="9202" y="11844"/>
                      <a:pt x="9448" y="11844"/>
                    </a:cubicBezTo>
                    <a:cubicBezTo>
                      <a:pt x="10024" y="11844"/>
                      <a:pt x="10592" y="11644"/>
                      <a:pt x="11026" y="11268"/>
                    </a:cubicBezTo>
                    <a:cubicBezTo>
                      <a:pt x="11788" y="10602"/>
                      <a:pt x="12038" y="9542"/>
                      <a:pt x="11633" y="8637"/>
                    </a:cubicBezTo>
                    <a:lnTo>
                      <a:pt x="11562" y="8470"/>
                    </a:lnTo>
                    <a:lnTo>
                      <a:pt x="11752" y="8458"/>
                    </a:lnTo>
                    <a:cubicBezTo>
                      <a:pt x="12252" y="8411"/>
                      <a:pt x="12705" y="8220"/>
                      <a:pt x="13074" y="7899"/>
                    </a:cubicBezTo>
                    <a:cubicBezTo>
                      <a:pt x="14062" y="7065"/>
                      <a:pt x="14169" y="5601"/>
                      <a:pt x="13300" y="4660"/>
                    </a:cubicBezTo>
                    <a:cubicBezTo>
                      <a:pt x="12845" y="4175"/>
                      <a:pt x="12201" y="3896"/>
                      <a:pt x="11521" y="3896"/>
                    </a:cubicBezTo>
                    <a:cubicBezTo>
                      <a:pt x="11400" y="3896"/>
                      <a:pt x="11279" y="3904"/>
                      <a:pt x="11157" y="3922"/>
                    </a:cubicBezTo>
                    <a:lnTo>
                      <a:pt x="10955" y="3946"/>
                    </a:lnTo>
                    <a:lnTo>
                      <a:pt x="11002" y="3755"/>
                    </a:lnTo>
                    <a:cubicBezTo>
                      <a:pt x="11181" y="3041"/>
                      <a:pt x="10967" y="2279"/>
                      <a:pt x="10467" y="1731"/>
                    </a:cubicBezTo>
                    <a:cubicBezTo>
                      <a:pt x="9994" y="1214"/>
                      <a:pt x="9336" y="950"/>
                      <a:pt x="8675" y="950"/>
                    </a:cubicBezTo>
                    <a:cubicBezTo>
                      <a:pt x="8118" y="950"/>
                      <a:pt x="7560" y="1136"/>
                      <a:pt x="7109" y="1517"/>
                    </a:cubicBezTo>
                    <a:cubicBezTo>
                      <a:pt x="7073" y="1553"/>
                      <a:pt x="7038" y="1577"/>
                      <a:pt x="7014" y="1624"/>
                    </a:cubicBezTo>
                    <a:lnTo>
                      <a:pt x="6835" y="1803"/>
                    </a:lnTo>
                    <a:lnTo>
                      <a:pt x="6776" y="1565"/>
                    </a:lnTo>
                    <a:cubicBezTo>
                      <a:pt x="6692" y="1243"/>
                      <a:pt x="6537" y="946"/>
                      <a:pt x="6311" y="684"/>
                    </a:cubicBezTo>
                    <a:cubicBezTo>
                      <a:pt x="5899" y="232"/>
                      <a:pt x="5322" y="1"/>
                      <a:pt x="474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5" name="Google Shape;10905;p69"/>
              <p:cNvSpPr/>
              <p:nvPr/>
            </p:nvSpPr>
            <p:spPr>
              <a:xfrm rot="5400000">
                <a:off x="7744614" y="1238388"/>
                <a:ext cx="185449" cy="108982"/>
              </a:xfrm>
              <a:custGeom>
                <a:avLst/>
                <a:gdLst/>
                <a:ahLst/>
                <a:cxnLst/>
                <a:rect l="l" t="t" r="r" b="b"/>
                <a:pathLst>
                  <a:path w="2680" h="1575" extrusionOk="0">
                    <a:moveTo>
                      <a:pt x="2679" y="0"/>
                    </a:moveTo>
                    <a:lnTo>
                      <a:pt x="2679" y="0"/>
                    </a:lnTo>
                    <a:cubicBezTo>
                      <a:pt x="2667" y="0"/>
                      <a:pt x="2667" y="24"/>
                      <a:pt x="2644" y="36"/>
                    </a:cubicBezTo>
                    <a:cubicBezTo>
                      <a:pt x="2632" y="48"/>
                      <a:pt x="2608" y="84"/>
                      <a:pt x="2608" y="108"/>
                    </a:cubicBezTo>
                    <a:cubicBezTo>
                      <a:pt x="2572" y="143"/>
                      <a:pt x="2548" y="179"/>
                      <a:pt x="2501" y="227"/>
                    </a:cubicBezTo>
                    <a:cubicBezTo>
                      <a:pt x="2453" y="274"/>
                      <a:pt x="2417" y="334"/>
                      <a:pt x="2346" y="381"/>
                    </a:cubicBezTo>
                    <a:cubicBezTo>
                      <a:pt x="2298" y="441"/>
                      <a:pt x="2239" y="477"/>
                      <a:pt x="2179" y="536"/>
                    </a:cubicBezTo>
                    <a:cubicBezTo>
                      <a:pt x="2096" y="596"/>
                      <a:pt x="2036" y="643"/>
                      <a:pt x="1965" y="703"/>
                    </a:cubicBezTo>
                    <a:cubicBezTo>
                      <a:pt x="1893" y="751"/>
                      <a:pt x="1822" y="810"/>
                      <a:pt x="1739" y="858"/>
                    </a:cubicBezTo>
                    <a:cubicBezTo>
                      <a:pt x="1691" y="882"/>
                      <a:pt x="1667" y="893"/>
                      <a:pt x="1620" y="929"/>
                    </a:cubicBezTo>
                    <a:lnTo>
                      <a:pt x="1501" y="989"/>
                    </a:lnTo>
                    <a:cubicBezTo>
                      <a:pt x="1429" y="1036"/>
                      <a:pt x="1334" y="1060"/>
                      <a:pt x="1251" y="1108"/>
                    </a:cubicBezTo>
                    <a:cubicBezTo>
                      <a:pt x="1155" y="1132"/>
                      <a:pt x="1084" y="1167"/>
                      <a:pt x="1000" y="1191"/>
                    </a:cubicBezTo>
                    <a:cubicBezTo>
                      <a:pt x="905" y="1227"/>
                      <a:pt x="822" y="1239"/>
                      <a:pt x="750" y="1274"/>
                    </a:cubicBezTo>
                    <a:cubicBezTo>
                      <a:pt x="727" y="1274"/>
                      <a:pt x="703" y="1286"/>
                      <a:pt x="691" y="1286"/>
                    </a:cubicBezTo>
                    <a:cubicBezTo>
                      <a:pt x="667" y="1298"/>
                      <a:pt x="643" y="1298"/>
                      <a:pt x="631" y="1298"/>
                    </a:cubicBezTo>
                    <a:cubicBezTo>
                      <a:pt x="584" y="1310"/>
                      <a:pt x="536" y="1334"/>
                      <a:pt x="500" y="1334"/>
                    </a:cubicBezTo>
                    <a:cubicBezTo>
                      <a:pt x="441" y="1346"/>
                      <a:pt x="369" y="1370"/>
                      <a:pt x="310" y="1370"/>
                    </a:cubicBezTo>
                    <a:cubicBezTo>
                      <a:pt x="250" y="1394"/>
                      <a:pt x="191" y="1405"/>
                      <a:pt x="143" y="1405"/>
                    </a:cubicBezTo>
                    <a:cubicBezTo>
                      <a:pt x="60" y="1417"/>
                      <a:pt x="0" y="1429"/>
                      <a:pt x="0" y="1429"/>
                    </a:cubicBezTo>
                    <a:lnTo>
                      <a:pt x="131" y="1477"/>
                    </a:lnTo>
                    <a:cubicBezTo>
                      <a:pt x="179" y="1489"/>
                      <a:pt x="238" y="1513"/>
                      <a:pt x="298" y="1524"/>
                    </a:cubicBezTo>
                    <a:cubicBezTo>
                      <a:pt x="358" y="1536"/>
                      <a:pt x="429" y="1536"/>
                      <a:pt x="500" y="1548"/>
                    </a:cubicBezTo>
                    <a:cubicBezTo>
                      <a:pt x="572" y="1548"/>
                      <a:pt x="643" y="1575"/>
                      <a:pt x="722" y="1575"/>
                    </a:cubicBezTo>
                    <a:cubicBezTo>
                      <a:pt x="735" y="1575"/>
                      <a:pt x="749" y="1574"/>
                      <a:pt x="762" y="1572"/>
                    </a:cubicBezTo>
                    <a:cubicBezTo>
                      <a:pt x="858" y="1548"/>
                      <a:pt x="953" y="1548"/>
                      <a:pt x="1060" y="1536"/>
                    </a:cubicBezTo>
                    <a:cubicBezTo>
                      <a:pt x="1096" y="1536"/>
                      <a:pt x="1143" y="1524"/>
                      <a:pt x="1203" y="1513"/>
                    </a:cubicBezTo>
                    <a:cubicBezTo>
                      <a:pt x="1251" y="1489"/>
                      <a:pt x="1310" y="1477"/>
                      <a:pt x="1358" y="1465"/>
                    </a:cubicBezTo>
                    <a:cubicBezTo>
                      <a:pt x="1441" y="1417"/>
                      <a:pt x="1560" y="1394"/>
                      <a:pt x="1655" y="1322"/>
                    </a:cubicBezTo>
                    <a:lnTo>
                      <a:pt x="1798" y="1251"/>
                    </a:lnTo>
                    <a:lnTo>
                      <a:pt x="1929" y="1167"/>
                    </a:lnTo>
                    <a:cubicBezTo>
                      <a:pt x="2024" y="1108"/>
                      <a:pt x="2096" y="1024"/>
                      <a:pt x="2167" y="953"/>
                    </a:cubicBezTo>
                    <a:cubicBezTo>
                      <a:pt x="2251" y="882"/>
                      <a:pt x="2310" y="810"/>
                      <a:pt x="2370" y="727"/>
                    </a:cubicBezTo>
                    <a:lnTo>
                      <a:pt x="2501" y="512"/>
                    </a:lnTo>
                    <a:cubicBezTo>
                      <a:pt x="2548" y="453"/>
                      <a:pt x="2560" y="381"/>
                      <a:pt x="2584" y="322"/>
                    </a:cubicBezTo>
                    <a:cubicBezTo>
                      <a:pt x="2620" y="262"/>
                      <a:pt x="2632" y="203"/>
                      <a:pt x="2644" y="155"/>
                    </a:cubicBezTo>
                    <a:cubicBezTo>
                      <a:pt x="2679" y="60"/>
                      <a:pt x="2679" y="24"/>
                      <a:pt x="2679" y="0"/>
                    </a:cubicBezTo>
                    <a:close/>
                  </a:path>
                </a:pathLst>
              </a:custGeom>
              <a:solidFill>
                <a:schemeClr val="dk1"/>
              </a:solid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74730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0"/>
        <p:cNvGrpSpPr/>
        <p:nvPr/>
      </p:nvGrpSpPr>
      <p:grpSpPr>
        <a:xfrm>
          <a:off x="0" y="0"/>
          <a:ext cx="0" cy="0"/>
          <a:chOff x="0" y="0"/>
          <a:chExt cx="0" cy="0"/>
        </a:xfrm>
      </p:grpSpPr>
      <p:sp>
        <p:nvSpPr>
          <p:cNvPr id="10891" name="Google Shape;10891;p69"/>
          <p:cNvSpPr/>
          <p:nvPr/>
        </p:nvSpPr>
        <p:spPr>
          <a:xfrm>
            <a:off x="170120" y="520995"/>
            <a:ext cx="8973879" cy="4622505"/>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19050" cap="flat" cmpd="sng">
            <a:solidFill>
              <a:schemeClr val="dk1"/>
            </a:solidFill>
            <a:prstDash val="solid"/>
            <a:round/>
            <a:headEnd type="none" w="med" len="med"/>
            <a:tailEnd type="none" w="med" len="med"/>
          </a:ln>
        </p:spPr>
        <p:txBody>
          <a:bodyPr/>
          <a:lstStyle/>
          <a:p>
            <a:endParaRPr lang="en-GB" dirty="0"/>
          </a:p>
        </p:txBody>
      </p:sp>
      <p:sp>
        <p:nvSpPr>
          <p:cNvPr id="10892" name="Google Shape;10892;p69"/>
          <p:cNvSpPr txBox="1">
            <a:spLocks noGrp="1"/>
          </p:cNvSpPr>
          <p:nvPr>
            <p:ph type="title"/>
          </p:nvPr>
        </p:nvSpPr>
        <p:spPr>
          <a:xfrm>
            <a:off x="-46755" y="111989"/>
            <a:ext cx="2439082" cy="737700"/>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cs typeface="Arial" panose="020B0604020202020204" pitchFamily="34" charset="0"/>
              </a:rPr>
              <a:t>SI Units</a:t>
            </a:r>
            <a:endParaRPr sz="2800" dirty="0">
              <a:solidFill>
                <a:schemeClr val="dk1"/>
              </a:solidFill>
              <a:latin typeface="Slackey" panose="020B0604020202020204" charset="0"/>
            </a:endParaRPr>
          </a:p>
        </p:txBody>
      </p:sp>
      <p:sp>
        <p:nvSpPr>
          <p:cNvPr id="17" name="Content Placeholder 2">
            <a:extLst>
              <a:ext uri="{FF2B5EF4-FFF2-40B4-BE49-F238E27FC236}">
                <a16:creationId xmlns:a16="http://schemas.microsoft.com/office/drawing/2014/main" id="{E967B901-08C8-476F-98CA-8C9BB14803E8}"/>
              </a:ext>
            </a:extLst>
          </p:cNvPr>
          <p:cNvSpPr txBox="1">
            <a:spLocks/>
          </p:cNvSpPr>
          <p:nvPr/>
        </p:nvSpPr>
        <p:spPr>
          <a:xfrm>
            <a:off x="223282" y="632735"/>
            <a:ext cx="8867553" cy="2934125"/>
          </a:xfrm>
          <a:prstGeom prst="rect">
            <a:avLst/>
          </a:prstGeom>
        </p:spPr>
        <p:txBody>
          <a:bodyPr spcFirstLastPara="1" vert="horz" wrap="square" lIns="91425" tIns="91425" rIns="91425" bIns="91425" rtlCol="0" anchor="t" anchorCtr="0">
            <a:noAutofit/>
          </a:bodyPr>
          <a:lstStyle>
            <a:lvl1pPr marL="171450" lvl="0" indent="-171450" algn="ctr" defTabSz="685800" rtl="0" eaLnBrk="1" latinLnBrk="0" hangingPunct="1">
              <a:lnSpc>
                <a:spcPct val="100000"/>
              </a:lnSpc>
              <a:spcBef>
                <a:spcPts val="0"/>
              </a:spcBef>
              <a:spcAft>
                <a:spcPts val="0"/>
              </a:spcAft>
              <a:buSzPts val="1800"/>
              <a:buFont typeface="Arial" panose="020B0604020202020204" pitchFamily="34" charset="0"/>
              <a:buNone/>
              <a:defRPr sz="1800" kern="1200">
                <a:solidFill>
                  <a:schemeClr val="tx1"/>
                </a:solidFill>
                <a:latin typeface="+mn-lt"/>
                <a:ea typeface="+mn-ea"/>
                <a:cs typeface="+mn-cs"/>
              </a:defRPr>
            </a:lvl1pPr>
            <a:lvl2pPr marL="514350" lvl="1" indent="-171450" algn="l" defTabSz="685800" rtl="0" eaLnBrk="1" latinLnBrk="0" hangingPunct="1">
              <a:lnSpc>
                <a:spcPct val="90000"/>
              </a:lnSpc>
              <a:spcBef>
                <a:spcPts val="1600"/>
              </a:spcBef>
              <a:spcAft>
                <a:spcPts val="0"/>
              </a:spcAft>
              <a:buSzPts val="1600"/>
              <a:buFont typeface="Arial" panose="020B0604020202020204" pitchFamily="34" charset="0"/>
              <a:buNone/>
              <a:defRPr sz="1800" kern="1200">
                <a:solidFill>
                  <a:schemeClr val="tx1"/>
                </a:solidFill>
                <a:latin typeface="+mn-lt"/>
                <a:ea typeface="+mn-ea"/>
                <a:cs typeface="+mn-cs"/>
              </a:defRPr>
            </a:lvl2pPr>
            <a:lvl3pPr marL="857250" lvl="2" indent="-171450" algn="l" defTabSz="685800" rtl="0" eaLnBrk="1" latinLnBrk="0" hangingPunct="1">
              <a:lnSpc>
                <a:spcPct val="90000"/>
              </a:lnSpc>
              <a:spcBef>
                <a:spcPts val="1600"/>
              </a:spcBef>
              <a:spcAft>
                <a:spcPts val="0"/>
              </a:spcAft>
              <a:buSzPts val="1600"/>
              <a:buFont typeface="Arial" panose="020B0604020202020204" pitchFamily="34" charset="0"/>
              <a:buNone/>
              <a:defRPr sz="1500" kern="1200">
                <a:solidFill>
                  <a:schemeClr val="tx1"/>
                </a:solidFill>
                <a:latin typeface="+mn-lt"/>
                <a:ea typeface="+mn-ea"/>
                <a:cs typeface="+mn-cs"/>
              </a:defRPr>
            </a:lvl3pPr>
            <a:lvl4pPr marL="1200150" lvl="3"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4pPr>
            <a:lvl5pPr marL="1543050" lvl="4"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5pPr>
            <a:lvl6pPr marL="1885950" lvl="5"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6pPr>
            <a:lvl7pPr marL="2228850" lvl="6"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7pPr>
            <a:lvl8pPr marL="2571750" lvl="7" indent="-171450" algn="l" defTabSz="685800" rtl="0" eaLnBrk="1" latinLnBrk="0" hangingPunct="1">
              <a:lnSpc>
                <a:spcPct val="90000"/>
              </a:lnSpc>
              <a:spcBef>
                <a:spcPts val="1600"/>
              </a:spcBef>
              <a:spcAft>
                <a:spcPts val="0"/>
              </a:spcAft>
              <a:buSzPts val="1600"/>
              <a:buFont typeface="Arial" panose="020B0604020202020204" pitchFamily="34" charset="0"/>
              <a:buNone/>
              <a:defRPr sz="1350" kern="1200">
                <a:solidFill>
                  <a:schemeClr val="tx1"/>
                </a:solidFill>
                <a:latin typeface="+mn-lt"/>
                <a:ea typeface="+mn-ea"/>
                <a:cs typeface="+mn-cs"/>
              </a:defRPr>
            </a:lvl8pPr>
            <a:lvl9pPr marL="2914650" lvl="8" indent="-171450" algn="l" defTabSz="685800" rtl="0" eaLnBrk="1" latinLnBrk="0" hangingPunct="1">
              <a:lnSpc>
                <a:spcPct val="90000"/>
              </a:lnSpc>
              <a:spcBef>
                <a:spcPts val="1600"/>
              </a:spcBef>
              <a:spcAft>
                <a:spcPts val="1600"/>
              </a:spcAft>
              <a:buSzPts val="1600"/>
              <a:buFont typeface="Arial" panose="020B0604020202020204" pitchFamily="34" charset="0"/>
              <a:buNone/>
              <a:defRPr sz="1350" kern="1200">
                <a:solidFill>
                  <a:schemeClr val="tx1"/>
                </a:solidFill>
                <a:latin typeface="+mn-lt"/>
                <a:ea typeface="+mn-ea"/>
                <a:cs typeface="+mn-cs"/>
              </a:defRPr>
            </a:lvl9pPr>
          </a:lstStyle>
          <a:p>
            <a:pPr algn="l"/>
            <a:r>
              <a:rPr lang="en-GB" sz="1050" dirty="0" smtClean="0"/>
              <a:t> </a:t>
            </a:r>
            <a:r>
              <a:rPr lang="en-GB" sz="1000" dirty="0" smtClean="0">
                <a:latin typeface="Architects Daughter" panose="020B0604020202020204" charset="0"/>
              </a:rPr>
              <a:t>Every </a:t>
            </a:r>
            <a:r>
              <a:rPr lang="en-GB" sz="1000" dirty="0">
                <a:latin typeface="Architects Daughter" panose="020B0604020202020204" charset="0"/>
              </a:rPr>
              <a:t>measurement must have a size (</a:t>
            </a:r>
            <a:r>
              <a:rPr lang="en-GB" sz="1000" dirty="0" err="1">
                <a:latin typeface="Architects Daughter" panose="020B0604020202020204" charset="0"/>
              </a:rPr>
              <a:t>eg</a:t>
            </a:r>
            <a:r>
              <a:rPr lang="en-GB" sz="1000" dirty="0">
                <a:latin typeface="Architects Daughter" panose="020B0604020202020204" charset="0"/>
              </a:rPr>
              <a:t> 2.7) and a unit (</a:t>
            </a:r>
            <a:r>
              <a:rPr lang="en-GB" sz="1000" dirty="0" err="1">
                <a:latin typeface="Architects Daughter" panose="020B0604020202020204" charset="0"/>
              </a:rPr>
              <a:t>eg</a:t>
            </a:r>
            <a:r>
              <a:rPr lang="en-GB" sz="1000" dirty="0">
                <a:latin typeface="Architects Daughter" panose="020B0604020202020204" charset="0"/>
              </a:rPr>
              <a:t> metres or ºC). Sometimes, there are different units available for the same type of measurement. For example, ounces, pounds, kilograms and tonnes are all used as units for mass. </a:t>
            </a:r>
            <a:r>
              <a:rPr lang="en-GB" sz="1000" dirty="0" smtClean="0">
                <a:latin typeface="Architects Daughter" panose="020B0604020202020204" charset="0"/>
              </a:rPr>
              <a:t>To </a:t>
            </a:r>
            <a:r>
              <a:rPr lang="en-GB" sz="1000" dirty="0">
                <a:latin typeface="Architects Daughter" panose="020B0604020202020204" charset="0"/>
              </a:rPr>
              <a:t>reduce confusion, and to help with conversion between different units, there is a standard system of units called the SI units which are used for most scientific purposes. </a:t>
            </a:r>
          </a:p>
          <a:p>
            <a:pPr algn="l"/>
            <a:r>
              <a:rPr lang="en-GB" sz="1000" dirty="0">
                <a:latin typeface="Architects Daughter" panose="020B0604020202020204" charset="0"/>
              </a:rPr>
              <a:t> </a:t>
            </a:r>
          </a:p>
          <a:p>
            <a:pPr algn="l"/>
            <a:r>
              <a:rPr lang="en-GB" sz="1000" dirty="0">
                <a:latin typeface="Architects Daughter" panose="020B0604020202020204" charset="0"/>
              </a:rPr>
              <a:t>These units have all been defined by experiment so that the size of, say, a metre in the UK is the same as a metre in China. </a:t>
            </a:r>
          </a:p>
          <a:p>
            <a:pPr algn="l"/>
            <a:r>
              <a:rPr lang="en-GB" sz="1000" dirty="0">
                <a:latin typeface="Architects Daughter" panose="020B0604020202020204" charset="0"/>
              </a:rPr>
              <a:t> </a:t>
            </a:r>
          </a:p>
          <a:p>
            <a:pPr algn="l"/>
            <a:r>
              <a:rPr lang="en-GB" sz="1000" dirty="0">
                <a:latin typeface="Architects Daughter" panose="020B0604020202020204" charset="0"/>
              </a:rPr>
              <a:t>The seven SI base units are: </a:t>
            </a:r>
          </a:p>
          <a:p>
            <a:r>
              <a:rPr lang="en-GB" dirty="0"/>
              <a:t> </a:t>
            </a:r>
          </a:p>
        </p:txBody>
      </p:sp>
      <p:graphicFrame>
        <p:nvGraphicFramePr>
          <p:cNvPr id="2" name="Table 1"/>
          <p:cNvGraphicFramePr>
            <a:graphicFrameLocks noGrp="1"/>
          </p:cNvGraphicFramePr>
          <p:nvPr>
            <p:extLst>
              <p:ext uri="{D42A27DB-BD31-4B8C-83A1-F6EECF244321}">
                <p14:modId xmlns:p14="http://schemas.microsoft.com/office/powerpoint/2010/main" val="3005967828"/>
              </p:ext>
            </p:extLst>
          </p:nvPr>
        </p:nvGraphicFramePr>
        <p:xfrm>
          <a:off x="2211573" y="1580004"/>
          <a:ext cx="5348174" cy="3339592"/>
        </p:xfrm>
        <a:graphic>
          <a:graphicData uri="http://schemas.openxmlformats.org/drawingml/2006/table">
            <a:tbl>
              <a:tblPr firstRow="1" firstCol="1" bandRow="1">
                <a:tableStyleId>{3C2FFA5D-87B4-456A-9821-1D502468CF0F}</a:tableStyleId>
              </a:tblPr>
              <a:tblGrid>
                <a:gridCol w="1232996">
                  <a:extLst>
                    <a:ext uri="{9D8B030D-6E8A-4147-A177-3AD203B41FA5}">
                      <a16:colId xmlns:a16="http://schemas.microsoft.com/office/drawing/2014/main" val="2323219757"/>
                    </a:ext>
                  </a:extLst>
                </a:gridCol>
                <a:gridCol w="1653377">
                  <a:extLst>
                    <a:ext uri="{9D8B030D-6E8A-4147-A177-3AD203B41FA5}">
                      <a16:colId xmlns:a16="http://schemas.microsoft.com/office/drawing/2014/main" val="1802769810"/>
                    </a:ext>
                  </a:extLst>
                </a:gridCol>
                <a:gridCol w="1104248">
                  <a:extLst>
                    <a:ext uri="{9D8B030D-6E8A-4147-A177-3AD203B41FA5}">
                      <a16:colId xmlns:a16="http://schemas.microsoft.com/office/drawing/2014/main" val="20344622"/>
                    </a:ext>
                  </a:extLst>
                </a:gridCol>
                <a:gridCol w="1357553">
                  <a:extLst>
                    <a:ext uri="{9D8B030D-6E8A-4147-A177-3AD203B41FA5}">
                      <a16:colId xmlns:a16="http://schemas.microsoft.com/office/drawing/2014/main" val="2830323391"/>
                    </a:ext>
                  </a:extLst>
                </a:gridCol>
              </a:tblGrid>
              <a:tr h="327873">
                <a:tc>
                  <a:txBody>
                    <a:bodyPr/>
                    <a:lstStyle/>
                    <a:p>
                      <a:pPr marL="82550" marR="415290" indent="-6350" algn="ctr">
                        <a:lnSpc>
                          <a:spcPct val="107000"/>
                        </a:lnSpc>
                        <a:spcAft>
                          <a:spcPts val="0"/>
                        </a:spcAft>
                      </a:pPr>
                      <a:r>
                        <a:rPr lang="en-GB" sz="1000" b="1">
                          <a:effectLst/>
                          <a:latin typeface="Architects Daughter" panose="020B0604020202020204" charset="0"/>
                        </a:rPr>
                        <a:t> </a:t>
                      </a:r>
                    </a:p>
                    <a:p>
                      <a:pPr marL="65405" marR="415290" indent="-6350" algn="ctr">
                        <a:lnSpc>
                          <a:spcPct val="107000"/>
                        </a:lnSpc>
                        <a:spcAft>
                          <a:spcPts val="0"/>
                        </a:spcAft>
                      </a:pPr>
                      <a:r>
                        <a:rPr lang="en-GB" sz="1000" b="1">
                          <a:effectLst/>
                          <a:latin typeface="Architects Daughter" panose="020B0604020202020204" charset="0"/>
                        </a:rPr>
                        <a:t>Physical quantity </a:t>
                      </a:r>
                      <a:endParaRPr lang="en-GB" sz="1000" b="1">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ctr">
                        <a:lnSpc>
                          <a:spcPct val="107000"/>
                        </a:lnSpc>
                        <a:spcAft>
                          <a:spcPts val="0"/>
                        </a:spcAft>
                      </a:pPr>
                      <a:r>
                        <a:rPr lang="en-GB" sz="1000" b="1" dirty="0">
                          <a:effectLst/>
                          <a:latin typeface="Architects Daughter" panose="020B0604020202020204" charset="0"/>
                        </a:rPr>
                        <a:t> </a:t>
                      </a:r>
                    </a:p>
                    <a:p>
                      <a:pPr marL="64135" marR="415290" indent="-6350" algn="ctr">
                        <a:lnSpc>
                          <a:spcPct val="107000"/>
                        </a:lnSpc>
                        <a:spcAft>
                          <a:spcPts val="0"/>
                        </a:spcAft>
                      </a:pPr>
                      <a:r>
                        <a:rPr lang="en-GB" sz="1000" b="1" dirty="0" smtClean="0">
                          <a:effectLst/>
                          <a:latin typeface="Architects Daughter" panose="020B0604020202020204" charset="0"/>
                        </a:rPr>
                        <a:t>Usual</a:t>
                      </a:r>
                      <a:r>
                        <a:rPr lang="en-GB" sz="1000" b="1" baseline="0" dirty="0" smtClean="0">
                          <a:effectLst/>
                          <a:latin typeface="Architects Daughter" panose="020B0604020202020204" charset="0"/>
                        </a:rPr>
                        <a:t> </a:t>
                      </a:r>
                      <a:r>
                        <a:rPr lang="en-GB" sz="1000" b="1" dirty="0" smtClean="0">
                          <a:effectLst/>
                          <a:latin typeface="Architects Daughter" panose="020B0604020202020204" charset="0"/>
                        </a:rPr>
                        <a:t>quantity </a:t>
                      </a:r>
                      <a:r>
                        <a:rPr lang="en-GB" sz="1000" b="1" dirty="0">
                          <a:effectLst/>
                          <a:latin typeface="Architects Daughter" panose="020B0604020202020204" charset="0"/>
                        </a:rPr>
                        <a:t>symbol </a:t>
                      </a:r>
                      <a:endParaRPr lang="en-GB" sz="1000" b="1"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ctr">
                        <a:lnSpc>
                          <a:spcPct val="107000"/>
                        </a:lnSpc>
                        <a:spcAft>
                          <a:spcPts val="0"/>
                        </a:spcAft>
                      </a:pPr>
                      <a:r>
                        <a:rPr lang="en-GB" sz="1000" b="1" dirty="0">
                          <a:effectLst/>
                          <a:latin typeface="Architects Daughter" panose="020B0604020202020204" charset="0"/>
                        </a:rPr>
                        <a:t> </a:t>
                      </a:r>
                    </a:p>
                    <a:p>
                      <a:pPr marL="65405" marR="415290" indent="-6350" algn="ctr">
                        <a:lnSpc>
                          <a:spcPct val="107000"/>
                        </a:lnSpc>
                        <a:spcAft>
                          <a:spcPts val="0"/>
                        </a:spcAft>
                      </a:pPr>
                      <a:r>
                        <a:rPr lang="en-GB" sz="1000" b="1" dirty="0">
                          <a:effectLst/>
                          <a:latin typeface="Architects Daughter" panose="020B0604020202020204" charset="0"/>
                        </a:rPr>
                        <a:t>Unit </a:t>
                      </a:r>
                      <a:endParaRPr lang="en-GB" sz="1000" b="1"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ctr">
                        <a:lnSpc>
                          <a:spcPct val="107000"/>
                        </a:lnSpc>
                        <a:spcAft>
                          <a:spcPts val="0"/>
                        </a:spcAft>
                      </a:pPr>
                      <a:r>
                        <a:rPr lang="en-GB" sz="1000" b="1" dirty="0">
                          <a:effectLst/>
                          <a:latin typeface="Architects Daughter" panose="020B0604020202020204" charset="0"/>
                        </a:rPr>
                        <a:t> </a:t>
                      </a:r>
                    </a:p>
                    <a:p>
                      <a:pPr marL="66675" marR="415290" indent="-6350" algn="ctr">
                        <a:lnSpc>
                          <a:spcPct val="107000"/>
                        </a:lnSpc>
                        <a:spcAft>
                          <a:spcPts val="0"/>
                        </a:spcAft>
                      </a:pPr>
                      <a:r>
                        <a:rPr lang="en-GB" sz="1000" b="1" dirty="0">
                          <a:effectLst/>
                          <a:latin typeface="Architects Daughter" panose="020B0604020202020204" charset="0"/>
                        </a:rPr>
                        <a:t>Abbreviation </a:t>
                      </a:r>
                      <a:endParaRPr lang="en-GB" sz="1000" b="1"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1318076069"/>
                  </a:ext>
                </a:extLst>
              </a:tr>
              <a:tr h="244117">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mass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305"/>
                        </a:spcAft>
                      </a:pPr>
                      <a:r>
                        <a:rPr lang="en-GB" sz="1000" b="0" dirty="0">
                          <a:effectLst/>
                          <a:latin typeface="Architects Daughter" panose="020B0604020202020204" charset="0"/>
                        </a:rPr>
                        <a:t> </a:t>
                      </a:r>
                    </a:p>
                    <a:p>
                      <a:pPr marL="64135" marR="415290" indent="-6350" algn="l">
                        <a:lnSpc>
                          <a:spcPct val="107000"/>
                        </a:lnSpc>
                        <a:spcAft>
                          <a:spcPts val="0"/>
                        </a:spcAft>
                      </a:pPr>
                      <a:r>
                        <a:rPr lang="en-GB" sz="1000" b="0" dirty="0">
                          <a:effectLst/>
                          <a:latin typeface="Architects Daughter" panose="020B0604020202020204" charset="0"/>
                        </a:rPr>
                        <a:t>m </a:t>
                      </a:r>
                      <a:endParaRPr lang="en-GB" sz="1000" b="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kilogram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305"/>
                        </a:spcAft>
                      </a:pPr>
                      <a:r>
                        <a:rPr lang="en-GB" sz="1000" b="0">
                          <a:effectLst/>
                          <a:latin typeface="Architects Daughter" panose="020B0604020202020204" charset="0"/>
                        </a:rPr>
                        <a:t> </a:t>
                      </a:r>
                    </a:p>
                    <a:p>
                      <a:pPr marL="66675" marR="415290" indent="-6350" algn="l">
                        <a:lnSpc>
                          <a:spcPct val="107000"/>
                        </a:lnSpc>
                        <a:spcAft>
                          <a:spcPts val="0"/>
                        </a:spcAft>
                      </a:pPr>
                      <a:r>
                        <a:rPr lang="en-GB" sz="1000" b="0">
                          <a:effectLst/>
                          <a:latin typeface="Architects Daughter" panose="020B0604020202020204" charset="0"/>
                        </a:rPr>
                        <a:t>kg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446226065"/>
                  </a:ext>
                </a:extLst>
              </a:tr>
              <a:tr h="244117">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length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dirty="0">
                          <a:effectLst/>
                          <a:latin typeface="Architects Daughter" panose="020B0604020202020204" charset="0"/>
                        </a:rPr>
                        <a:t> </a:t>
                      </a:r>
                    </a:p>
                    <a:p>
                      <a:pPr marL="64135" marR="415290" indent="-6350" algn="l">
                        <a:lnSpc>
                          <a:spcPct val="107000"/>
                        </a:lnSpc>
                        <a:spcAft>
                          <a:spcPts val="0"/>
                        </a:spcAft>
                      </a:pPr>
                      <a:r>
                        <a:rPr lang="en-GB" sz="1000" b="0" dirty="0">
                          <a:effectLst/>
                          <a:latin typeface="Architects Daughter" panose="020B0604020202020204" charset="0"/>
                        </a:rPr>
                        <a:t>l or x </a:t>
                      </a:r>
                      <a:endParaRPr lang="en-GB" sz="1000" b="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metre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305"/>
                        </a:spcAft>
                      </a:pPr>
                      <a:r>
                        <a:rPr lang="en-GB" sz="1000" b="0">
                          <a:effectLst/>
                          <a:latin typeface="Architects Daughter" panose="020B0604020202020204" charset="0"/>
                        </a:rPr>
                        <a:t> </a:t>
                      </a:r>
                    </a:p>
                    <a:p>
                      <a:pPr marL="66675" marR="415290" indent="-6350" algn="l">
                        <a:lnSpc>
                          <a:spcPct val="107000"/>
                        </a:lnSpc>
                        <a:spcAft>
                          <a:spcPts val="0"/>
                        </a:spcAft>
                      </a:pPr>
                      <a:r>
                        <a:rPr lang="en-GB" sz="1000" b="0">
                          <a:effectLst/>
                          <a:latin typeface="Architects Daughter" panose="020B0604020202020204" charset="0"/>
                        </a:rPr>
                        <a:t>m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222132472"/>
                  </a:ext>
                </a:extLst>
              </a:tr>
              <a:tr h="244117">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time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95"/>
                        </a:spcAft>
                      </a:pPr>
                      <a:r>
                        <a:rPr lang="en-GB" sz="1000" b="0">
                          <a:effectLst/>
                          <a:latin typeface="Architects Daughter" panose="020B0604020202020204" charset="0"/>
                        </a:rPr>
                        <a:t> </a:t>
                      </a:r>
                    </a:p>
                    <a:p>
                      <a:pPr marL="64135" marR="415290" indent="-6350" algn="l">
                        <a:lnSpc>
                          <a:spcPct val="107000"/>
                        </a:lnSpc>
                        <a:spcAft>
                          <a:spcPts val="0"/>
                        </a:spcAft>
                      </a:pPr>
                      <a:r>
                        <a:rPr lang="en-GB" sz="1000" b="0">
                          <a:effectLst/>
                          <a:latin typeface="Architects Daughter" panose="020B0604020202020204" charset="0"/>
                        </a:rPr>
                        <a:t>t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second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295"/>
                        </a:spcAft>
                      </a:pPr>
                      <a:r>
                        <a:rPr lang="en-GB" sz="1000" b="0">
                          <a:effectLst/>
                          <a:latin typeface="Architects Daughter" panose="020B0604020202020204" charset="0"/>
                        </a:rPr>
                        <a:t> </a:t>
                      </a:r>
                    </a:p>
                    <a:p>
                      <a:pPr marL="66675" marR="415290" indent="-6350" algn="l">
                        <a:lnSpc>
                          <a:spcPct val="107000"/>
                        </a:lnSpc>
                        <a:spcAft>
                          <a:spcPts val="0"/>
                        </a:spcAft>
                      </a:pPr>
                      <a:r>
                        <a:rPr lang="en-GB" sz="1000" b="0">
                          <a:effectLst/>
                          <a:latin typeface="Architects Daughter" panose="020B0604020202020204" charset="0"/>
                        </a:rPr>
                        <a:t>s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1709750810"/>
                  </a:ext>
                </a:extLst>
              </a:tr>
              <a:tr h="344896">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electric current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95"/>
                        </a:spcAft>
                      </a:pPr>
                      <a:r>
                        <a:rPr lang="en-GB" sz="1000" b="0">
                          <a:effectLst/>
                          <a:latin typeface="Architects Daughter" panose="020B0604020202020204" charset="0"/>
                        </a:rPr>
                        <a:t> </a:t>
                      </a:r>
                    </a:p>
                    <a:p>
                      <a:pPr marL="64135" marR="415290" indent="-6350" algn="l">
                        <a:lnSpc>
                          <a:spcPct val="107000"/>
                        </a:lnSpc>
                        <a:spcAft>
                          <a:spcPts val="0"/>
                        </a:spcAft>
                      </a:pPr>
                      <a:r>
                        <a:rPr lang="en-GB" sz="1000" b="0">
                          <a:effectLst/>
                          <a:latin typeface="Architects Daughter" panose="020B0604020202020204" charset="0"/>
                        </a:rPr>
                        <a:t>I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ampere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295"/>
                        </a:spcAft>
                      </a:pPr>
                      <a:r>
                        <a:rPr lang="en-GB" sz="1000" b="0">
                          <a:effectLst/>
                          <a:latin typeface="Architects Daughter" panose="020B0604020202020204" charset="0"/>
                        </a:rPr>
                        <a:t> </a:t>
                      </a:r>
                    </a:p>
                    <a:p>
                      <a:pPr marL="66675" marR="415290" indent="-6350" algn="l">
                        <a:lnSpc>
                          <a:spcPct val="107000"/>
                        </a:lnSpc>
                        <a:spcAft>
                          <a:spcPts val="0"/>
                        </a:spcAft>
                      </a:pPr>
                      <a:r>
                        <a:rPr lang="en-GB" sz="1000" b="0">
                          <a:effectLst/>
                          <a:latin typeface="Architects Daughter" panose="020B0604020202020204" charset="0"/>
                        </a:rPr>
                        <a:t>A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3081511795"/>
                  </a:ext>
                </a:extLst>
              </a:tr>
              <a:tr h="249369">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temperature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95"/>
                        </a:spcAft>
                      </a:pPr>
                      <a:r>
                        <a:rPr lang="en-GB" sz="1000" b="0" dirty="0">
                          <a:effectLst/>
                          <a:latin typeface="Architects Daughter" panose="020B0604020202020204" charset="0"/>
                        </a:rPr>
                        <a:t> </a:t>
                      </a:r>
                    </a:p>
                    <a:p>
                      <a:pPr marL="64135" marR="415290" indent="-6350" algn="l">
                        <a:lnSpc>
                          <a:spcPct val="107000"/>
                        </a:lnSpc>
                        <a:spcAft>
                          <a:spcPts val="0"/>
                        </a:spcAft>
                      </a:pPr>
                      <a:r>
                        <a:rPr lang="en-GB" sz="1000" b="0" dirty="0">
                          <a:effectLst/>
                          <a:latin typeface="Architects Daughter" panose="020B0604020202020204" charset="0"/>
                        </a:rPr>
                        <a:t>T </a:t>
                      </a:r>
                      <a:endParaRPr lang="en-GB" sz="1000" b="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kelvin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295"/>
                        </a:spcAft>
                      </a:pPr>
                      <a:r>
                        <a:rPr lang="en-GB" sz="1000" b="0">
                          <a:effectLst/>
                          <a:latin typeface="Architects Daughter" panose="020B0604020202020204" charset="0"/>
                        </a:rPr>
                        <a:t> </a:t>
                      </a:r>
                    </a:p>
                    <a:p>
                      <a:pPr marL="66675" marR="415290" indent="-6350" algn="l">
                        <a:lnSpc>
                          <a:spcPct val="107000"/>
                        </a:lnSpc>
                        <a:spcAft>
                          <a:spcPts val="0"/>
                        </a:spcAft>
                      </a:pPr>
                      <a:r>
                        <a:rPr lang="en-GB" sz="1000" b="0">
                          <a:effectLst/>
                          <a:latin typeface="Architects Daughter" panose="020B0604020202020204" charset="0"/>
                        </a:rPr>
                        <a:t>K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2710309660"/>
                  </a:ext>
                </a:extLst>
              </a:tr>
              <a:tr h="344896">
                <a:tc>
                  <a:txBody>
                    <a:bodyPr/>
                    <a:lstStyle/>
                    <a:p>
                      <a:pPr marL="82550" marR="415290" indent="-6350" algn="l">
                        <a:lnSpc>
                          <a:spcPct val="107000"/>
                        </a:lnSpc>
                        <a:spcAft>
                          <a:spcPts val="215"/>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amount of substance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95"/>
                        </a:spcAft>
                      </a:pPr>
                      <a:r>
                        <a:rPr lang="en-GB" sz="1000" b="0">
                          <a:effectLst/>
                          <a:latin typeface="Architects Daughter" panose="020B0604020202020204" charset="0"/>
                        </a:rPr>
                        <a:t> </a:t>
                      </a:r>
                    </a:p>
                    <a:p>
                      <a:pPr marL="64135" marR="415290" indent="-6350" algn="l">
                        <a:lnSpc>
                          <a:spcPct val="107000"/>
                        </a:lnSpc>
                        <a:spcAft>
                          <a:spcPts val="0"/>
                        </a:spcAft>
                      </a:pPr>
                      <a:r>
                        <a:rPr lang="en-GB" sz="1000" b="0">
                          <a:effectLst/>
                          <a:latin typeface="Architects Daughter" panose="020B0604020202020204" charset="0"/>
                        </a:rPr>
                        <a:t>N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5"/>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mole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295"/>
                        </a:spcAft>
                      </a:pPr>
                      <a:r>
                        <a:rPr lang="en-GB" sz="1000" b="0">
                          <a:effectLst/>
                          <a:latin typeface="Architects Daughter" panose="020B0604020202020204" charset="0"/>
                        </a:rPr>
                        <a:t> </a:t>
                      </a:r>
                    </a:p>
                    <a:p>
                      <a:pPr marL="66675" marR="415290" indent="-6350" algn="l">
                        <a:lnSpc>
                          <a:spcPct val="107000"/>
                        </a:lnSpc>
                        <a:spcAft>
                          <a:spcPts val="0"/>
                        </a:spcAft>
                      </a:pPr>
                      <a:r>
                        <a:rPr lang="en-GB" sz="1000" b="0">
                          <a:effectLst/>
                          <a:latin typeface="Architects Daughter" panose="020B0604020202020204" charset="0"/>
                        </a:rPr>
                        <a:t>mol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653005245"/>
                  </a:ext>
                </a:extLst>
              </a:tr>
              <a:tr h="249369">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24765" indent="-6350" algn="l">
                        <a:lnSpc>
                          <a:spcPct val="107000"/>
                        </a:lnSpc>
                        <a:spcAft>
                          <a:spcPts val="0"/>
                        </a:spcAft>
                      </a:pPr>
                      <a:r>
                        <a:rPr lang="en-GB" sz="1000" b="0">
                          <a:effectLst/>
                          <a:latin typeface="Architects Daughter" panose="020B0604020202020204" charset="0"/>
                        </a:rPr>
                        <a:t>luminous intensity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dirty="0">
                          <a:effectLst/>
                          <a:latin typeface="Architects Daughter" panose="020B0604020202020204" charset="0"/>
                        </a:rPr>
                        <a:t> </a:t>
                      </a:r>
                    </a:p>
                    <a:p>
                      <a:pPr marL="64135" marR="415290" indent="-6350" algn="l">
                        <a:lnSpc>
                          <a:spcPct val="107000"/>
                        </a:lnSpc>
                        <a:spcAft>
                          <a:spcPts val="0"/>
                        </a:spcAft>
                      </a:pPr>
                      <a:r>
                        <a:rPr lang="en-GB" sz="1000" b="0" dirty="0">
                          <a:effectLst/>
                          <a:latin typeface="Architects Daughter" panose="020B0604020202020204" charset="0"/>
                        </a:rPr>
                        <a:t>(not used at A-level) </a:t>
                      </a:r>
                      <a:endParaRPr lang="en-GB" sz="1000" b="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82550" marR="415290" indent="-6350" algn="l">
                        <a:lnSpc>
                          <a:spcPct val="107000"/>
                        </a:lnSpc>
                        <a:spcAft>
                          <a:spcPts val="210"/>
                        </a:spcAft>
                      </a:pPr>
                      <a:r>
                        <a:rPr lang="en-GB" sz="1000" b="0">
                          <a:effectLst/>
                          <a:latin typeface="Architects Daughter" panose="020B0604020202020204" charset="0"/>
                        </a:rPr>
                        <a:t> </a:t>
                      </a:r>
                    </a:p>
                    <a:p>
                      <a:pPr marL="65405" marR="415290" indent="-6350" algn="l">
                        <a:lnSpc>
                          <a:spcPct val="107000"/>
                        </a:lnSpc>
                        <a:spcAft>
                          <a:spcPts val="0"/>
                        </a:spcAft>
                      </a:pPr>
                      <a:r>
                        <a:rPr lang="en-GB" sz="1000" b="0">
                          <a:effectLst/>
                          <a:latin typeface="Architects Daughter" panose="020B0604020202020204" charset="0"/>
                        </a:rPr>
                        <a:t>candela </a:t>
                      </a:r>
                      <a:endParaRPr lang="en-GB" sz="1000" b="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tc>
                  <a:txBody>
                    <a:bodyPr/>
                    <a:lstStyle/>
                    <a:p>
                      <a:pPr marL="635" marR="415290" indent="-6350" algn="l">
                        <a:lnSpc>
                          <a:spcPct val="107000"/>
                        </a:lnSpc>
                        <a:spcAft>
                          <a:spcPts val="295"/>
                        </a:spcAft>
                      </a:pPr>
                      <a:r>
                        <a:rPr lang="en-GB" sz="1000" b="0" dirty="0">
                          <a:effectLst/>
                          <a:latin typeface="Architects Daughter" panose="020B0604020202020204" charset="0"/>
                        </a:rPr>
                        <a:t> </a:t>
                      </a:r>
                    </a:p>
                    <a:p>
                      <a:pPr marL="66675" marR="415290" indent="-6350" algn="l">
                        <a:lnSpc>
                          <a:spcPct val="107000"/>
                        </a:lnSpc>
                        <a:spcAft>
                          <a:spcPts val="0"/>
                        </a:spcAft>
                      </a:pPr>
                      <a:r>
                        <a:rPr lang="en-GB" sz="1000" b="0" dirty="0">
                          <a:effectLst/>
                          <a:latin typeface="Architects Daughter" panose="020B0604020202020204" charset="0"/>
                        </a:rPr>
                        <a:t>cd </a:t>
                      </a:r>
                      <a:endParaRPr lang="en-GB" sz="1000" b="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849" marR="0" marT="0" marB="0"/>
                </a:tc>
                <a:extLst>
                  <a:ext uri="{0D108BD9-81ED-4DB2-BD59-A6C34878D82A}">
                    <a16:rowId xmlns:a16="http://schemas.microsoft.com/office/drawing/2014/main" val="136967673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179559" y="739251"/>
            <a:ext cx="4541298" cy="4142871"/>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E13EA4C7-375E-463E-8179-A436DD729646}"/>
              </a:ext>
            </a:extLst>
          </p:cNvPr>
          <p:cNvSpPr/>
          <p:nvPr/>
        </p:nvSpPr>
        <p:spPr>
          <a:xfrm>
            <a:off x="429409" y="874910"/>
            <a:ext cx="4041598" cy="3816429"/>
          </a:xfrm>
          <a:prstGeom prst="rect">
            <a:avLst/>
          </a:prstGeom>
        </p:spPr>
        <p:txBody>
          <a:bodyPr wrap="square">
            <a:spAutoFit/>
          </a:bodyPr>
          <a:lstStyle/>
          <a:p>
            <a:r>
              <a:rPr lang="en-GB" sz="1100" dirty="0">
                <a:latin typeface="Architects Daughter" panose="020B0604020202020204" charset="0"/>
              </a:rPr>
              <a:t>All other units can be derived from the SI base units. </a:t>
            </a:r>
          </a:p>
          <a:p>
            <a:r>
              <a:rPr lang="en-GB" sz="1100" dirty="0">
                <a:latin typeface="Architects Daughter" panose="020B0604020202020204" charset="0"/>
              </a:rPr>
              <a:t> For example, area is measured in square metres (written as m</a:t>
            </a:r>
            <a:r>
              <a:rPr lang="en-GB" sz="1100" baseline="30000" dirty="0">
                <a:latin typeface="Architects Daughter" panose="020B0604020202020204" charset="0"/>
              </a:rPr>
              <a:t>2</a:t>
            </a:r>
            <a:r>
              <a:rPr lang="en-GB" sz="1100" dirty="0">
                <a:latin typeface="Architects Daughter" panose="020B0604020202020204" charset="0"/>
              </a:rPr>
              <a:t>) and speed is measured in metres per second (written as </a:t>
            </a:r>
            <a:r>
              <a:rPr lang="en-GB" sz="1100" dirty="0" err="1">
                <a:latin typeface="Architects Daughter" panose="020B0604020202020204" charset="0"/>
              </a:rPr>
              <a:t>ms</a:t>
            </a:r>
            <a:r>
              <a:rPr lang="en-GB" sz="1100" baseline="30000" dirty="0">
                <a:latin typeface="Architects Daughter" panose="020B0604020202020204" charset="0"/>
              </a:rPr>
              <a:t>–1</a:t>
            </a:r>
            <a:r>
              <a:rPr lang="en-GB" sz="1100" dirty="0">
                <a:latin typeface="Architects Daughter" panose="020B0604020202020204" charset="0"/>
              </a:rPr>
              <a:t>). </a:t>
            </a:r>
          </a:p>
          <a:p>
            <a:r>
              <a:rPr lang="en-GB" sz="1100" dirty="0">
                <a:latin typeface="Architects Daughter" panose="020B0604020202020204" charset="0"/>
              </a:rPr>
              <a:t> </a:t>
            </a:r>
          </a:p>
          <a:p>
            <a:r>
              <a:rPr lang="en-GB" sz="1100" dirty="0">
                <a:latin typeface="Architects Daughter" panose="020B0604020202020204" charset="0"/>
              </a:rPr>
              <a:t>It is not always appropriate to use a full unit. For example, measuring the width of a hair or the distance from Manchester to London in metres would cause the numbers to be difficult to work with. </a:t>
            </a:r>
          </a:p>
          <a:p>
            <a:r>
              <a:rPr lang="en-GB" sz="1100" dirty="0">
                <a:latin typeface="Architects Daughter" panose="020B0604020202020204" charset="0"/>
              </a:rPr>
              <a:t> </a:t>
            </a:r>
          </a:p>
          <a:p>
            <a:r>
              <a:rPr lang="en-GB" sz="1100" dirty="0">
                <a:latin typeface="Architects Daughter" panose="020B0604020202020204" charset="0"/>
              </a:rPr>
              <a:t>Prefixes are used to multiply each of the units. You will be familiar with </a:t>
            </a:r>
            <a:r>
              <a:rPr lang="en-GB" sz="1100" dirty="0" err="1">
                <a:latin typeface="Architects Daughter" panose="020B0604020202020204" charset="0"/>
              </a:rPr>
              <a:t>centi</a:t>
            </a:r>
            <a:r>
              <a:rPr lang="en-GB" sz="1100" dirty="0">
                <a:latin typeface="Architects Daughter" panose="020B0604020202020204" charset="0"/>
              </a:rPr>
              <a:t> (meaning 1/100), kilo (1000) and </a:t>
            </a:r>
            <a:r>
              <a:rPr lang="en-GB" sz="1100" dirty="0" err="1">
                <a:latin typeface="Architects Daughter" panose="020B0604020202020204" charset="0"/>
              </a:rPr>
              <a:t>milli</a:t>
            </a:r>
            <a:r>
              <a:rPr lang="en-GB" sz="1100" dirty="0">
                <a:latin typeface="Architects Daughter" panose="020B0604020202020204" charset="0"/>
              </a:rPr>
              <a:t> (1/1000) from centimetres, kilometres and millimetres. </a:t>
            </a:r>
          </a:p>
          <a:p>
            <a:r>
              <a:rPr lang="en-GB" sz="1100" dirty="0">
                <a:latin typeface="Architects Daughter" panose="020B0604020202020204" charset="0"/>
              </a:rPr>
              <a:t>There is a wide range of prefixes. The majority of quantities in scientific contexts will be quoted using the prefixes that are multiples of 1000. For example, a distance of 33 000 m would be quoted as 33 km. </a:t>
            </a:r>
          </a:p>
          <a:p>
            <a:r>
              <a:rPr lang="en-GB" sz="1100" dirty="0">
                <a:latin typeface="Architects Daughter" panose="020B0604020202020204" charset="0"/>
              </a:rPr>
              <a:t> </a:t>
            </a:r>
          </a:p>
          <a:p>
            <a:r>
              <a:rPr lang="en-GB" sz="1100" dirty="0">
                <a:latin typeface="Architects Daughter" panose="020B0604020202020204" charset="0"/>
              </a:rPr>
              <a:t>The most common prefixes you will encounter are: </a:t>
            </a:r>
          </a:p>
          <a:p>
            <a:r>
              <a:rPr lang="en-GB" sz="1100" dirty="0">
                <a:latin typeface="Architects Daughter" panose="020B0604020202020204" charset="0"/>
              </a:rPr>
              <a:t> </a:t>
            </a:r>
          </a:p>
          <a:p>
            <a:r>
              <a:rPr lang="en-GB" sz="1100" dirty="0">
                <a:latin typeface="Architects Daughter" panose="020B0604020202020204" charset="0"/>
              </a:rPr>
              <a:t> </a:t>
            </a:r>
          </a:p>
          <a:p>
            <a:r>
              <a:rPr lang="en-GB" sz="1100" dirty="0">
                <a:latin typeface="Architects Daughter" panose="020B0604020202020204" charset="0"/>
              </a:rPr>
              <a:t> </a:t>
            </a:r>
          </a:p>
        </p:txBody>
      </p:sp>
      <p:sp>
        <p:nvSpPr>
          <p:cNvPr id="13" name="Google Shape;10892;p69"/>
          <p:cNvSpPr txBox="1">
            <a:spLocks noGrp="1"/>
          </p:cNvSpPr>
          <p:nvPr>
            <p:ph type="title"/>
          </p:nvPr>
        </p:nvSpPr>
        <p:spPr>
          <a:xfrm>
            <a:off x="-46755" y="111989"/>
            <a:ext cx="2439082" cy="737700"/>
          </a:xfrm>
          <a:prstGeom prst="rect">
            <a:avLst/>
          </a:prstGeom>
        </p:spPr>
        <p:txBody>
          <a:bodyPr spcFirstLastPara="1" wrap="square" lIns="91425" tIns="91425" rIns="91425" bIns="91425" anchor="t" anchorCtr="0">
            <a:noAutofit/>
          </a:bodyPr>
          <a:lstStyle/>
          <a:p>
            <a:pPr lvl="0"/>
            <a:r>
              <a:rPr lang="en-GB" sz="2800" dirty="0" smtClean="0">
                <a:latin typeface="Slackey" panose="020B0604020202020204" charset="0"/>
                <a:cs typeface="Arial" panose="020B0604020202020204" pitchFamily="34" charset="0"/>
              </a:rPr>
              <a:t>SI Units</a:t>
            </a:r>
            <a:endParaRPr sz="2800" dirty="0">
              <a:solidFill>
                <a:schemeClr val="dk1"/>
              </a:solidFill>
              <a:latin typeface="Slackey" panose="020B0604020202020204" charset="0"/>
            </a:endParaRPr>
          </a:p>
        </p:txBody>
      </p:sp>
      <p:pic>
        <p:nvPicPr>
          <p:cNvPr id="5" name="Picture 4"/>
          <p:cNvPicPr>
            <a:picLocks noChangeAspect="1"/>
          </p:cNvPicPr>
          <p:nvPr/>
        </p:nvPicPr>
        <p:blipFill>
          <a:blip r:embed="rId3"/>
          <a:stretch>
            <a:fillRect/>
          </a:stretch>
        </p:blipFill>
        <p:spPr>
          <a:xfrm>
            <a:off x="5118194" y="978136"/>
            <a:ext cx="3698522" cy="3609975"/>
          </a:xfrm>
          <a:prstGeom prst="rect">
            <a:avLst/>
          </a:prstGeom>
        </p:spPr>
      </p:pic>
    </p:spTree>
    <p:extLst>
      <p:ext uri="{BB962C8B-B14F-4D97-AF65-F5344CB8AC3E}">
        <p14:creationId xmlns:p14="http://schemas.microsoft.com/office/powerpoint/2010/main" val="2711996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1632839" y="1222746"/>
            <a:ext cx="5395440" cy="3185481"/>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E13EA4C7-375E-463E-8179-A436DD729646}"/>
              </a:ext>
            </a:extLst>
          </p:cNvPr>
          <p:cNvSpPr/>
          <p:nvPr/>
        </p:nvSpPr>
        <p:spPr>
          <a:xfrm>
            <a:off x="1881964" y="1478165"/>
            <a:ext cx="5023804" cy="3732432"/>
          </a:xfrm>
          <a:prstGeom prst="rect">
            <a:avLst/>
          </a:prstGeom>
        </p:spPr>
        <p:txBody>
          <a:bodyPr wrap="square">
            <a:spAutoFit/>
          </a:bodyPr>
          <a:lstStyle/>
          <a:p>
            <a:pPr marL="82550" marR="415290" indent="-6350">
              <a:lnSpc>
                <a:spcPct val="107000"/>
              </a:lnSpc>
              <a:spcAft>
                <a:spcPts val="740"/>
              </a:spcAft>
            </a:pPr>
            <a:r>
              <a:rPr lang="en-GB" sz="1600" b="1" dirty="0">
                <a:latin typeface="Architects Daughter" panose="020B0604020202020204" charset="0"/>
              </a:rPr>
              <a:t>Put the following in order of size</a:t>
            </a:r>
            <a:r>
              <a:rPr lang="en-GB" sz="1600" b="1" dirty="0" smtClean="0">
                <a:latin typeface="Architects Daughter" panose="020B0604020202020204" charset="0"/>
              </a:rPr>
              <a:t>:</a:t>
            </a:r>
          </a:p>
          <a:p>
            <a:pPr marL="82550" marR="415290" indent="-6350">
              <a:lnSpc>
                <a:spcPct val="107000"/>
              </a:lnSpc>
              <a:spcAft>
                <a:spcPts val="740"/>
              </a:spcAft>
            </a:pPr>
            <a:endParaRPr lang="en-GB" sz="1600" dirty="0">
              <a:latin typeface="Architects Daughter" panose="020B0604020202020204" charset="0"/>
            </a:endParaRPr>
          </a:p>
          <a:p>
            <a:pPr marL="82550" marR="415290" indent="-6350">
              <a:lnSpc>
                <a:spcPct val="107000"/>
              </a:lnSpc>
              <a:spcAft>
                <a:spcPts val="740"/>
              </a:spcAft>
            </a:pPr>
            <a:r>
              <a:rPr lang="en-GB" altLang="en-US" sz="1600" dirty="0">
                <a:latin typeface="Architects Daughter" panose="020B0604020202020204" charset="0"/>
                <a:ea typeface="Arial" panose="020B0604020202020204" pitchFamily="34" charset="0"/>
              </a:rPr>
              <a:t>height of an elephant; length of DNA strand; width of a hair; height of a tree; width of a sodium ion; length of a nerve cell; length of a heart; width of a red blood cell; size of a virus; length of a finger; length of a mosquito; length of a human digestive system; width of a field; length of a water molecule. </a:t>
            </a:r>
            <a:endParaRPr lang="en-GB" altLang="en-US" sz="2400" dirty="0">
              <a:solidFill>
                <a:schemeClr val="tx1"/>
              </a:solidFill>
              <a:latin typeface="Architects Daughter" panose="020B0604020202020204" charset="0"/>
            </a:endParaRPr>
          </a:p>
          <a:p>
            <a:pPr marL="82550" marR="415290" indent="-6350">
              <a:lnSpc>
                <a:spcPct val="107000"/>
              </a:lnSpc>
              <a:spcAft>
                <a:spcPts val="740"/>
              </a:spcAft>
            </a:pPr>
            <a:r>
              <a:rPr lang="en-GB" sz="1600" dirty="0" smtClean="0"/>
              <a:t> </a:t>
            </a:r>
            <a:endParaRPr lang="en-GB" sz="1600" dirty="0">
              <a:latin typeface="Century Schoolbook" panose="02040604050505020304" pitchFamily="18" charset="0"/>
              <a:ea typeface="Century Schoolbook" panose="02040604050505020304" pitchFamily="18" charset="0"/>
              <a:cs typeface="Century Schoolbook" panose="020406040505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Arial"/>
                <a:cs typeface="Arial"/>
                <a:sym typeface="Arial"/>
              </a:rPr>
              <a:t> </a:t>
            </a:r>
          </a:p>
        </p:txBody>
      </p:sp>
      <p:sp>
        <p:nvSpPr>
          <p:cNvPr id="21" name="Google Shape;10396;p47"/>
          <p:cNvSpPr txBox="1">
            <a:spLocks noGrp="1"/>
          </p:cNvSpPr>
          <p:nvPr>
            <p:ph type="title"/>
          </p:nvPr>
        </p:nvSpPr>
        <p:spPr>
          <a:xfrm>
            <a:off x="760474" y="745146"/>
            <a:ext cx="1557424"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solidFill>
                  <a:schemeClr val="dk1"/>
                </a:solidFill>
                <a:latin typeface="Slackey" panose="020B0604020202020204" charset="0"/>
              </a:rPr>
              <a:t>Task</a:t>
            </a:r>
            <a:r>
              <a:rPr lang="en-GB" sz="2400" dirty="0">
                <a:solidFill>
                  <a:schemeClr val="dk1"/>
                </a:solidFill>
                <a:latin typeface="Slackey" panose="020B0604020202020204" charset="0"/>
              </a:rPr>
              <a:t> </a:t>
            </a:r>
            <a:r>
              <a:rPr lang="en-GB" sz="2400" dirty="0" smtClean="0">
                <a:solidFill>
                  <a:schemeClr val="dk1"/>
                </a:solidFill>
                <a:latin typeface="Slackey" panose="020B0604020202020204" charset="0"/>
              </a:rPr>
              <a:t>1:</a:t>
            </a:r>
            <a:endParaRPr sz="2400" dirty="0">
              <a:solidFill>
                <a:schemeClr val="dk1"/>
              </a:solidFill>
              <a:latin typeface="Slackey" panose="020B0604020202020204" charset="0"/>
            </a:endParaRPr>
          </a:p>
        </p:txBody>
      </p:sp>
    </p:spTree>
    <p:extLst>
      <p:ext uri="{BB962C8B-B14F-4D97-AF65-F5344CB8AC3E}">
        <p14:creationId xmlns:p14="http://schemas.microsoft.com/office/powerpoint/2010/main" val="4236419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196948" y="190693"/>
            <a:ext cx="1557424"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solidFill>
                  <a:schemeClr val="dk1"/>
                </a:solidFill>
                <a:latin typeface="Slackey" panose="020B0604020202020204" charset="0"/>
              </a:rPr>
              <a:t>Task</a:t>
            </a:r>
            <a:r>
              <a:rPr lang="en-GB" sz="2400" dirty="0">
                <a:solidFill>
                  <a:schemeClr val="dk1"/>
                </a:solidFill>
                <a:latin typeface="Slackey" panose="020B0604020202020204" charset="0"/>
              </a:rPr>
              <a:t> </a:t>
            </a:r>
            <a:r>
              <a:rPr lang="en-GB" sz="2400" dirty="0">
                <a:solidFill>
                  <a:schemeClr val="dk1"/>
                </a:solidFill>
                <a:latin typeface="Slackey" panose="020B0604020202020204" charset="0"/>
              </a:rPr>
              <a:t>2</a:t>
            </a:r>
            <a:r>
              <a:rPr lang="en-GB" sz="2400" dirty="0" smtClean="0">
                <a:solidFill>
                  <a:schemeClr val="dk1"/>
                </a:solidFill>
                <a:latin typeface="Slackey" panose="020B0604020202020204" charset="0"/>
              </a:rPr>
              <a:t>:</a:t>
            </a:r>
            <a:endParaRPr sz="2400" dirty="0">
              <a:solidFill>
                <a:schemeClr val="dk1"/>
              </a:solidFill>
              <a:latin typeface="Slackey" panose="020B0604020202020204" charset="0"/>
            </a:endParaRPr>
          </a:p>
        </p:txBody>
      </p:sp>
      <p:sp>
        <p:nvSpPr>
          <p:cNvPr id="21" name="Google Shape;10891;p69"/>
          <p:cNvSpPr/>
          <p:nvPr/>
        </p:nvSpPr>
        <p:spPr>
          <a:xfrm>
            <a:off x="1637414" y="137045"/>
            <a:ext cx="6879088" cy="492442"/>
          </a:xfrm>
          <a:custGeom>
            <a:avLst/>
            <a:gdLst/>
            <a:ahLst/>
            <a:cxnLst/>
            <a:rect l="l" t="t" r="r" b="b"/>
            <a:pathLst>
              <a:path w="200786" h="102112" extrusionOk="0">
                <a:moveTo>
                  <a:pt x="0" y="2191"/>
                </a:moveTo>
                <a:lnTo>
                  <a:pt x="8506" y="102112"/>
                </a:lnTo>
                <a:lnTo>
                  <a:pt x="200786" y="97704"/>
                </a:lnTo>
                <a:lnTo>
                  <a:pt x="195453" y="0"/>
                </a:lnTo>
                <a:close/>
              </a:path>
            </a:pathLst>
          </a:custGeom>
          <a:solidFill>
            <a:schemeClr val="lt1"/>
          </a:solidFill>
          <a:ln w="1905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p:cNvSpPr>
            <a:spLocks noChangeArrowheads="1"/>
          </p:cNvSpPr>
          <p:nvPr/>
        </p:nvSpPr>
        <p:spPr bwMode="auto">
          <a:xfrm>
            <a:off x="2012735" y="137045"/>
            <a:ext cx="640825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latin typeface="Architects Daughter" panose="020B0604020202020204" charset="0"/>
              </a:rPr>
              <a:t>All life on Earth exists as cells. These have basic features in common</a:t>
            </a:r>
            <a:r>
              <a:rPr lang="en-GB" dirty="0" smtClean="0">
                <a:latin typeface="Architects Daughter" panose="020B0604020202020204" charset="0"/>
              </a:rPr>
              <a:t>. Complete the table: </a:t>
            </a:r>
            <a:endParaRPr lang="en-GB" dirty="0">
              <a:latin typeface="Architects Daughte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chitects Daughter" panose="020B0604020202020204" charset="0"/>
                <a:ea typeface="Calibri" panose="020F0502020204030204" pitchFamily="34" charset="0"/>
              </a:rPr>
              <a:t> </a:t>
            </a:r>
            <a:endParaRPr kumimoji="0" lang="en-GB" altLang="en-US" sz="900" b="0" i="0" u="none" strike="noStrike" cap="none" normalizeH="0" baseline="0" dirty="0" smtClean="0">
              <a:ln>
                <a:noFill/>
              </a:ln>
              <a:solidFill>
                <a:schemeClr val="tx1"/>
              </a:solidFill>
              <a:effectLst/>
              <a:latin typeface="Architects Daughte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chitects Daughter" panose="020B0604020202020204" charset="0"/>
            </a:endParaRPr>
          </a:p>
        </p:txBody>
      </p:sp>
      <p:sp>
        <p:nvSpPr>
          <p:cNvPr id="4" name="Rectangle 3"/>
          <p:cNvSpPr>
            <a:spLocks noChangeArrowheads="1"/>
          </p:cNvSpPr>
          <p:nvPr/>
        </p:nvSpPr>
        <p:spPr bwMode="auto">
          <a:xfrm>
            <a:off x="3408363" y="1728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0148104"/>
              </p:ext>
            </p:extLst>
          </p:nvPr>
        </p:nvGraphicFramePr>
        <p:xfrm>
          <a:off x="287644" y="882505"/>
          <a:ext cx="3710198" cy="3957040"/>
        </p:xfrm>
        <a:graphic>
          <a:graphicData uri="http://schemas.openxmlformats.org/drawingml/2006/table">
            <a:tbl>
              <a:tblPr firstRow="1" firstCol="1" bandRow="1">
                <a:tableStyleId>{3C2FFA5D-87B4-456A-9821-1D502468CF0F}</a:tableStyleId>
              </a:tblPr>
              <a:tblGrid>
                <a:gridCol w="1317872">
                  <a:extLst>
                    <a:ext uri="{9D8B030D-6E8A-4147-A177-3AD203B41FA5}">
                      <a16:colId xmlns:a16="http://schemas.microsoft.com/office/drawing/2014/main" val="1146736424"/>
                    </a:ext>
                  </a:extLst>
                </a:gridCol>
                <a:gridCol w="2392326">
                  <a:extLst>
                    <a:ext uri="{9D8B030D-6E8A-4147-A177-3AD203B41FA5}">
                      <a16:colId xmlns:a16="http://schemas.microsoft.com/office/drawing/2014/main" val="3770512689"/>
                    </a:ext>
                  </a:extLst>
                </a:gridCol>
              </a:tblGrid>
              <a:tr h="225092">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Structure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Function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2996804836"/>
                  </a:ext>
                </a:extLst>
              </a:tr>
              <a:tr h="462615">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Cell-surface membrane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a:effectLst/>
                          <a:latin typeface="Architects Daughter" panose="020B0604020202020204" charset="0"/>
                        </a:rPr>
                        <a: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2057213040"/>
                  </a:ext>
                </a:extLst>
              </a:tr>
              <a:tr h="462251">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Chloroplast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a:effectLst/>
                          <a:latin typeface="Architects Daughter" panose="020B0604020202020204" charset="0"/>
                        </a:rPr>
                        <a: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2742045612"/>
                  </a:ext>
                </a:extLst>
              </a:tr>
              <a:tr h="461522">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Cell vacuole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a:effectLst/>
                          <a:latin typeface="Architects Daughter" panose="020B0604020202020204" charset="0"/>
                        </a:rPr>
                        <a: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4263111551"/>
                  </a:ext>
                </a:extLst>
              </a:tr>
              <a:tr h="462615">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Mitochondria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a:effectLst/>
                          <a:latin typeface="Architects Daughter" panose="020B0604020202020204" charset="0"/>
                        </a:rPr>
                        <a: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832598551"/>
                  </a:ext>
                </a:extLst>
              </a:tr>
              <a:tr h="461522">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Nucleus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a:effectLst/>
                          <a:latin typeface="Architects Daughter" panose="020B0604020202020204" charset="0"/>
                        </a:rPr>
                        <a: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109989409"/>
                  </a:ext>
                </a:extLst>
              </a:tr>
              <a:tr h="463346">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Cell wall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a:effectLst/>
                          <a:latin typeface="Architects Daughter" panose="020B0604020202020204" charset="0"/>
                        </a:rPr>
                        <a:t>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2413591025"/>
                  </a:ext>
                </a:extLst>
              </a:tr>
              <a:tr h="461522">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Chromosomes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dirty="0">
                          <a:effectLst/>
                          <a:latin typeface="Architects Daughter" panose="020B0604020202020204" charset="0"/>
                        </a:rPr>
                        <a:t> </a:t>
                      </a:r>
                      <a:endParaRPr lang="en-GB" sz="80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3824107901"/>
                  </a:ext>
                </a:extLst>
              </a:tr>
              <a:tr h="473561">
                <a:tc>
                  <a:txBody>
                    <a:bodyPr/>
                    <a:lstStyle/>
                    <a:p>
                      <a:pPr marL="82550" marR="415290" indent="-6350" algn="just">
                        <a:spcAft>
                          <a:spcPts val="0"/>
                        </a:spcAft>
                      </a:pPr>
                      <a:r>
                        <a:rPr lang="en-GB" sz="800">
                          <a:effectLst/>
                          <a:latin typeface="Architects Daughter" panose="020B0604020202020204" charset="0"/>
                        </a:rPr>
                        <a:t> </a:t>
                      </a:r>
                    </a:p>
                    <a:p>
                      <a:pPr marL="82550" marR="415290" indent="-6350" algn="just">
                        <a:spcAft>
                          <a:spcPts val="0"/>
                        </a:spcAft>
                      </a:pPr>
                      <a:r>
                        <a:rPr lang="en-GB" sz="800">
                          <a:effectLst/>
                          <a:latin typeface="Architects Daughter" panose="020B0604020202020204" charset="0"/>
                        </a:rPr>
                        <a:t>Ribosomes </a:t>
                      </a:r>
                      <a:endParaRPr lang="en-GB" sz="80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tc>
                  <a:txBody>
                    <a:bodyPr/>
                    <a:lstStyle/>
                    <a:p>
                      <a:pPr marL="82550" marR="415290" indent="-6350" algn="just">
                        <a:spcAft>
                          <a:spcPts val="0"/>
                        </a:spcAft>
                      </a:pPr>
                      <a:r>
                        <a:rPr lang="en-GB" sz="700" dirty="0">
                          <a:effectLst/>
                          <a:latin typeface="Architects Daughter" panose="020B0604020202020204" charset="0"/>
                        </a:rPr>
                        <a:t> </a:t>
                      </a:r>
                      <a:endParaRPr lang="en-GB" sz="80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1517" marR="34880" marT="4246" marB="0"/>
                </a:tc>
                <a:extLst>
                  <a:ext uri="{0D108BD9-81ED-4DB2-BD59-A6C34878D82A}">
                    <a16:rowId xmlns:a16="http://schemas.microsoft.com/office/drawing/2014/main" val="172101124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39463808"/>
              </p:ext>
            </p:extLst>
          </p:nvPr>
        </p:nvGraphicFramePr>
        <p:xfrm>
          <a:off x="4226255" y="882505"/>
          <a:ext cx="4570051" cy="3957040"/>
        </p:xfrm>
        <a:graphic>
          <a:graphicData uri="http://schemas.openxmlformats.org/drawingml/2006/table">
            <a:tbl>
              <a:tblPr firstRow="1" firstCol="1" bandRow="1">
                <a:tableStyleId>{3C2FFA5D-87B4-456A-9821-1D502468CF0F}</a:tableStyleId>
              </a:tblPr>
              <a:tblGrid>
                <a:gridCol w="4570051">
                  <a:extLst>
                    <a:ext uri="{9D8B030D-6E8A-4147-A177-3AD203B41FA5}">
                      <a16:colId xmlns:a16="http://schemas.microsoft.com/office/drawing/2014/main" val="3504729777"/>
                    </a:ext>
                  </a:extLst>
                </a:gridCol>
              </a:tblGrid>
              <a:tr h="3957040">
                <a:tc>
                  <a:txBody>
                    <a:bodyPr/>
                    <a:lstStyle/>
                    <a:p>
                      <a:pPr marL="158750" marR="415290" indent="-6350" algn="l">
                        <a:lnSpc>
                          <a:spcPct val="107000"/>
                        </a:lnSpc>
                        <a:spcAft>
                          <a:spcPts val="0"/>
                        </a:spcAft>
                      </a:pPr>
                      <a:r>
                        <a:rPr lang="en-GB" sz="1100" dirty="0">
                          <a:effectLst/>
                          <a:latin typeface="Architects Daughter" panose="020B0604020202020204" charset="0"/>
                        </a:rPr>
                        <a:t>Draw the structure of a plant cell and an animal cell. </a:t>
                      </a:r>
                    </a:p>
                    <a:p>
                      <a:pPr marL="82550" marR="415290" indent="-6350" algn="l">
                        <a:lnSpc>
                          <a:spcPct val="107000"/>
                        </a:lnSpc>
                        <a:spcAft>
                          <a:spcPts val="390"/>
                        </a:spcAft>
                      </a:pPr>
                      <a:r>
                        <a:rPr lang="en-GB" sz="1050" dirty="0">
                          <a:effectLst/>
                          <a:latin typeface="Architects Daughter" panose="020B0604020202020204" charset="0"/>
                        </a:rPr>
                        <a:t> </a:t>
                      </a:r>
                      <a:endParaRPr lang="en-GB" sz="1100" dirty="0">
                        <a:effectLst/>
                        <a:latin typeface="Architects Daughter" panose="020B0604020202020204" charset="0"/>
                      </a:endParaRPr>
                    </a:p>
                    <a:p>
                      <a:pPr marL="71120" marR="415290" indent="-6350" algn="ctr">
                        <a:lnSpc>
                          <a:spcPct val="107000"/>
                        </a:lnSpc>
                        <a:spcAft>
                          <a:spcPts val="0"/>
                        </a:spcAft>
                      </a:pPr>
                      <a:r>
                        <a:rPr lang="en-GB" sz="1100" dirty="0">
                          <a:effectLst/>
                          <a:latin typeface="Architects Daughter" panose="020B0604020202020204" charset="0"/>
                        </a:rPr>
                        <a:t>On each cell, add labels showing each of the structures in the table, if they exist. </a:t>
                      </a:r>
                      <a:endParaRPr lang="en-GB" sz="1100" dirty="0">
                        <a:solidFill>
                          <a:srgbClr val="000000"/>
                        </a:solidFill>
                        <a:effectLst/>
                        <a:latin typeface="Architects Daughter" panose="020B0604020202020204" charset="0"/>
                        <a:ea typeface="Century Schoolbook" panose="02040604050505020304" pitchFamily="18" charset="0"/>
                        <a:cs typeface="Century Schoolbook" panose="02040604050505020304" pitchFamily="18" charset="0"/>
                      </a:endParaRPr>
                    </a:p>
                  </a:txBody>
                  <a:tcPr marL="25213" marR="26359" marT="21775" marB="0"/>
                </a:tc>
                <a:extLst>
                  <a:ext uri="{0D108BD9-81ED-4DB2-BD59-A6C34878D82A}">
                    <a16:rowId xmlns:a16="http://schemas.microsoft.com/office/drawing/2014/main" val="89847367"/>
                  </a:ext>
                </a:extLst>
              </a:tr>
            </a:tbl>
          </a:graphicData>
        </a:graphic>
      </p:graphicFrame>
    </p:spTree>
    <p:extLst>
      <p:ext uri="{BB962C8B-B14F-4D97-AF65-F5344CB8AC3E}">
        <p14:creationId xmlns:p14="http://schemas.microsoft.com/office/powerpoint/2010/main" val="121683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6" name="Rectangle 5"/>
          <p:cNvSpPr/>
          <p:nvPr/>
        </p:nvSpPr>
        <p:spPr>
          <a:xfrm>
            <a:off x="281957" y="4159074"/>
            <a:ext cx="8606862" cy="810793"/>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10396" name="Google Shape;10396;p47"/>
          <p:cNvSpPr txBox="1">
            <a:spLocks noGrp="1"/>
          </p:cNvSpPr>
          <p:nvPr>
            <p:ph type="title"/>
          </p:nvPr>
        </p:nvSpPr>
        <p:spPr>
          <a:xfrm>
            <a:off x="0" y="173353"/>
            <a:ext cx="9042400" cy="9576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smtClean="0">
                <a:solidFill>
                  <a:schemeClr val="dk1"/>
                </a:solidFill>
                <a:latin typeface="Slackey" panose="020B0604020202020204" charset="0"/>
              </a:rPr>
              <a:t>Task</a:t>
            </a:r>
            <a:r>
              <a:rPr lang="en-GB" sz="2400" dirty="0">
                <a:solidFill>
                  <a:schemeClr val="dk1"/>
                </a:solidFill>
                <a:latin typeface="Slackey" panose="020B0604020202020204" charset="0"/>
              </a:rPr>
              <a:t> </a:t>
            </a:r>
            <a:r>
              <a:rPr lang="en-GB" sz="2400" dirty="0">
                <a:solidFill>
                  <a:schemeClr val="dk1"/>
                </a:solidFill>
                <a:latin typeface="Slackey" panose="020B0604020202020204" charset="0"/>
              </a:rPr>
              <a:t>3</a:t>
            </a:r>
            <a:r>
              <a:rPr lang="en-GB" sz="2400" dirty="0" smtClean="0">
                <a:solidFill>
                  <a:schemeClr val="dk1"/>
                </a:solidFill>
                <a:latin typeface="Slackey" panose="020B0604020202020204" charset="0"/>
              </a:rPr>
              <a:t>: Photo synthesis and Respirations</a:t>
            </a:r>
            <a:endParaRPr sz="2400" dirty="0">
              <a:solidFill>
                <a:schemeClr val="dk1"/>
              </a:solidFill>
              <a:latin typeface="Slackey" panose="020B0604020202020204" charset="0"/>
            </a:endParaRPr>
          </a:p>
        </p:txBody>
      </p:sp>
      <p:sp>
        <p:nvSpPr>
          <p:cNvPr id="2" name="Rectangle 1"/>
          <p:cNvSpPr/>
          <p:nvPr/>
        </p:nvSpPr>
        <p:spPr>
          <a:xfrm>
            <a:off x="401015" y="4001619"/>
            <a:ext cx="8487804" cy="848246"/>
          </a:xfrm>
          <a:prstGeom prst="rect">
            <a:avLst/>
          </a:prstGeom>
        </p:spPr>
        <p:txBody>
          <a:bodyPr wrap="square">
            <a:spAutoFit/>
          </a:bodyPr>
          <a:lstStyle/>
          <a:p>
            <a:pPr marL="3175" marR="415290" indent="-6350">
              <a:lnSpc>
                <a:spcPct val="107000"/>
              </a:lnSpc>
            </a:pPr>
            <a:endParaRPr lang="en-GB" sz="1600" dirty="0">
              <a:latin typeface="Architects Daughter" panose="020B0604020202020204" charset="0"/>
            </a:endParaRPr>
          </a:p>
          <a:p>
            <a:r>
              <a:rPr lang="en-GB" sz="1600" dirty="0">
                <a:latin typeface="Architects Daughter" panose="020B0604020202020204" charset="0"/>
              </a:rPr>
              <a:t>  </a:t>
            </a:r>
            <a:r>
              <a:rPr lang="en-GB" sz="1600" dirty="0" smtClean="0">
                <a:latin typeface="Architects Daughter" panose="020B0604020202020204" charset="0"/>
              </a:rPr>
              <a:t>Complete the table. Which </a:t>
            </a:r>
            <a:r>
              <a:rPr lang="en-GB" sz="1600" dirty="0">
                <a:latin typeface="Architects Daughter" panose="020B0604020202020204" charset="0"/>
              </a:rPr>
              <a:t>of the answers for aerobic respiration would be different for anaerobic respiration? Add these answers to the </a:t>
            </a:r>
            <a:r>
              <a:rPr lang="en-GB" sz="1600" dirty="0" smtClean="0">
                <a:latin typeface="Architects Daughter" panose="020B0604020202020204" charset="0"/>
              </a:rPr>
              <a:t>table.</a:t>
            </a:r>
            <a:endParaRPr lang="en-GB" sz="1600" dirty="0">
              <a:latin typeface="Architects Daughter" panose="020B060402020202020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51901134"/>
              </p:ext>
            </p:extLst>
          </p:nvPr>
        </p:nvGraphicFramePr>
        <p:xfrm>
          <a:off x="691241" y="750789"/>
          <a:ext cx="7719333" cy="3236246"/>
        </p:xfrm>
        <a:graphic>
          <a:graphicData uri="http://schemas.openxmlformats.org/drawingml/2006/table">
            <a:tbl>
              <a:tblPr firstRow="1" firstCol="1" bandRow="1">
                <a:tableStyleId>{3C2FFA5D-87B4-456A-9821-1D502468CF0F}</a:tableStyleId>
              </a:tblPr>
              <a:tblGrid>
                <a:gridCol w="2573111">
                  <a:extLst>
                    <a:ext uri="{9D8B030D-6E8A-4147-A177-3AD203B41FA5}">
                      <a16:colId xmlns:a16="http://schemas.microsoft.com/office/drawing/2014/main" val="2237567196"/>
                    </a:ext>
                  </a:extLst>
                </a:gridCol>
                <a:gridCol w="2573111">
                  <a:extLst>
                    <a:ext uri="{9D8B030D-6E8A-4147-A177-3AD203B41FA5}">
                      <a16:colId xmlns:a16="http://schemas.microsoft.com/office/drawing/2014/main" val="2485309112"/>
                    </a:ext>
                  </a:extLst>
                </a:gridCol>
                <a:gridCol w="2573111">
                  <a:extLst>
                    <a:ext uri="{9D8B030D-6E8A-4147-A177-3AD203B41FA5}">
                      <a16:colId xmlns:a16="http://schemas.microsoft.com/office/drawing/2014/main" val="1749660732"/>
                    </a:ext>
                  </a:extLst>
                </a:gridCol>
              </a:tblGrid>
              <a:tr h="140333">
                <a:tc>
                  <a:txBody>
                    <a:bodyPr/>
                    <a:lstStyle/>
                    <a:p>
                      <a:pPr algn="ctr" rtl="0" fontAlgn="ctr"/>
                      <a:r>
                        <a:rPr lang="en-GB" sz="900" u="none" strike="noStrike" dirty="0">
                          <a:effectLst/>
                          <a:latin typeface="Slackey" panose="020B0604020202020204" charset="0"/>
                        </a:rPr>
                        <a:t> </a:t>
                      </a:r>
                      <a:endParaRPr lang="en-GB" sz="900" b="1" i="0" u="none" strike="noStrike" dirty="0">
                        <a:solidFill>
                          <a:srgbClr val="FFFFFF"/>
                        </a:solidFill>
                        <a:effectLst/>
                        <a:latin typeface="Slackey" panose="020B0604020202020204" charset="0"/>
                      </a:endParaRPr>
                    </a:p>
                  </a:txBody>
                  <a:tcPr marL="4894" marR="4894" marT="4894" marB="0" anchor="ctr"/>
                </a:tc>
                <a:tc>
                  <a:txBody>
                    <a:bodyPr/>
                    <a:lstStyle/>
                    <a:p>
                      <a:pPr algn="ctr" rtl="0" fontAlgn="ctr"/>
                      <a:r>
                        <a:rPr lang="en-GB" sz="900" u="none" strike="noStrike">
                          <a:effectLst/>
                          <a:latin typeface="Architects Daughter" panose="020B0604020202020204" charset="0"/>
                        </a:rPr>
                        <a:t>Photosynthesis </a:t>
                      </a:r>
                      <a:endParaRPr lang="en-GB" sz="900" b="1" i="0" u="none" strike="noStrike">
                        <a:solidFill>
                          <a:srgbClr val="FFFFFF"/>
                        </a:solidFill>
                        <a:effectLst/>
                        <a:latin typeface="Architects Daughter" panose="020B0604020202020204" charset="0"/>
                      </a:endParaRPr>
                    </a:p>
                  </a:txBody>
                  <a:tcPr marL="4894" marR="4894" marT="4894" marB="0" anchor="ctr"/>
                </a:tc>
                <a:tc>
                  <a:txBody>
                    <a:bodyPr/>
                    <a:lstStyle/>
                    <a:p>
                      <a:pPr algn="ctr" rtl="0" fontAlgn="ctr"/>
                      <a:r>
                        <a:rPr lang="en-GB" sz="900" u="none" strike="noStrike">
                          <a:effectLst/>
                          <a:latin typeface="Architects Daughter" panose="020B0604020202020204" charset="0"/>
                        </a:rPr>
                        <a:t>Aerobic respiration </a:t>
                      </a:r>
                      <a:endParaRPr lang="en-GB" sz="900" b="1" i="0" u="none" strike="noStrike">
                        <a:solidFill>
                          <a:srgbClr val="FFFFFF"/>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3476742643"/>
                  </a:ext>
                </a:extLst>
              </a:tr>
              <a:tr h="386774">
                <a:tc>
                  <a:txBody>
                    <a:bodyPr/>
                    <a:lstStyle/>
                    <a:p>
                      <a:pPr algn="just" rtl="0" fontAlgn="ctr"/>
                      <a:r>
                        <a:rPr lang="en-GB" sz="900" u="none" strike="noStrike">
                          <a:effectLst/>
                          <a:latin typeface="Architects Daughter" panose="020B0604020202020204" charset="0"/>
                        </a:rPr>
                        <a:t>Which organisms carry out this process?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152061923"/>
                  </a:ext>
                </a:extLst>
              </a:tr>
              <a:tr h="386774">
                <a:tc>
                  <a:txBody>
                    <a:bodyPr/>
                    <a:lstStyle/>
                    <a:p>
                      <a:pPr algn="just" rtl="0" fontAlgn="ctr"/>
                      <a:r>
                        <a:rPr lang="en-GB" sz="900" u="none" strike="noStrike">
                          <a:effectLst/>
                          <a:latin typeface="Architects Daughter" panose="020B0604020202020204" charset="0"/>
                        </a:rPr>
                        <a:t>Where in the organisms does the process take place?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2778077988"/>
                  </a:ext>
                </a:extLst>
              </a:tr>
              <a:tr h="386774">
                <a:tc>
                  <a:txBody>
                    <a:bodyPr/>
                    <a:lstStyle/>
                    <a:p>
                      <a:pPr algn="l" rtl="0" fontAlgn="ctr"/>
                      <a:r>
                        <a:rPr lang="en-GB" sz="900" u="none" strike="noStrike">
                          <a:effectLst/>
                          <a:latin typeface="Architects Daughter" panose="020B0604020202020204" charset="0"/>
                        </a:rPr>
                        <a:t>Energy  store at  the beginning of the process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Sun</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2295944465"/>
                  </a:ext>
                </a:extLst>
              </a:tr>
              <a:tr h="386774">
                <a:tc>
                  <a:txBody>
                    <a:bodyPr/>
                    <a:lstStyle/>
                    <a:p>
                      <a:pPr algn="just" rtl="0" fontAlgn="ctr"/>
                      <a:r>
                        <a:rPr lang="en-GB" sz="900" u="none" strike="noStrike">
                          <a:effectLst/>
                          <a:latin typeface="Architects Daughter" panose="020B0604020202020204" charset="0"/>
                        </a:rPr>
                        <a:t>Energy store at the end of the process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dirty="0">
                          <a:effectLst/>
                          <a:latin typeface="Architects Daughter" panose="020B0604020202020204" charset="0"/>
                        </a:rPr>
                        <a:t> </a:t>
                      </a:r>
                      <a:endParaRPr lang="en-GB" sz="900" b="0" i="0" u="none" strike="noStrike" dirty="0">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dirty="0">
                          <a:effectLst/>
                          <a:latin typeface="Architects Daughter" panose="020B0604020202020204" charset="0"/>
                        </a:rPr>
                        <a:t>In cells </a:t>
                      </a:r>
                      <a:endParaRPr lang="en-GB" sz="900" b="0" i="0" u="none" strike="noStrike" dirty="0">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278548256"/>
                  </a:ext>
                </a:extLst>
              </a:tr>
              <a:tr h="386774">
                <a:tc>
                  <a:txBody>
                    <a:bodyPr/>
                    <a:lstStyle/>
                    <a:p>
                      <a:pPr algn="l" rtl="0" fontAlgn="ctr"/>
                      <a:r>
                        <a:rPr lang="en-GB" sz="900" u="none" strike="noStrike">
                          <a:effectLst/>
                          <a:latin typeface="Architects Daughter" panose="020B0604020202020204" charset="0"/>
                        </a:rPr>
                        <a:t>Reactants needed for the process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895588870"/>
                  </a:ext>
                </a:extLst>
              </a:tr>
              <a:tr h="386774">
                <a:tc>
                  <a:txBody>
                    <a:bodyPr/>
                    <a:lstStyle/>
                    <a:p>
                      <a:pPr algn="l" rtl="0" fontAlgn="ctr"/>
                      <a:r>
                        <a:rPr lang="en-GB" sz="900" u="none" strike="noStrike">
                          <a:effectLst/>
                          <a:latin typeface="Architects Daughter" panose="020B0604020202020204" charset="0"/>
                        </a:rPr>
                        <a:t>Products of the process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1527136469"/>
                  </a:ext>
                </a:extLst>
              </a:tr>
              <a:tr h="386774">
                <a:tc>
                  <a:txBody>
                    <a:bodyPr/>
                    <a:lstStyle/>
                    <a:p>
                      <a:pPr algn="l" rtl="0" fontAlgn="ctr"/>
                      <a:r>
                        <a:rPr lang="en-GB" sz="900" u="none" strike="noStrike">
                          <a:effectLst/>
                          <a:latin typeface="Architects Daughter" panose="020B0604020202020204" charset="0"/>
                        </a:rPr>
                        <a:t>Overall word equation </a:t>
                      </a:r>
                      <a:endParaRPr lang="en-GB" sz="900" b="1"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905912139"/>
                  </a:ext>
                </a:extLst>
              </a:tr>
              <a:tr h="386774">
                <a:tc>
                  <a:txBody>
                    <a:bodyPr/>
                    <a:lstStyle/>
                    <a:p>
                      <a:pPr algn="just" rtl="0" fontAlgn="ctr"/>
                      <a:r>
                        <a:rPr lang="en-GB" sz="900" u="none" strike="noStrike" dirty="0">
                          <a:effectLst/>
                          <a:latin typeface="Architects Daughter" panose="020B0604020202020204" charset="0"/>
                        </a:rPr>
                        <a:t>Balanced symbol equation for the overall process </a:t>
                      </a:r>
                      <a:endParaRPr lang="en-GB" sz="900" b="1" i="0" u="none" strike="noStrike" dirty="0">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a:effectLst/>
                          <a:latin typeface="Architects Daughter" panose="020B0604020202020204" charset="0"/>
                        </a:rPr>
                        <a:t> </a:t>
                      </a:r>
                      <a:endParaRPr lang="en-GB" sz="900" b="0" i="0" u="none" strike="noStrike">
                        <a:solidFill>
                          <a:srgbClr val="000000"/>
                        </a:solidFill>
                        <a:effectLst/>
                        <a:latin typeface="Architects Daughter" panose="020B0604020202020204" charset="0"/>
                      </a:endParaRPr>
                    </a:p>
                  </a:txBody>
                  <a:tcPr marL="4894" marR="4894" marT="4894" marB="0" anchor="ctr"/>
                </a:tc>
                <a:tc>
                  <a:txBody>
                    <a:bodyPr/>
                    <a:lstStyle/>
                    <a:p>
                      <a:pPr algn="l" rtl="0" fontAlgn="ctr"/>
                      <a:r>
                        <a:rPr lang="en-GB" sz="900" u="none" strike="noStrike" dirty="0">
                          <a:effectLst/>
                          <a:latin typeface="Architects Daughter" panose="020B0604020202020204" charset="0"/>
                        </a:rPr>
                        <a:t> </a:t>
                      </a:r>
                      <a:endParaRPr lang="en-GB" sz="900" b="0" i="0" u="none" strike="noStrike" dirty="0">
                        <a:solidFill>
                          <a:srgbClr val="000000"/>
                        </a:solidFill>
                        <a:effectLst/>
                        <a:latin typeface="Architects Daughter" panose="020B0604020202020204" charset="0"/>
                      </a:endParaRPr>
                    </a:p>
                  </a:txBody>
                  <a:tcPr marL="4894" marR="4894" marT="4894" marB="0" anchor="ctr"/>
                </a:tc>
                <a:extLst>
                  <a:ext uri="{0D108BD9-81ED-4DB2-BD59-A6C34878D82A}">
                    <a16:rowId xmlns:a16="http://schemas.microsoft.com/office/drawing/2014/main" val="2440802635"/>
                  </a:ext>
                </a:extLst>
              </a:tr>
            </a:tbl>
          </a:graphicData>
        </a:graphic>
      </p:graphicFrame>
    </p:spTree>
    <p:extLst>
      <p:ext uri="{BB962C8B-B14F-4D97-AF65-F5344CB8AC3E}">
        <p14:creationId xmlns:p14="http://schemas.microsoft.com/office/powerpoint/2010/main" val="403006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41"/>
        <p:cNvGrpSpPr/>
        <p:nvPr/>
      </p:nvGrpSpPr>
      <p:grpSpPr>
        <a:xfrm>
          <a:off x="0" y="0"/>
          <a:ext cx="0" cy="0"/>
          <a:chOff x="0" y="0"/>
          <a:chExt cx="0" cy="0"/>
        </a:xfrm>
      </p:grpSpPr>
      <p:sp>
        <p:nvSpPr>
          <p:cNvPr id="12" name="Rounded Rectangular Callout 10"/>
          <p:cNvSpPr/>
          <p:nvPr/>
        </p:nvSpPr>
        <p:spPr>
          <a:xfrm>
            <a:off x="241859" y="701748"/>
            <a:ext cx="8611855" cy="4253023"/>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lc="http://schemas.openxmlformats.org/drawingml/2006/lockedCanvas" xmlns:ask="http://schemas.microsoft.com/office/drawing/2018/sketchyshape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solidFill>
                <a:schemeClr val="tx1"/>
              </a:solidFill>
              <a:latin typeface="Architects Daughter" panose="020B060402020202020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21" name="Google Shape;10396;p47"/>
          <p:cNvSpPr txBox="1">
            <a:spLocks noGrp="1"/>
          </p:cNvSpPr>
          <p:nvPr>
            <p:ph type="title"/>
          </p:nvPr>
        </p:nvSpPr>
        <p:spPr>
          <a:xfrm>
            <a:off x="241859" y="100960"/>
            <a:ext cx="1557424"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solidFill>
                  <a:schemeClr val="dk1"/>
                </a:solidFill>
                <a:latin typeface="Slackey" panose="020B0604020202020204" charset="0"/>
              </a:rPr>
              <a:t>Task</a:t>
            </a:r>
            <a:r>
              <a:rPr lang="en-GB" sz="2400" dirty="0">
                <a:solidFill>
                  <a:schemeClr val="dk1"/>
                </a:solidFill>
                <a:latin typeface="Slackey" panose="020B0604020202020204" charset="0"/>
              </a:rPr>
              <a:t> </a:t>
            </a:r>
            <a:r>
              <a:rPr lang="en-GB" sz="2400" dirty="0" smtClean="0">
                <a:solidFill>
                  <a:schemeClr val="dk1"/>
                </a:solidFill>
                <a:latin typeface="Slackey" panose="020B0604020202020204" charset="0"/>
              </a:rPr>
              <a:t>4:</a:t>
            </a:r>
            <a:endParaRPr sz="2400" dirty="0">
              <a:solidFill>
                <a:schemeClr val="dk1"/>
              </a:solidFill>
              <a:latin typeface="Slackey" panose="020B0604020202020204" charset="0"/>
            </a:endParaRPr>
          </a:p>
        </p:txBody>
      </p:sp>
      <p:sp>
        <p:nvSpPr>
          <p:cNvPr id="3" name="TextBox 2"/>
          <p:cNvSpPr txBox="1"/>
          <p:nvPr/>
        </p:nvSpPr>
        <p:spPr>
          <a:xfrm>
            <a:off x="693483" y="934728"/>
            <a:ext cx="7708605" cy="3774238"/>
          </a:xfrm>
          <a:prstGeom prst="rect">
            <a:avLst/>
          </a:prstGeom>
          <a:noFill/>
        </p:spPr>
        <p:txBody>
          <a:bodyPr wrap="square" rtlCol="0">
            <a:spAutoFit/>
          </a:bodyPr>
          <a:lstStyle/>
          <a:p>
            <a:r>
              <a:rPr lang="en-GB" sz="1200" dirty="0">
                <a:solidFill>
                  <a:schemeClr val="tx1"/>
                </a:solidFill>
                <a:latin typeface="Architects Daughter" panose="020B0604020202020204" charset="0"/>
              </a:rPr>
              <a:t>Match the examples to the principle(s) involved. For each, give a brief description of why it is relevant. </a:t>
            </a:r>
          </a:p>
          <a:p>
            <a:r>
              <a:rPr lang="en-GB" sz="1200" dirty="0">
                <a:solidFill>
                  <a:schemeClr val="tx1"/>
                </a:solidFill>
                <a:latin typeface="Architects Daughter" panose="020B0604020202020204" charset="0"/>
              </a:rPr>
              <a:t> </a:t>
            </a:r>
          </a:p>
          <a:p>
            <a:pPr marL="285750" indent="-285750">
              <a:buFont typeface="Wingdings" panose="05000000000000000000" pitchFamily="2" charset="2"/>
              <a:buChar char="q"/>
            </a:pPr>
            <a:r>
              <a:rPr lang="en-GB" sz="1200" dirty="0">
                <a:solidFill>
                  <a:schemeClr val="tx1"/>
                </a:solidFill>
                <a:latin typeface="Architects Daughter" panose="020B0604020202020204" charset="0"/>
              </a:rPr>
              <a:t>Osmosis</a:t>
            </a:r>
          </a:p>
          <a:p>
            <a:pPr marL="285750" indent="-285750">
              <a:buFont typeface="Wingdings" panose="05000000000000000000" pitchFamily="2" charset="2"/>
              <a:buChar char="q"/>
            </a:pPr>
            <a:r>
              <a:rPr lang="en-GB" sz="1200" dirty="0">
                <a:solidFill>
                  <a:schemeClr val="tx1"/>
                </a:solidFill>
                <a:latin typeface="Architects Daughter" panose="020B0604020202020204" charset="0"/>
              </a:rPr>
              <a:t>Diffusion</a:t>
            </a:r>
          </a:p>
          <a:p>
            <a:pPr marL="285750" indent="-285750">
              <a:buFont typeface="Wingdings" panose="05000000000000000000" pitchFamily="2" charset="2"/>
              <a:buChar char="q"/>
            </a:pPr>
            <a:r>
              <a:rPr lang="en-GB" sz="1200" dirty="0">
                <a:solidFill>
                  <a:schemeClr val="tx1"/>
                </a:solidFill>
                <a:latin typeface="Architects Daughter" panose="020B0604020202020204" charset="0"/>
              </a:rPr>
              <a:t>Active Transport </a:t>
            </a:r>
          </a:p>
          <a:p>
            <a:pPr marL="285750" indent="-285750">
              <a:buFont typeface="Wingdings" panose="05000000000000000000" pitchFamily="2" charset="2"/>
              <a:buChar char="q"/>
            </a:pPr>
            <a:r>
              <a:rPr lang="en-GB" sz="1200" dirty="0">
                <a:solidFill>
                  <a:schemeClr val="tx1"/>
                </a:solidFill>
                <a:latin typeface="Architects Daughter" panose="020B0604020202020204" charset="0"/>
              </a:rPr>
              <a:t>Changing surface area or length</a:t>
            </a:r>
          </a:p>
          <a:p>
            <a:endParaRPr lang="en-GB" sz="1200" dirty="0">
              <a:solidFill>
                <a:schemeClr val="tx1"/>
              </a:solidFill>
              <a:latin typeface="Architects Daughter" panose="020B0604020202020204" charset="0"/>
            </a:endParaRPr>
          </a:p>
          <a:p>
            <a:pPr marL="27940" marR="415290" indent="-6350" algn="ctr">
              <a:lnSpc>
                <a:spcPct val="107000"/>
              </a:lnSpc>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Examples </a:t>
            </a:r>
            <a:endParaRPr lang="en-GB" sz="1200" dirty="0" smtClean="0">
              <a:solidFill>
                <a:schemeClr val="tx1"/>
              </a:solidFill>
              <a:latin typeface="Architects Daughter" panose="020B0604020202020204" charset="0"/>
              <a:ea typeface="Arial" panose="020B0604020202020204" pitchFamily="34" charset="0"/>
              <a:cs typeface="Century Schoolbook" panose="02040604050505020304" pitchFamily="18" charset="0"/>
            </a:endParaRPr>
          </a:p>
          <a:p>
            <a:pPr marL="27940" marR="415290" indent="-6350" algn="ctr">
              <a:lnSpc>
                <a:spcPct val="107000"/>
              </a:lnSpc>
            </a:pPr>
            <a:r>
              <a:rPr lang="en-GB" sz="1200" dirty="0" smtClean="0">
                <a:solidFill>
                  <a:schemeClr val="tx1"/>
                </a:solidFill>
                <a:latin typeface="Architects Daughter" panose="020B0604020202020204" charset="0"/>
                <a:ea typeface="Calibri" panose="020F0502020204030204" pitchFamily="34" charset="0"/>
                <a:cs typeface="Century Schoolbook" panose="02040604050505020304" pitchFamily="18" charset="0"/>
              </a:rPr>
              <a:t> </a:t>
            </a:r>
            <a:endParaRPr lang="en-GB" sz="1200" dirty="0">
              <a:solidFill>
                <a:schemeClr val="tx1"/>
              </a:solidFill>
              <a:latin typeface="Architects Daughter" panose="020B0604020202020204" charset="0"/>
              <a:ea typeface="Century Schoolbook" panose="02040604050505020304" pitchFamily="18" charset="0"/>
              <a:cs typeface="Century Schoolbook" panose="02040604050505020304" pitchFamily="18" charset="0"/>
            </a:endParaRPr>
          </a:p>
          <a:p>
            <a:pPr marL="384175" marR="415290" indent="-342900" algn="just">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Drinking a sports drink after exercise </a:t>
            </a:r>
            <a:r>
              <a:rPr lang="en-GB" sz="1200" dirty="0">
                <a:solidFill>
                  <a:schemeClr val="tx1"/>
                </a:solidFill>
                <a:latin typeface="Architects Daughter" panose="020B0604020202020204" charset="0"/>
                <a:ea typeface="Calibri" panose="020F0502020204030204" pitchFamily="34" charset="0"/>
                <a:cs typeface="Century Schoolbook" panose="02040604050505020304" pitchFamily="18" charset="0"/>
              </a:rPr>
              <a:t> </a:t>
            </a:r>
            <a:endParaRPr lang="en-GB" sz="1200" dirty="0">
              <a:solidFill>
                <a:schemeClr val="tx1"/>
              </a:solidFill>
              <a:latin typeface="Architects Daughter" panose="020B0604020202020204" charset="0"/>
              <a:ea typeface="Century Schoolbook" panose="02040604050505020304" pitchFamily="18" charset="0"/>
              <a:cs typeface="Century Schoolbook" panose="02040604050505020304" pitchFamily="18" charset="0"/>
            </a:endParaRP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Gas exchange in the lungs </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Absorbing nutrients from food into the body </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Moving ions into cells </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The effect of salt on slugs</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Penguins huddling together to keep warm </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Potato pieces get heavier when put in pure water </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cs typeface="Century Schoolbook" panose="02040604050505020304" pitchFamily="18" charset="0"/>
              </a:rPr>
              <a:t>Potato pieces get lighter when put in very salty water </a:t>
            </a:r>
          </a:p>
          <a:p>
            <a:pPr marL="375920" marR="415290" indent="-342900">
              <a:lnSpc>
                <a:spcPct val="107000"/>
              </a:lnSpc>
              <a:buFont typeface="+mj-lt"/>
              <a:buAutoNum type="arabicPeriod"/>
            </a:pPr>
            <a:r>
              <a:rPr lang="en-GB" sz="1200" dirty="0">
                <a:solidFill>
                  <a:schemeClr val="tx1"/>
                </a:solidFill>
                <a:latin typeface="Architects Daughter" panose="020B0604020202020204" charset="0"/>
                <a:ea typeface="Arial" panose="020B0604020202020204" pitchFamily="34" charset="0"/>
              </a:rPr>
              <a:t>Cacti do not have thin, large leaves </a:t>
            </a:r>
            <a:endParaRPr lang="en-GB" sz="1200" dirty="0">
              <a:solidFill>
                <a:schemeClr val="tx1"/>
              </a:solidFill>
              <a:latin typeface="Architects Daughter" panose="020B0604020202020204" charset="0"/>
            </a:endParaRPr>
          </a:p>
          <a:p>
            <a:endParaRPr lang="en-GB" dirty="0"/>
          </a:p>
        </p:txBody>
      </p:sp>
    </p:spTree>
    <p:extLst>
      <p:ext uri="{BB962C8B-B14F-4D97-AF65-F5344CB8AC3E}">
        <p14:creationId xmlns:p14="http://schemas.microsoft.com/office/powerpoint/2010/main" val="98665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6" name="Rectangle 5"/>
          <p:cNvSpPr/>
          <p:nvPr/>
        </p:nvSpPr>
        <p:spPr>
          <a:xfrm>
            <a:off x="1589256" y="146408"/>
            <a:ext cx="7437786" cy="1062099"/>
          </a:xfrm>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80998" y="2926"/>
                  <a:pt x="365191" y="44642"/>
                  <a:pt x="666814" y="0"/>
                </a:cubicBezTo>
                <a:cubicBezTo>
                  <a:pt x="971504" y="-2650"/>
                  <a:pt x="1137977" y="1081"/>
                  <a:pt x="1233250" y="0"/>
                </a:cubicBezTo>
                <a:cubicBezTo>
                  <a:pt x="1332656" y="85032"/>
                  <a:pt x="1697228" y="-16315"/>
                  <a:pt x="1950256" y="0"/>
                </a:cubicBezTo>
                <a:cubicBezTo>
                  <a:pt x="2286259" y="-27352"/>
                  <a:pt x="2243287" y="-10387"/>
                  <a:pt x="2516690" y="0"/>
                </a:cubicBezTo>
                <a:cubicBezTo>
                  <a:pt x="2807281" y="42540"/>
                  <a:pt x="2878111" y="-30009"/>
                  <a:pt x="3183505" y="0"/>
                </a:cubicBezTo>
                <a:cubicBezTo>
                  <a:pt x="3538531" y="-18127"/>
                  <a:pt x="3663612" y="-77379"/>
                  <a:pt x="3950701" y="0"/>
                </a:cubicBezTo>
                <a:cubicBezTo>
                  <a:pt x="4218215" y="-28327"/>
                  <a:pt x="4760815" y="88120"/>
                  <a:pt x="5019040" y="0"/>
                </a:cubicBezTo>
                <a:cubicBezTo>
                  <a:pt x="5009513" y="239864"/>
                  <a:pt x="4955529" y="420832"/>
                  <a:pt x="5019040" y="611123"/>
                </a:cubicBezTo>
                <a:cubicBezTo>
                  <a:pt x="5011831" y="775000"/>
                  <a:pt x="5060856" y="1132039"/>
                  <a:pt x="5019040" y="1273175"/>
                </a:cubicBezTo>
                <a:cubicBezTo>
                  <a:pt x="4774235" y="1274006"/>
                  <a:pt x="4612310" y="1225170"/>
                  <a:pt x="4352225" y="1273175"/>
                </a:cubicBezTo>
                <a:cubicBezTo>
                  <a:pt x="4110186" y="1268868"/>
                  <a:pt x="3905887" y="1280470"/>
                  <a:pt x="3785789" y="1273175"/>
                </a:cubicBezTo>
                <a:cubicBezTo>
                  <a:pt x="3667782" y="1242928"/>
                  <a:pt x="3353755" y="1251391"/>
                  <a:pt x="3118974" y="1273175"/>
                </a:cubicBezTo>
                <a:cubicBezTo>
                  <a:pt x="2969229" y="1223256"/>
                  <a:pt x="2795077" y="1226221"/>
                  <a:pt x="2502349" y="1273175"/>
                </a:cubicBezTo>
                <a:cubicBezTo>
                  <a:pt x="2250410" y="1290640"/>
                  <a:pt x="1925415" y="1204301"/>
                  <a:pt x="1785343" y="1273175"/>
                </a:cubicBezTo>
                <a:cubicBezTo>
                  <a:pt x="1610002" y="1389619"/>
                  <a:pt x="1425446" y="1302488"/>
                  <a:pt x="1118528" y="1273175"/>
                </a:cubicBezTo>
                <a:cubicBezTo>
                  <a:pt x="878746" y="1302447"/>
                  <a:pt x="254057" y="1233260"/>
                  <a:pt x="0" y="1273175"/>
                </a:cubicBezTo>
                <a:cubicBezTo>
                  <a:pt x="-3033" y="1059370"/>
                  <a:pt x="9508" y="906141"/>
                  <a:pt x="0" y="636588"/>
                </a:cubicBezTo>
                <a:cubicBezTo>
                  <a:pt x="33930" y="388685"/>
                  <a:pt x="4350" y="286581"/>
                  <a:pt x="0" y="0"/>
                </a:cubicBezTo>
                <a:close/>
              </a:path>
              <a:path w="5019040" h="1273175" stroke="0" extrusionOk="0">
                <a:moveTo>
                  <a:pt x="0" y="0"/>
                </a:moveTo>
                <a:cubicBezTo>
                  <a:pt x="355405" y="-1559"/>
                  <a:pt x="533834" y="-59942"/>
                  <a:pt x="717005" y="0"/>
                </a:cubicBezTo>
                <a:cubicBezTo>
                  <a:pt x="977897" y="23778"/>
                  <a:pt x="1185463" y="84850"/>
                  <a:pt x="1434011" y="0"/>
                </a:cubicBezTo>
                <a:cubicBezTo>
                  <a:pt x="1773278" y="-74092"/>
                  <a:pt x="1997508" y="96262"/>
                  <a:pt x="2251397" y="0"/>
                </a:cubicBezTo>
                <a:cubicBezTo>
                  <a:pt x="2471920" y="-44647"/>
                  <a:pt x="2685077" y="1200"/>
                  <a:pt x="2817832" y="0"/>
                </a:cubicBezTo>
                <a:cubicBezTo>
                  <a:pt x="3043382" y="12241"/>
                  <a:pt x="3250834" y="-6807"/>
                  <a:pt x="3434457" y="0"/>
                </a:cubicBezTo>
                <a:cubicBezTo>
                  <a:pt x="3613985" y="-58563"/>
                  <a:pt x="4000019" y="21096"/>
                  <a:pt x="4251843" y="0"/>
                </a:cubicBezTo>
                <a:cubicBezTo>
                  <a:pt x="4427110" y="39855"/>
                  <a:pt x="4780332" y="38088"/>
                  <a:pt x="5019040" y="0"/>
                </a:cubicBezTo>
                <a:cubicBezTo>
                  <a:pt x="5025905" y="295513"/>
                  <a:pt x="4977327" y="366363"/>
                  <a:pt x="5019040" y="636588"/>
                </a:cubicBezTo>
                <a:cubicBezTo>
                  <a:pt x="5054953" y="931932"/>
                  <a:pt x="5041664" y="995589"/>
                  <a:pt x="5019040" y="1273175"/>
                </a:cubicBezTo>
                <a:cubicBezTo>
                  <a:pt x="4837836" y="1221327"/>
                  <a:pt x="4618535" y="1299972"/>
                  <a:pt x="4402414" y="1273175"/>
                </a:cubicBezTo>
                <a:cubicBezTo>
                  <a:pt x="4167615" y="1145091"/>
                  <a:pt x="3844468" y="1221423"/>
                  <a:pt x="3585028" y="1273175"/>
                </a:cubicBezTo>
                <a:cubicBezTo>
                  <a:pt x="3355795" y="1368789"/>
                  <a:pt x="3073700" y="1221248"/>
                  <a:pt x="2918213" y="1273175"/>
                </a:cubicBezTo>
                <a:cubicBezTo>
                  <a:pt x="2725538" y="1341484"/>
                  <a:pt x="2608489" y="1244198"/>
                  <a:pt x="2201207" y="1273175"/>
                </a:cubicBezTo>
                <a:cubicBezTo>
                  <a:pt x="1870504" y="1295203"/>
                  <a:pt x="1727493" y="1258486"/>
                  <a:pt x="1484202" y="1273175"/>
                </a:cubicBezTo>
                <a:cubicBezTo>
                  <a:pt x="1231517" y="1286470"/>
                  <a:pt x="962586" y="1348684"/>
                  <a:pt x="767196" y="1273175"/>
                </a:cubicBezTo>
                <a:cubicBezTo>
                  <a:pt x="589025" y="1236729"/>
                  <a:pt x="159018" y="1213443"/>
                  <a:pt x="0" y="1273175"/>
                </a:cubicBezTo>
                <a:cubicBezTo>
                  <a:pt x="60401" y="1112902"/>
                  <a:pt x="77561" y="902581"/>
                  <a:pt x="0" y="674782"/>
                </a:cubicBezTo>
                <a:cubicBezTo>
                  <a:pt x="-39957" y="508267"/>
                  <a:pt x="62822" y="252518"/>
                  <a:pt x="0" y="0"/>
                </a:cubicBezTo>
                <a:close/>
              </a:path>
              <a:path w="5019040" h="1273175" fill="none" stroke="0" extrusionOk="0">
                <a:moveTo>
                  <a:pt x="0" y="0"/>
                </a:moveTo>
                <a:cubicBezTo>
                  <a:pt x="248275" y="-11157"/>
                  <a:pt x="405199" y="45792"/>
                  <a:pt x="666814" y="0"/>
                </a:cubicBezTo>
                <a:cubicBezTo>
                  <a:pt x="930949" y="3566"/>
                  <a:pt x="1114056" y="-21458"/>
                  <a:pt x="1233250" y="0"/>
                </a:cubicBezTo>
                <a:cubicBezTo>
                  <a:pt x="1315884" y="-74391"/>
                  <a:pt x="1621814" y="13620"/>
                  <a:pt x="1950256" y="0"/>
                </a:cubicBezTo>
                <a:cubicBezTo>
                  <a:pt x="2287467" y="-16563"/>
                  <a:pt x="2244404" y="-7375"/>
                  <a:pt x="2516690" y="0"/>
                </a:cubicBezTo>
                <a:cubicBezTo>
                  <a:pt x="2829990" y="23390"/>
                  <a:pt x="2858664" y="-60846"/>
                  <a:pt x="3183505" y="0"/>
                </a:cubicBezTo>
                <a:cubicBezTo>
                  <a:pt x="3476716" y="49632"/>
                  <a:pt x="3723793" y="4512"/>
                  <a:pt x="3950701" y="0"/>
                </a:cubicBezTo>
                <a:cubicBezTo>
                  <a:pt x="4150631" y="-50874"/>
                  <a:pt x="4727819" y="122617"/>
                  <a:pt x="5019040" y="0"/>
                </a:cubicBezTo>
                <a:cubicBezTo>
                  <a:pt x="4955789" y="187246"/>
                  <a:pt x="5015817" y="381889"/>
                  <a:pt x="5019040" y="611123"/>
                </a:cubicBezTo>
                <a:cubicBezTo>
                  <a:pt x="5034921" y="796909"/>
                  <a:pt x="5012016" y="1141128"/>
                  <a:pt x="5019040" y="1273175"/>
                </a:cubicBezTo>
                <a:cubicBezTo>
                  <a:pt x="4750463" y="1273078"/>
                  <a:pt x="4566267" y="1288814"/>
                  <a:pt x="4352225" y="1273175"/>
                </a:cubicBezTo>
                <a:cubicBezTo>
                  <a:pt x="4149318" y="1287661"/>
                  <a:pt x="3974001" y="1234155"/>
                  <a:pt x="3785789" y="1273175"/>
                </a:cubicBezTo>
                <a:cubicBezTo>
                  <a:pt x="3587707" y="1306451"/>
                  <a:pt x="3355714" y="1327621"/>
                  <a:pt x="3118974" y="1273175"/>
                </a:cubicBezTo>
                <a:cubicBezTo>
                  <a:pt x="2923893" y="1226045"/>
                  <a:pt x="2805440" y="1300253"/>
                  <a:pt x="2502349" y="1273175"/>
                </a:cubicBezTo>
                <a:cubicBezTo>
                  <a:pt x="2201737" y="1290464"/>
                  <a:pt x="1952788" y="1220510"/>
                  <a:pt x="1785343" y="1273175"/>
                </a:cubicBezTo>
                <a:cubicBezTo>
                  <a:pt x="1647948" y="1261988"/>
                  <a:pt x="1458485" y="1262087"/>
                  <a:pt x="1118528" y="1273175"/>
                </a:cubicBezTo>
                <a:cubicBezTo>
                  <a:pt x="825351" y="1182944"/>
                  <a:pt x="306143" y="1224351"/>
                  <a:pt x="0" y="1273175"/>
                </a:cubicBezTo>
                <a:cubicBezTo>
                  <a:pt x="29163" y="997066"/>
                  <a:pt x="-3862" y="906317"/>
                  <a:pt x="0" y="636588"/>
                </a:cubicBezTo>
                <a:cubicBezTo>
                  <a:pt x="-4350" y="382844"/>
                  <a:pt x="-9262" y="283682"/>
                  <a:pt x="0" y="0"/>
                </a:cubicBezTo>
                <a:close/>
              </a:path>
              <a:path w="5019040" h="1273175" fill="none" stroke="0" extrusionOk="0">
                <a:moveTo>
                  <a:pt x="0" y="0"/>
                </a:moveTo>
                <a:cubicBezTo>
                  <a:pt x="247850" y="-26114"/>
                  <a:pt x="398230" y="28183"/>
                  <a:pt x="666814" y="0"/>
                </a:cubicBezTo>
                <a:cubicBezTo>
                  <a:pt x="953382" y="-5798"/>
                  <a:pt x="1094464" y="-4989"/>
                  <a:pt x="1233250" y="0"/>
                </a:cubicBezTo>
                <a:cubicBezTo>
                  <a:pt x="1318241" y="-9008"/>
                  <a:pt x="1703678" y="-22810"/>
                  <a:pt x="1950256" y="0"/>
                </a:cubicBezTo>
                <a:cubicBezTo>
                  <a:pt x="2286893" y="-20378"/>
                  <a:pt x="2240586" y="-8932"/>
                  <a:pt x="2516690" y="0"/>
                </a:cubicBezTo>
                <a:cubicBezTo>
                  <a:pt x="2814281" y="32040"/>
                  <a:pt x="2867441" y="-39927"/>
                  <a:pt x="3183505" y="0"/>
                </a:cubicBezTo>
                <a:cubicBezTo>
                  <a:pt x="3499640" y="6566"/>
                  <a:pt x="3670483" y="-13228"/>
                  <a:pt x="3950701" y="0"/>
                </a:cubicBezTo>
                <a:cubicBezTo>
                  <a:pt x="4214564" y="-67443"/>
                  <a:pt x="4708701" y="98657"/>
                  <a:pt x="5019040" y="0"/>
                </a:cubicBezTo>
                <a:cubicBezTo>
                  <a:pt x="5011468" y="200495"/>
                  <a:pt x="4993069" y="419820"/>
                  <a:pt x="5019040" y="611123"/>
                </a:cubicBezTo>
                <a:cubicBezTo>
                  <a:pt x="5014437" y="771410"/>
                  <a:pt x="5043995" y="1116080"/>
                  <a:pt x="5019040" y="1273175"/>
                </a:cubicBezTo>
                <a:cubicBezTo>
                  <a:pt x="4762950" y="1267794"/>
                  <a:pt x="4576776" y="1273126"/>
                  <a:pt x="4352225" y="1273175"/>
                </a:cubicBezTo>
                <a:cubicBezTo>
                  <a:pt x="4127802" y="1297046"/>
                  <a:pt x="3917601" y="1249164"/>
                  <a:pt x="3785789" y="1273175"/>
                </a:cubicBezTo>
                <a:cubicBezTo>
                  <a:pt x="3614985" y="1306153"/>
                  <a:pt x="3347350" y="1282594"/>
                  <a:pt x="3118974" y="1273175"/>
                </a:cubicBezTo>
                <a:cubicBezTo>
                  <a:pt x="2925828" y="1224134"/>
                  <a:pt x="2793946" y="1244735"/>
                  <a:pt x="2502349" y="1273175"/>
                </a:cubicBezTo>
                <a:cubicBezTo>
                  <a:pt x="2234953" y="1301348"/>
                  <a:pt x="1952953" y="1190835"/>
                  <a:pt x="1785343" y="1273175"/>
                </a:cubicBezTo>
                <a:cubicBezTo>
                  <a:pt x="1633486" y="1340300"/>
                  <a:pt x="1440839" y="1295958"/>
                  <a:pt x="1118528" y="1273175"/>
                </a:cubicBezTo>
                <a:cubicBezTo>
                  <a:pt x="876172" y="1283954"/>
                  <a:pt x="281276" y="1251743"/>
                  <a:pt x="0" y="1273175"/>
                </a:cubicBezTo>
                <a:cubicBezTo>
                  <a:pt x="8955" y="1052868"/>
                  <a:pt x="5262" y="921341"/>
                  <a:pt x="0" y="636588"/>
                </a:cubicBezTo>
                <a:cubicBezTo>
                  <a:pt x="23712" y="386462"/>
                  <a:pt x="15030" y="291957"/>
                  <a:pt x="0" y="0"/>
                </a:cubicBezTo>
                <a:close/>
              </a:path>
            </a:pathLst>
          </a:custGeom>
          <a:solidFill>
            <a:schemeClr val="bg1"/>
          </a:solidFill>
          <a:ln w="19050">
            <a:solidFill>
              <a:srgbClr val="9787AA"/>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3978248048">
                  <a:custGeom>
                    <a:avLst/>
                    <a:gdLst>
                      <a:gd name="connsiteX0" fmla="*/ 0 w 5019040"/>
                      <a:gd name="connsiteY0" fmla="*/ 0 h 1273175"/>
                      <a:gd name="connsiteX1" fmla="*/ 666814 w 5019040"/>
                      <a:gd name="connsiteY1" fmla="*/ 0 h 1273175"/>
                      <a:gd name="connsiteX2" fmla="*/ 1233250 w 5019040"/>
                      <a:gd name="connsiteY2" fmla="*/ 0 h 1273175"/>
                      <a:gd name="connsiteX3" fmla="*/ 1950256 w 5019040"/>
                      <a:gd name="connsiteY3" fmla="*/ 0 h 1273175"/>
                      <a:gd name="connsiteX4" fmla="*/ 2516690 w 5019040"/>
                      <a:gd name="connsiteY4" fmla="*/ 0 h 1273175"/>
                      <a:gd name="connsiteX5" fmla="*/ 3183505 w 5019040"/>
                      <a:gd name="connsiteY5" fmla="*/ 0 h 1273175"/>
                      <a:gd name="connsiteX6" fmla="*/ 3950701 w 5019040"/>
                      <a:gd name="connsiteY6" fmla="*/ 0 h 1273175"/>
                      <a:gd name="connsiteX7" fmla="*/ 5019040 w 5019040"/>
                      <a:gd name="connsiteY7" fmla="*/ 0 h 1273175"/>
                      <a:gd name="connsiteX8" fmla="*/ 5019040 w 5019040"/>
                      <a:gd name="connsiteY8" fmla="*/ 611123 h 1273175"/>
                      <a:gd name="connsiteX9" fmla="*/ 5019040 w 5019040"/>
                      <a:gd name="connsiteY9" fmla="*/ 1273175 h 1273175"/>
                      <a:gd name="connsiteX10" fmla="*/ 4352225 w 5019040"/>
                      <a:gd name="connsiteY10" fmla="*/ 1273175 h 1273175"/>
                      <a:gd name="connsiteX11" fmla="*/ 3785789 w 5019040"/>
                      <a:gd name="connsiteY11" fmla="*/ 1273175 h 1273175"/>
                      <a:gd name="connsiteX12" fmla="*/ 3118974 w 5019040"/>
                      <a:gd name="connsiteY12" fmla="*/ 1273175 h 1273175"/>
                      <a:gd name="connsiteX13" fmla="*/ 2502349 w 5019040"/>
                      <a:gd name="connsiteY13" fmla="*/ 1273175 h 1273175"/>
                      <a:gd name="connsiteX14" fmla="*/ 1785343 w 5019040"/>
                      <a:gd name="connsiteY14" fmla="*/ 1273175 h 1273175"/>
                      <a:gd name="connsiteX15" fmla="*/ 1118528 w 5019040"/>
                      <a:gd name="connsiteY15" fmla="*/ 1273175 h 1273175"/>
                      <a:gd name="connsiteX16" fmla="*/ 0 w 5019040"/>
                      <a:gd name="connsiteY16" fmla="*/ 1273175 h 1273175"/>
                      <a:gd name="connsiteX17" fmla="*/ 0 w 5019040"/>
                      <a:gd name="connsiteY17" fmla="*/ 636588 h 1273175"/>
                      <a:gd name="connsiteX18" fmla="*/ 0 w 5019040"/>
                      <a:gd name="connsiteY18" fmla="*/ 0 h 1273175"/>
                      <a:gd name="connsiteX0" fmla="*/ 0 w 5019040"/>
                      <a:gd name="connsiteY0" fmla="*/ 0 h 1273175"/>
                      <a:gd name="connsiteX1" fmla="*/ 717005 w 5019040"/>
                      <a:gd name="connsiteY1" fmla="*/ 0 h 1273175"/>
                      <a:gd name="connsiteX2" fmla="*/ 1434011 w 5019040"/>
                      <a:gd name="connsiteY2" fmla="*/ 0 h 1273175"/>
                      <a:gd name="connsiteX3" fmla="*/ 2251397 w 5019040"/>
                      <a:gd name="connsiteY3" fmla="*/ 0 h 1273175"/>
                      <a:gd name="connsiteX4" fmla="*/ 2817832 w 5019040"/>
                      <a:gd name="connsiteY4" fmla="*/ 0 h 1273175"/>
                      <a:gd name="connsiteX5" fmla="*/ 3434457 w 5019040"/>
                      <a:gd name="connsiteY5" fmla="*/ 0 h 1273175"/>
                      <a:gd name="connsiteX6" fmla="*/ 4251843 w 5019040"/>
                      <a:gd name="connsiteY6" fmla="*/ 0 h 1273175"/>
                      <a:gd name="connsiteX7" fmla="*/ 5019040 w 5019040"/>
                      <a:gd name="connsiteY7" fmla="*/ 0 h 1273175"/>
                      <a:gd name="connsiteX8" fmla="*/ 5019040 w 5019040"/>
                      <a:gd name="connsiteY8" fmla="*/ 636588 h 1273175"/>
                      <a:gd name="connsiteX9" fmla="*/ 5019040 w 5019040"/>
                      <a:gd name="connsiteY9" fmla="*/ 1273175 h 1273175"/>
                      <a:gd name="connsiteX10" fmla="*/ 4402414 w 5019040"/>
                      <a:gd name="connsiteY10" fmla="*/ 1273175 h 1273175"/>
                      <a:gd name="connsiteX11" fmla="*/ 3585028 w 5019040"/>
                      <a:gd name="connsiteY11" fmla="*/ 1273175 h 1273175"/>
                      <a:gd name="connsiteX12" fmla="*/ 2918213 w 5019040"/>
                      <a:gd name="connsiteY12" fmla="*/ 1273175 h 1273175"/>
                      <a:gd name="connsiteX13" fmla="*/ 2201207 w 5019040"/>
                      <a:gd name="connsiteY13" fmla="*/ 1273175 h 1273175"/>
                      <a:gd name="connsiteX14" fmla="*/ 1484202 w 5019040"/>
                      <a:gd name="connsiteY14" fmla="*/ 1273175 h 1273175"/>
                      <a:gd name="connsiteX15" fmla="*/ 767196 w 5019040"/>
                      <a:gd name="connsiteY15" fmla="*/ 1273175 h 1273175"/>
                      <a:gd name="connsiteX16" fmla="*/ 0 w 5019040"/>
                      <a:gd name="connsiteY16" fmla="*/ 1273175 h 1273175"/>
                      <a:gd name="connsiteX17" fmla="*/ 0 w 5019040"/>
                      <a:gd name="connsiteY17" fmla="*/ 674782 h 1273175"/>
                      <a:gd name="connsiteX18" fmla="*/ 0 w 5019040"/>
                      <a:gd name="connsiteY18"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9040" h="1273175" fill="none" extrusionOk="0">
                        <a:moveTo>
                          <a:pt x="0" y="0"/>
                        </a:moveTo>
                        <a:cubicBezTo>
                          <a:pt x="262530" y="957"/>
                          <a:pt x="386000" y="33637"/>
                          <a:pt x="666814" y="0"/>
                        </a:cubicBezTo>
                        <a:cubicBezTo>
                          <a:pt x="950413" y="-12093"/>
                          <a:pt x="1114950" y="-14540"/>
                          <a:pt x="1233250" y="0"/>
                        </a:cubicBezTo>
                        <a:cubicBezTo>
                          <a:pt x="1358625" y="26036"/>
                          <a:pt x="1646618" y="-1603"/>
                          <a:pt x="1950256" y="0"/>
                        </a:cubicBezTo>
                        <a:cubicBezTo>
                          <a:pt x="2288356" y="-18853"/>
                          <a:pt x="2235759" y="-12590"/>
                          <a:pt x="2516690" y="0"/>
                        </a:cubicBezTo>
                        <a:cubicBezTo>
                          <a:pt x="2801466" y="21331"/>
                          <a:pt x="2874623" y="-30921"/>
                          <a:pt x="3183505" y="0"/>
                        </a:cubicBezTo>
                        <a:cubicBezTo>
                          <a:pt x="3523369" y="5076"/>
                          <a:pt x="3678474" y="-45520"/>
                          <a:pt x="3950701" y="0"/>
                        </a:cubicBezTo>
                        <a:cubicBezTo>
                          <a:pt x="4214362" y="-7281"/>
                          <a:pt x="4769054" y="78003"/>
                          <a:pt x="5019040" y="0"/>
                        </a:cubicBezTo>
                        <a:cubicBezTo>
                          <a:pt x="5017681" y="208533"/>
                          <a:pt x="4981126" y="426519"/>
                          <a:pt x="5019040" y="611123"/>
                        </a:cubicBezTo>
                        <a:cubicBezTo>
                          <a:pt x="5038998" y="790584"/>
                          <a:pt x="5035464" y="1132331"/>
                          <a:pt x="5019040" y="1273175"/>
                        </a:cubicBezTo>
                        <a:cubicBezTo>
                          <a:pt x="4766795" y="1260716"/>
                          <a:pt x="4579959" y="1241991"/>
                          <a:pt x="4352225" y="1273175"/>
                        </a:cubicBezTo>
                        <a:cubicBezTo>
                          <a:pt x="4129116" y="1288566"/>
                          <a:pt x="3923996" y="1264499"/>
                          <a:pt x="3785789" y="1273175"/>
                        </a:cubicBezTo>
                        <a:cubicBezTo>
                          <a:pt x="3640215" y="1282456"/>
                          <a:pt x="3328787" y="1271877"/>
                          <a:pt x="3118974" y="1273175"/>
                        </a:cubicBezTo>
                        <a:cubicBezTo>
                          <a:pt x="2958425" y="1232749"/>
                          <a:pt x="2801463" y="1249210"/>
                          <a:pt x="2502349" y="1273175"/>
                        </a:cubicBezTo>
                        <a:cubicBezTo>
                          <a:pt x="2231459" y="1284443"/>
                          <a:pt x="1928624" y="1209708"/>
                          <a:pt x="1785343" y="1273175"/>
                        </a:cubicBezTo>
                        <a:cubicBezTo>
                          <a:pt x="1615579" y="1350918"/>
                          <a:pt x="1398195" y="1292546"/>
                          <a:pt x="1118528" y="1273175"/>
                        </a:cubicBezTo>
                        <a:cubicBezTo>
                          <a:pt x="869973" y="1290082"/>
                          <a:pt x="265856" y="1251074"/>
                          <a:pt x="0" y="1273175"/>
                        </a:cubicBezTo>
                        <a:cubicBezTo>
                          <a:pt x="9805" y="1031625"/>
                          <a:pt x="13209" y="890592"/>
                          <a:pt x="0" y="636588"/>
                        </a:cubicBezTo>
                        <a:cubicBezTo>
                          <a:pt x="10499" y="389739"/>
                          <a:pt x="1455" y="286757"/>
                          <a:pt x="0" y="0"/>
                        </a:cubicBezTo>
                        <a:close/>
                      </a:path>
                      <a:path w="5019040" h="1273175" stroke="0" extrusionOk="0">
                        <a:moveTo>
                          <a:pt x="0" y="0"/>
                        </a:moveTo>
                        <a:cubicBezTo>
                          <a:pt x="341535" y="-8730"/>
                          <a:pt x="514164" y="-47349"/>
                          <a:pt x="717005" y="0"/>
                        </a:cubicBezTo>
                        <a:cubicBezTo>
                          <a:pt x="970561" y="25227"/>
                          <a:pt x="1163708" y="50781"/>
                          <a:pt x="1434011" y="0"/>
                        </a:cubicBezTo>
                        <a:cubicBezTo>
                          <a:pt x="1747278" y="-41198"/>
                          <a:pt x="2002171" y="44627"/>
                          <a:pt x="2251397" y="0"/>
                        </a:cubicBezTo>
                        <a:cubicBezTo>
                          <a:pt x="2482048" y="-29209"/>
                          <a:pt x="2681763" y="-3353"/>
                          <a:pt x="2817832" y="0"/>
                        </a:cubicBezTo>
                        <a:cubicBezTo>
                          <a:pt x="3001911" y="13970"/>
                          <a:pt x="3236091" y="9812"/>
                          <a:pt x="3434457" y="0"/>
                        </a:cubicBezTo>
                        <a:cubicBezTo>
                          <a:pt x="3625087" y="-44827"/>
                          <a:pt x="4026500" y="670"/>
                          <a:pt x="4251843" y="0"/>
                        </a:cubicBezTo>
                        <a:cubicBezTo>
                          <a:pt x="4434472" y="33471"/>
                          <a:pt x="4777266" y="19550"/>
                          <a:pt x="5019040" y="0"/>
                        </a:cubicBezTo>
                        <a:cubicBezTo>
                          <a:pt x="5023309" y="293535"/>
                          <a:pt x="4985193" y="354844"/>
                          <a:pt x="5019040" y="636588"/>
                        </a:cubicBezTo>
                        <a:cubicBezTo>
                          <a:pt x="5051166" y="928487"/>
                          <a:pt x="5027652" y="988445"/>
                          <a:pt x="5019040" y="1273175"/>
                        </a:cubicBezTo>
                        <a:cubicBezTo>
                          <a:pt x="4810513" y="1237715"/>
                          <a:pt x="4587699" y="1299959"/>
                          <a:pt x="4402414" y="1273175"/>
                        </a:cubicBezTo>
                        <a:cubicBezTo>
                          <a:pt x="4199365" y="1199296"/>
                          <a:pt x="3834056" y="1231803"/>
                          <a:pt x="3585028" y="1273175"/>
                        </a:cubicBezTo>
                        <a:cubicBezTo>
                          <a:pt x="3354303" y="1333059"/>
                          <a:pt x="3074049" y="1228587"/>
                          <a:pt x="2918213" y="1273175"/>
                        </a:cubicBezTo>
                        <a:cubicBezTo>
                          <a:pt x="2736810" y="1329654"/>
                          <a:pt x="2597193" y="1251298"/>
                          <a:pt x="2201207" y="1273175"/>
                        </a:cubicBezTo>
                        <a:cubicBezTo>
                          <a:pt x="1848378" y="1276146"/>
                          <a:pt x="1716052" y="1252690"/>
                          <a:pt x="1484202" y="1273175"/>
                        </a:cubicBezTo>
                        <a:cubicBezTo>
                          <a:pt x="1237244" y="1288572"/>
                          <a:pt x="950126" y="1330856"/>
                          <a:pt x="767196" y="1273175"/>
                        </a:cubicBezTo>
                        <a:cubicBezTo>
                          <a:pt x="592853" y="1237164"/>
                          <a:pt x="157619" y="1248629"/>
                          <a:pt x="0" y="1273175"/>
                        </a:cubicBezTo>
                        <a:cubicBezTo>
                          <a:pt x="30088" y="1109769"/>
                          <a:pt x="55073" y="905966"/>
                          <a:pt x="0" y="674782"/>
                        </a:cubicBezTo>
                        <a:cubicBezTo>
                          <a:pt x="-32958" y="474586"/>
                          <a:pt x="46021" y="260433"/>
                          <a:pt x="0" y="0"/>
                        </a:cubicBezTo>
                        <a:close/>
                      </a:path>
                      <a:path w="5019040" h="1273175" fill="none" stroke="0" extrusionOk="0">
                        <a:moveTo>
                          <a:pt x="0" y="0"/>
                        </a:moveTo>
                        <a:cubicBezTo>
                          <a:pt x="252360" y="-3282"/>
                          <a:pt x="415729" y="18655"/>
                          <a:pt x="666814" y="0"/>
                        </a:cubicBezTo>
                        <a:cubicBezTo>
                          <a:pt x="937757" y="491"/>
                          <a:pt x="1097236" y="-16978"/>
                          <a:pt x="1233250" y="0"/>
                        </a:cubicBezTo>
                        <a:cubicBezTo>
                          <a:pt x="1330530" y="-5471"/>
                          <a:pt x="1619434" y="5515"/>
                          <a:pt x="1950256" y="0"/>
                        </a:cubicBezTo>
                        <a:cubicBezTo>
                          <a:pt x="2288788" y="-11168"/>
                          <a:pt x="2244119" y="-5523"/>
                          <a:pt x="2516690" y="0"/>
                        </a:cubicBezTo>
                        <a:cubicBezTo>
                          <a:pt x="2810696" y="22661"/>
                          <a:pt x="2852403" y="-46838"/>
                          <a:pt x="3183505" y="0"/>
                        </a:cubicBezTo>
                        <a:cubicBezTo>
                          <a:pt x="3466702" y="36437"/>
                          <a:pt x="3688910" y="-6710"/>
                          <a:pt x="3950701" y="0"/>
                        </a:cubicBezTo>
                        <a:cubicBezTo>
                          <a:pt x="4209954" y="-17962"/>
                          <a:pt x="4745128" y="67959"/>
                          <a:pt x="5019040" y="0"/>
                        </a:cubicBezTo>
                        <a:cubicBezTo>
                          <a:pt x="4993843" y="158207"/>
                          <a:pt x="5028105" y="411653"/>
                          <a:pt x="5019040" y="611123"/>
                        </a:cubicBezTo>
                        <a:cubicBezTo>
                          <a:pt x="5019066" y="774343"/>
                          <a:pt x="5030449" y="1113732"/>
                          <a:pt x="5019040" y="1273175"/>
                        </a:cubicBezTo>
                        <a:cubicBezTo>
                          <a:pt x="4740511" y="1269877"/>
                          <a:pt x="4564053" y="1275292"/>
                          <a:pt x="4352225" y="1273175"/>
                        </a:cubicBezTo>
                        <a:cubicBezTo>
                          <a:pt x="4135763" y="1309960"/>
                          <a:pt x="3937972" y="1238839"/>
                          <a:pt x="3785789" y="1273175"/>
                        </a:cubicBezTo>
                        <a:cubicBezTo>
                          <a:pt x="3606876" y="1319049"/>
                          <a:pt x="3339377" y="1315592"/>
                          <a:pt x="3118974" y="1273175"/>
                        </a:cubicBezTo>
                        <a:cubicBezTo>
                          <a:pt x="2926912" y="1249982"/>
                          <a:pt x="2802001" y="1269658"/>
                          <a:pt x="2502349" y="1273175"/>
                        </a:cubicBezTo>
                        <a:cubicBezTo>
                          <a:pt x="2203001" y="1304299"/>
                          <a:pt x="1972673" y="1223901"/>
                          <a:pt x="1785343" y="1273175"/>
                        </a:cubicBezTo>
                        <a:cubicBezTo>
                          <a:pt x="1635397" y="1295824"/>
                          <a:pt x="1417138" y="1291998"/>
                          <a:pt x="1118528" y="1273175"/>
                        </a:cubicBezTo>
                        <a:cubicBezTo>
                          <a:pt x="856071" y="1246596"/>
                          <a:pt x="307238" y="1273451"/>
                          <a:pt x="0" y="1273175"/>
                        </a:cubicBezTo>
                        <a:cubicBezTo>
                          <a:pt x="19705" y="1014822"/>
                          <a:pt x="14303" y="885701"/>
                          <a:pt x="0" y="636588"/>
                        </a:cubicBezTo>
                        <a:cubicBezTo>
                          <a:pt x="-4341" y="388205"/>
                          <a:pt x="-1909" y="29652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rPr>
              <a:t> </a:t>
            </a:r>
          </a:p>
        </p:txBody>
      </p:sp>
      <p:sp>
        <p:nvSpPr>
          <p:cNvPr id="10396" name="Google Shape;10396;p47"/>
          <p:cNvSpPr txBox="1">
            <a:spLocks noGrp="1"/>
          </p:cNvSpPr>
          <p:nvPr>
            <p:ph type="title"/>
          </p:nvPr>
        </p:nvSpPr>
        <p:spPr>
          <a:xfrm>
            <a:off x="-379782" y="98417"/>
            <a:ext cx="2488018" cy="9576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smtClean="0">
                <a:solidFill>
                  <a:schemeClr val="dk1"/>
                </a:solidFill>
                <a:latin typeface="Slackey" panose="020B0604020202020204" charset="0"/>
              </a:rPr>
              <a:t>Task</a:t>
            </a:r>
            <a:r>
              <a:rPr lang="en-GB" sz="2400" dirty="0">
                <a:solidFill>
                  <a:schemeClr val="dk1"/>
                </a:solidFill>
                <a:latin typeface="Slackey" panose="020B0604020202020204" charset="0"/>
              </a:rPr>
              <a:t> </a:t>
            </a:r>
            <a:r>
              <a:rPr lang="en-GB" sz="2400" dirty="0">
                <a:solidFill>
                  <a:schemeClr val="dk1"/>
                </a:solidFill>
                <a:latin typeface="Slackey" panose="020B0604020202020204" charset="0"/>
              </a:rPr>
              <a:t>5</a:t>
            </a:r>
            <a:r>
              <a:rPr lang="en-GB" sz="2400" dirty="0" smtClean="0">
                <a:solidFill>
                  <a:schemeClr val="dk1"/>
                </a:solidFill>
                <a:latin typeface="Slackey" panose="020B0604020202020204" charset="0"/>
              </a:rPr>
              <a:t>:</a:t>
            </a:r>
            <a:endParaRPr sz="2400" dirty="0">
              <a:solidFill>
                <a:schemeClr val="dk1"/>
              </a:solidFill>
              <a:latin typeface="Slackey" panose="020B0604020202020204" charset="0"/>
            </a:endParaRPr>
          </a:p>
        </p:txBody>
      </p:sp>
      <p:sp>
        <p:nvSpPr>
          <p:cNvPr id="2" name="Rectangle 1"/>
          <p:cNvSpPr/>
          <p:nvPr/>
        </p:nvSpPr>
        <p:spPr>
          <a:xfrm>
            <a:off x="1699117" y="241320"/>
            <a:ext cx="7327925" cy="954107"/>
          </a:xfrm>
          <a:prstGeom prst="rect">
            <a:avLst/>
          </a:prstGeom>
        </p:spPr>
        <p:txBody>
          <a:bodyPr wrap="square">
            <a:spAutoFit/>
          </a:bodyPr>
          <a:lstStyle/>
          <a:p>
            <a:r>
              <a:rPr lang="en-GB" dirty="0">
                <a:latin typeface="Architects Daughter" panose="020B0604020202020204" charset="0"/>
              </a:rPr>
              <a:t>A student investigated an area of moorland where succession was occurring. She used quadrats to measure the area covered by different plant species, bare ground and surface water every 10 metres along a transect. She also recorded the depth of soil at each quadrat. Her results are shown in the table. </a:t>
            </a:r>
          </a:p>
        </p:txBody>
      </p:sp>
      <p:graphicFrame>
        <p:nvGraphicFramePr>
          <p:cNvPr id="3" name="Table 2"/>
          <p:cNvGraphicFramePr>
            <a:graphicFrameLocks noGrp="1"/>
          </p:cNvGraphicFramePr>
          <p:nvPr>
            <p:extLst>
              <p:ext uri="{D42A27DB-BD31-4B8C-83A1-F6EECF244321}">
                <p14:modId xmlns:p14="http://schemas.microsoft.com/office/powerpoint/2010/main" val="1243231014"/>
              </p:ext>
            </p:extLst>
          </p:nvPr>
        </p:nvGraphicFramePr>
        <p:xfrm>
          <a:off x="316884" y="1408657"/>
          <a:ext cx="5521504" cy="3482979"/>
        </p:xfrm>
        <a:graphic>
          <a:graphicData uri="http://schemas.openxmlformats.org/drawingml/2006/table">
            <a:tbl>
              <a:tblPr firstRow="1" firstCol="1" bandRow="1">
                <a:tableStyleId>{3C2FFA5D-87B4-456A-9821-1D502468CF0F}</a:tableStyleId>
              </a:tblPr>
              <a:tblGrid>
                <a:gridCol w="1568515">
                  <a:extLst>
                    <a:ext uri="{9D8B030D-6E8A-4147-A177-3AD203B41FA5}">
                      <a16:colId xmlns:a16="http://schemas.microsoft.com/office/drawing/2014/main" val="983375083"/>
                    </a:ext>
                  </a:extLst>
                </a:gridCol>
                <a:gridCol w="786282">
                  <a:extLst>
                    <a:ext uri="{9D8B030D-6E8A-4147-A177-3AD203B41FA5}">
                      <a16:colId xmlns:a16="http://schemas.microsoft.com/office/drawing/2014/main" val="362269823"/>
                    </a:ext>
                  </a:extLst>
                </a:gridCol>
                <a:gridCol w="786282">
                  <a:extLst>
                    <a:ext uri="{9D8B030D-6E8A-4147-A177-3AD203B41FA5}">
                      <a16:colId xmlns:a16="http://schemas.microsoft.com/office/drawing/2014/main" val="3419331307"/>
                    </a:ext>
                  </a:extLst>
                </a:gridCol>
                <a:gridCol w="793700">
                  <a:extLst>
                    <a:ext uri="{9D8B030D-6E8A-4147-A177-3AD203B41FA5}">
                      <a16:colId xmlns:a16="http://schemas.microsoft.com/office/drawing/2014/main" val="3703557180"/>
                    </a:ext>
                  </a:extLst>
                </a:gridCol>
                <a:gridCol w="793700">
                  <a:extLst>
                    <a:ext uri="{9D8B030D-6E8A-4147-A177-3AD203B41FA5}">
                      <a16:colId xmlns:a16="http://schemas.microsoft.com/office/drawing/2014/main" val="2243532511"/>
                    </a:ext>
                  </a:extLst>
                </a:gridCol>
                <a:gridCol w="793025">
                  <a:extLst>
                    <a:ext uri="{9D8B030D-6E8A-4147-A177-3AD203B41FA5}">
                      <a16:colId xmlns:a16="http://schemas.microsoft.com/office/drawing/2014/main" val="540512912"/>
                    </a:ext>
                  </a:extLst>
                </a:gridCol>
              </a:tblGrid>
              <a:tr h="232025">
                <a:tc rowSpan="2">
                  <a:txBody>
                    <a:bodyPr/>
                    <a:lstStyle/>
                    <a:p>
                      <a:pPr marL="82550" marR="415290" indent="-6350" algn="l">
                        <a:lnSpc>
                          <a:spcPct val="107000"/>
                        </a:lnSpc>
                        <a:spcAft>
                          <a:spcPts val="0"/>
                        </a:spcAft>
                      </a:pPr>
                      <a:r>
                        <a:rPr lang="en-GB" sz="700" dirty="0">
                          <a:effectLst/>
                        </a:rPr>
                        <a:t> </a:t>
                      </a:r>
                      <a:endParaRPr lang="en-GB" sz="800"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gridSpan="5">
                  <a:txBody>
                    <a:bodyPr/>
                    <a:lstStyle/>
                    <a:p>
                      <a:pPr marL="67310" marR="415290" indent="-6350" algn="ctr">
                        <a:lnSpc>
                          <a:spcPct val="107000"/>
                        </a:lnSpc>
                        <a:spcAft>
                          <a:spcPts val="0"/>
                        </a:spcAft>
                      </a:pPr>
                      <a:r>
                        <a:rPr lang="en-GB" sz="800">
                          <a:effectLst/>
                        </a:rPr>
                        <a:t>Area covered in each quadrat A to E in cm</a:t>
                      </a:r>
                      <a:r>
                        <a:rPr lang="en-GB" sz="800" baseline="30000">
                          <a:effectLst/>
                        </a:rPr>
                        <a:t>2</a:t>
                      </a:r>
                      <a:r>
                        <a:rPr lang="en-GB" sz="800" baseline="-250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93754305"/>
                  </a:ext>
                </a:extLst>
              </a:tr>
              <a:tr h="238281">
                <a:tc vMerge="1">
                  <a:txBody>
                    <a:bodyPr/>
                    <a:lstStyle/>
                    <a:p>
                      <a:endParaRPr lang="en-GB"/>
                    </a:p>
                  </a:txBody>
                  <a:tcPr/>
                </a:tc>
                <a:tc>
                  <a:txBody>
                    <a:bodyPr/>
                    <a:lstStyle/>
                    <a:p>
                      <a:pPr marL="6350" marR="415290" indent="-6350" algn="l">
                        <a:lnSpc>
                          <a:spcPct val="107000"/>
                        </a:lnSpc>
                        <a:spcAft>
                          <a:spcPts val="380"/>
                        </a:spcAft>
                      </a:pPr>
                      <a:r>
                        <a:rPr lang="en-GB" sz="400">
                          <a:effectLst/>
                        </a:rPr>
                        <a:t> </a:t>
                      </a:r>
                      <a:endParaRPr lang="en-GB" sz="800">
                        <a:effectLst/>
                      </a:endParaRPr>
                    </a:p>
                    <a:p>
                      <a:pPr marL="19050" marR="415290" indent="-6350" algn="ctr">
                        <a:lnSpc>
                          <a:spcPct val="107000"/>
                        </a:lnSpc>
                        <a:spcAft>
                          <a:spcPts val="0"/>
                        </a:spcAft>
                      </a:pPr>
                      <a:r>
                        <a:rPr lang="en-GB" sz="800">
                          <a:effectLst/>
                        </a:rPr>
                        <a:t>A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2860" marR="415290" indent="-6350" algn="ctr">
                        <a:lnSpc>
                          <a:spcPct val="107000"/>
                        </a:lnSpc>
                        <a:spcAft>
                          <a:spcPts val="0"/>
                        </a:spcAft>
                      </a:pPr>
                      <a:r>
                        <a:rPr lang="en-GB" sz="800">
                          <a:effectLst/>
                        </a:rPr>
                        <a:t>B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1590" marR="415290" indent="-6350" algn="ctr">
                        <a:lnSpc>
                          <a:spcPct val="107000"/>
                        </a:lnSpc>
                        <a:spcAft>
                          <a:spcPts val="0"/>
                        </a:spcAft>
                      </a:pPr>
                      <a:r>
                        <a:rPr lang="en-GB" sz="800">
                          <a:effectLst/>
                        </a:rPr>
                        <a:t>C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4130" marR="415290" indent="-6350" algn="ctr">
                        <a:lnSpc>
                          <a:spcPct val="107000"/>
                        </a:lnSpc>
                        <a:spcAft>
                          <a:spcPts val="0"/>
                        </a:spcAft>
                      </a:pPr>
                      <a:r>
                        <a:rPr lang="en-GB" sz="800">
                          <a:effectLst/>
                        </a:rPr>
                        <a:t>D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5400" marR="415290" indent="-6350" algn="ctr">
                        <a:lnSpc>
                          <a:spcPct val="107000"/>
                        </a:lnSpc>
                        <a:spcAft>
                          <a:spcPts val="0"/>
                        </a:spcAft>
                      </a:pPr>
                      <a:r>
                        <a:rPr lang="en-GB" sz="800">
                          <a:effectLst/>
                        </a:rPr>
                        <a:t>E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1959380329"/>
                  </a:ext>
                </a:extLst>
              </a:tr>
              <a:tr h="246568">
                <a:tc>
                  <a:txBody>
                    <a:bodyPr/>
                    <a:lstStyle/>
                    <a:p>
                      <a:pPr marL="6350" marR="415290" indent="-6350" algn="l">
                        <a:lnSpc>
                          <a:spcPct val="107000"/>
                        </a:lnSpc>
                        <a:spcAft>
                          <a:spcPts val="0"/>
                        </a:spcAft>
                      </a:pPr>
                      <a:r>
                        <a:rPr lang="en-GB" sz="700" baseline="30000">
                          <a:effectLst/>
                        </a:rPr>
                        <a:t> </a:t>
                      </a:r>
                      <a:r>
                        <a:rPr lang="en-GB" sz="800">
                          <a:effectLst/>
                        </a:rPr>
                        <a:t>Bog moss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55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4765" marR="415290" indent="-6350" algn="ctr">
                        <a:lnSpc>
                          <a:spcPct val="107000"/>
                        </a:lnSpc>
                        <a:spcAft>
                          <a:spcPts val="0"/>
                        </a:spcAft>
                      </a:pPr>
                      <a:r>
                        <a:rPr lang="en-GB" sz="800">
                          <a:effectLst/>
                        </a:rPr>
                        <a:t>40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10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515"/>
                        </a:spcAft>
                      </a:pPr>
                      <a:r>
                        <a:rPr lang="en-GB" sz="400">
                          <a:effectLst/>
                        </a:rPr>
                        <a:t> </a:t>
                      </a:r>
                      <a:endParaRPr lang="en-GB" sz="800">
                        <a:effectLst/>
                      </a:endParaRPr>
                    </a:p>
                    <a:p>
                      <a:pPr marL="27305"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515"/>
                        </a:spcAft>
                      </a:pPr>
                      <a:r>
                        <a:rPr lang="en-GB" sz="400">
                          <a:effectLst/>
                        </a:rPr>
                        <a:t> </a:t>
                      </a:r>
                      <a:endParaRPr lang="en-GB" sz="800">
                        <a:effectLst/>
                      </a:endParaRPr>
                    </a:p>
                    <a:p>
                      <a:pPr marL="27305"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211294708"/>
                  </a:ext>
                </a:extLst>
              </a:tr>
              <a:tr h="246568">
                <a:tc>
                  <a:txBody>
                    <a:bodyPr/>
                    <a:lstStyle/>
                    <a:p>
                      <a:pPr marL="6350" marR="415290" indent="-6350" algn="l">
                        <a:lnSpc>
                          <a:spcPct val="107000"/>
                        </a:lnSpc>
                        <a:spcAft>
                          <a:spcPts val="0"/>
                        </a:spcAft>
                      </a:pPr>
                      <a:r>
                        <a:rPr lang="en-GB" sz="700" baseline="30000">
                          <a:effectLst/>
                        </a:rPr>
                        <a:t> </a:t>
                      </a:r>
                      <a:r>
                        <a:rPr lang="en-GB" sz="800">
                          <a:effectLst/>
                        </a:rPr>
                        <a:t>Bell heather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540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15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10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383261951"/>
                  </a:ext>
                </a:extLst>
              </a:tr>
              <a:tr h="246568">
                <a:tc>
                  <a:txBody>
                    <a:bodyPr/>
                    <a:lstStyle/>
                    <a:p>
                      <a:pPr marL="6350" marR="415290" indent="-6350" algn="l">
                        <a:lnSpc>
                          <a:spcPct val="107000"/>
                        </a:lnSpc>
                        <a:spcAft>
                          <a:spcPts val="0"/>
                        </a:spcAft>
                      </a:pPr>
                      <a:r>
                        <a:rPr lang="en-GB" sz="700" baseline="30000">
                          <a:effectLst/>
                        </a:rPr>
                        <a:t> </a:t>
                      </a:r>
                      <a:r>
                        <a:rPr lang="en-GB" sz="800">
                          <a:effectLst/>
                        </a:rPr>
                        <a:t>Sundew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10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4765"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505"/>
                        </a:spcAft>
                      </a:pPr>
                      <a:r>
                        <a:rPr lang="en-GB" sz="400">
                          <a:effectLst/>
                        </a:rPr>
                        <a:t> </a:t>
                      </a:r>
                      <a:endParaRPr lang="en-GB" sz="800">
                        <a:effectLst/>
                      </a:endParaRPr>
                    </a:p>
                    <a:p>
                      <a:pPr marL="27305"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505"/>
                        </a:spcAft>
                      </a:pPr>
                      <a:r>
                        <a:rPr lang="en-GB" sz="400">
                          <a:effectLst/>
                        </a:rPr>
                        <a:t> </a:t>
                      </a:r>
                      <a:endParaRPr lang="en-GB" sz="800">
                        <a:effectLst/>
                      </a:endParaRPr>
                    </a:p>
                    <a:p>
                      <a:pPr marL="27305"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3817128498"/>
                  </a:ext>
                </a:extLst>
              </a:tr>
              <a:tr h="246568">
                <a:tc>
                  <a:txBody>
                    <a:bodyPr/>
                    <a:lstStyle/>
                    <a:p>
                      <a:pPr marL="6350" marR="415290" indent="-6350" algn="l">
                        <a:lnSpc>
                          <a:spcPct val="107000"/>
                        </a:lnSpc>
                        <a:spcAft>
                          <a:spcPts val="0"/>
                        </a:spcAft>
                      </a:pPr>
                      <a:r>
                        <a:rPr lang="en-GB" sz="700" baseline="30000">
                          <a:effectLst/>
                        </a:rPr>
                        <a:t> </a:t>
                      </a:r>
                      <a:r>
                        <a:rPr lang="en-GB" sz="800">
                          <a:effectLst/>
                        </a:rPr>
                        <a:t>Ling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540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15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20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3198547184"/>
                  </a:ext>
                </a:extLst>
              </a:tr>
              <a:tr h="246568">
                <a:tc>
                  <a:txBody>
                    <a:bodyPr/>
                    <a:lstStyle/>
                    <a:p>
                      <a:pPr marL="6350" marR="415290" indent="-6350" algn="l">
                        <a:lnSpc>
                          <a:spcPct val="107000"/>
                        </a:lnSpc>
                        <a:spcAft>
                          <a:spcPts val="0"/>
                        </a:spcAft>
                      </a:pPr>
                      <a:r>
                        <a:rPr lang="en-GB" sz="700" baseline="30000">
                          <a:effectLst/>
                        </a:rPr>
                        <a:t> </a:t>
                      </a:r>
                      <a:r>
                        <a:rPr lang="en-GB" sz="800">
                          <a:effectLst/>
                        </a:rPr>
                        <a:t>Bilberry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540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70"/>
                        </a:spcAft>
                      </a:pPr>
                      <a:r>
                        <a:rPr lang="en-GB" sz="400">
                          <a:effectLst/>
                        </a:rPr>
                        <a:t> </a:t>
                      </a:r>
                      <a:endParaRPr lang="en-GB" sz="800">
                        <a:effectLst/>
                      </a:endParaRPr>
                    </a:p>
                    <a:p>
                      <a:pPr marL="26670" marR="415290" indent="-6350" algn="ctr">
                        <a:lnSpc>
                          <a:spcPct val="107000"/>
                        </a:lnSpc>
                        <a:spcAft>
                          <a:spcPts val="0"/>
                        </a:spcAft>
                      </a:pPr>
                      <a:r>
                        <a:rPr lang="en-GB" sz="800">
                          <a:effectLst/>
                        </a:rPr>
                        <a:t>15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70"/>
                        </a:spcAft>
                      </a:pPr>
                      <a:r>
                        <a:rPr lang="en-GB" sz="400">
                          <a:effectLst/>
                        </a:rPr>
                        <a:t> </a:t>
                      </a:r>
                      <a:endParaRPr lang="en-GB" sz="800">
                        <a:effectLst/>
                      </a:endParaRPr>
                    </a:p>
                    <a:p>
                      <a:pPr marL="26670" marR="415290" indent="-6350" algn="ctr">
                        <a:lnSpc>
                          <a:spcPct val="107000"/>
                        </a:lnSpc>
                        <a:spcAft>
                          <a:spcPts val="0"/>
                        </a:spcAft>
                      </a:pPr>
                      <a:r>
                        <a:rPr lang="en-GB" sz="800">
                          <a:effectLst/>
                        </a:rPr>
                        <a:t>25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3013272260"/>
                  </a:ext>
                </a:extLst>
              </a:tr>
              <a:tr h="246568">
                <a:tc>
                  <a:txBody>
                    <a:bodyPr/>
                    <a:lstStyle/>
                    <a:p>
                      <a:pPr marL="6350" marR="415290" indent="-6350" algn="l">
                        <a:lnSpc>
                          <a:spcPct val="107000"/>
                        </a:lnSpc>
                        <a:spcAft>
                          <a:spcPts val="0"/>
                        </a:spcAft>
                      </a:pPr>
                      <a:r>
                        <a:rPr lang="en-GB" sz="700" baseline="30000">
                          <a:effectLst/>
                        </a:rPr>
                        <a:t> </a:t>
                      </a:r>
                      <a:r>
                        <a:rPr lang="en-GB" sz="800">
                          <a:effectLst/>
                        </a:rPr>
                        <a:t>Heath grass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51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15"/>
                        </a:spcAft>
                      </a:pPr>
                      <a:r>
                        <a:rPr lang="en-GB" sz="400">
                          <a:effectLst/>
                        </a:rPr>
                        <a:t> </a:t>
                      </a:r>
                      <a:endParaRPr lang="en-GB" sz="800">
                        <a:effectLst/>
                      </a:endParaRPr>
                    </a:p>
                    <a:p>
                      <a:pPr marL="2540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30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10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57833374"/>
                  </a:ext>
                </a:extLst>
              </a:tr>
              <a:tr h="246568">
                <a:tc>
                  <a:txBody>
                    <a:bodyPr/>
                    <a:lstStyle/>
                    <a:p>
                      <a:pPr marL="6350" marR="415290" indent="-6350" algn="l">
                        <a:lnSpc>
                          <a:spcPct val="107000"/>
                        </a:lnSpc>
                        <a:spcAft>
                          <a:spcPts val="0"/>
                        </a:spcAft>
                      </a:pPr>
                      <a:r>
                        <a:rPr lang="en-GB" sz="700" baseline="30000">
                          <a:effectLst/>
                        </a:rPr>
                        <a:t> </a:t>
                      </a:r>
                      <a:r>
                        <a:rPr lang="en-GB" sz="800">
                          <a:effectLst/>
                        </a:rPr>
                        <a:t>Soft rush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50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70"/>
                        </a:spcAft>
                      </a:pPr>
                      <a:r>
                        <a:rPr lang="en-GB" sz="400">
                          <a:effectLst/>
                        </a:rPr>
                        <a:t> </a:t>
                      </a:r>
                      <a:endParaRPr lang="en-GB" sz="800">
                        <a:effectLst/>
                      </a:endParaRPr>
                    </a:p>
                    <a:p>
                      <a:pPr marL="24765" marR="415290" indent="-6350" algn="ctr">
                        <a:lnSpc>
                          <a:spcPct val="107000"/>
                        </a:lnSpc>
                        <a:spcAft>
                          <a:spcPts val="0"/>
                        </a:spcAft>
                      </a:pPr>
                      <a:r>
                        <a:rPr lang="en-GB" sz="800">
                          <a:effectLst/>
                        </a:rPr>
                        <a:t>30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70"/>
                        </a:spcAft>
                      </a:pPr>
                      <a:r>
                        <a:rPr lang="en-GB" sz="400">
                          <a:effectLst/>
                        </a:rPr>
                        <a:t> </a:t>
                      </a:r>
                      <a:endParaRPr lang="en-GB" sz="800">
                        <a:effectLst/>
                      </a:endParaRPr>
                    </a:p>
                    <a:p>
                      <a:pPr marL="23495" marR="415290" indent="-6350" algn="ctr">
                        <a:lnSpc>
                          <a:spcPct val="107000"/>
                        </a:lnSpc>
                        <a:spcAft>
                          <a:spcPts val="0"/>
                        </a:spcAft>
                      </a:pPr>
                      <a:r>
                        <a:rPr lang="en-GB" sz="800">
                          <a:effectLst/>
                        </a:rPr>
                        <a:t>20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70"/>
                        </a:spcAft>
                      </a:pPr>
                      <a:r>
                        <a:rPr lang="en-GB" sz="400">
                          <a:effectLst/>
                        </a:rPr>
                        <a:t> </a:t>
                      </a:r>
                      <a:endParaRPr lang="en-GB" sz="800">
                        <a:effectLst/>
                      </a:endParaRPr>
                    </a:p>
                    <a:p>
                      <a:pPr marL="26670"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70"/>
                        </a:spcAft>
                      </a:pPr>
                      <a:r>
                        <a:rPr lang="en-GB" sz="400">
                          <a:effectLst/>
                        </a:rPr>
                        <a:t> </a:t>
                      </a:r>
                      <a:endParaRPr lang="en-GB" sz="800">
                        <a:effectLst/>
                      </a:endParaRPr>
                    </a:p>
                    <a:p>
                      <a:pPr marL="26670"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1242211033"/>
                  </a:ext>
                </a:extLst>
              </a:tr>
              <a:tr h="246568">
                <a:tc>
                  <a:txBody>
                    <a:bodyPr/>
                    <a:lstStyle/>
                    <a:p>
                      <a:pPr marL="6350" marR="415290" indent="-6350" algn="l">
                        <a:lnSpc>
                          <a:spcPct val="107000"/>
                        </a:lnSpc>
                        <a:spcAft>
                          <a:spcPts val="0"/>
                        </a:spcAft>
                      </a:pPr>
                      <a:r>
                        <a:rPr lang="en-GB" sz="700" baseline="30000">
                          <a:effectLst/>
                        </a:rPr>
                        <a:t> </a:t>
                      </a:r>
                      <a:r>
                        <a:rPr lang="en-GB" sz="800">
                          <a:effectLst/>
                        </a:rPr>
                        <a:t>Sheep’s fescue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515"/>
                        </a:spcAft>
                      </a:pPr>
                      <a:r>
                        <a:rPr lang="en-GB" sz="400">
                          <a:effectLst/>
                        </a:rPr>
                        <a:t> </a:t>
                      </a:r>
                      <a:endParaRPr lang="en-GB" sz="800">
                        <a:effectLst/>
                      </a:endParaRPr>
                    </a:p>
                    <a:p>
                      <a:pPr marL="2413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515"/>
                        </a:spcAft>
                      </a:pPr>
                      <a:r>
                        <a:rPr lang="en-GB" sz="400">
                          <a:effectLst/>
                        </a:rPr>
                        <a:t> </a:t>
                      </a:r>
                      <a:endParaRPr lang="en-GB" sz="800">
                        <a:effectLst/>
                      </a:endParaRPr>
                    </a:p>
                    <a:p>
                      <a:pPr marL="25400"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25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35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30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861979914"/>
                  </a:ext>
                </a:extLst>
              </a:tr>
              <a:tr h="238281">
                <a:tc>
                  <a:txBody>
                    <a:bodyPr/>
                    <a:lstStyle/>
                    <a:p>
                      <a:pPr marL="6350" marR="415290" indent="-6350" algn="l">
                        <a:lnSpc>
                          <a:spcPct val="107000"/>
                        </a:lnSpc>
                        <a:spcAft>
                          <a:spcPts val="0"/>
                        </a:spcAft>
                      </a:pPr>
                      <a:r>
                        <a:rPr lang="en-GB" sz="700" baseline="30000">
                          <a:effectLst/>
                        </a:rPr>
                        <a:t> </a:t>
                      </a:r>
                      <a:r>
                        <a:rPr lang="en-GB" sz="800">
                          <a:effectLst/>
                        </a:rPr>
                        <a:t>Bare ground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20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4765" marR="415290" indent="-6350" algn="ctr">
                        <a:lnSpc>
                          <a:spcPct val="107000"/>
                        </a:lnSpc>
                        <a:spcAft>
                          <a:spcPts val="0"/>
                        </a:spcAft>
                      </a:pPr>
                      <a:r>
                        <a:rPr lang="en-GB" sz="800">
                          <a:effectLst/>
                        </a:rPr>
                        <a:t>15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10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380"/>
                        </a:spcAft>
                      </a:pPr>
                      <a:r>
                        <a:rPr lang="en-GB" sz="400">
                          <a:effectLst/>
                        </a:rPr>
                        <a:t> </a:t>
                      </a:r>
                      <a:endParaRPr lang="en-GB" sz="800">
                        <a:effectLst/>
                      </a:endParaRPr>
                    </a:p>
                    <a:p>
                      <a:pPr marL="26670"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1859711"/>
                  </a:ext>
                </a:extLst>
              </a:tr>
              <a:tr h="246568">
                <a:tc>
                  <a:txBody>
                    <a:bodyPr/>
                    <a:lstStyle/>
                    <a:p>
                      <a:pPr marL="6350" marR="415290" indent="-6350" algn="l">
                        <a:lnSpc>
                          <a:spcPct val="107000"/>
                        </a:lnSpc>
                        <a:spcAft>
                          <a:spcPts val="0"/>
                        </a:spcAft>
                      </a:pPr>
                      <a:r>
                        <a:rPr lang="en-GB" sz="700" baseline="30000">
                          <a:effectLst/>
                        </a:rPr>
                        <a:t> </a:t>
                      </a:r>
                      <a:r>
                        <a:rPr lang="en-GB" sz="800">
                          <a:effectLst/>
                        </a:rPr>
                        <a:t>Surface water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15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4765" marR="415290" indent="-6350" algn="ctr">
                        <a:lnSpc>
                          <a:spcPct val="107000"/>
                        </a:lnSpc>
                        <a:spcAft>
                          <a:spcPts val="0"/>
                        </a:spcAft>
                      </a:pPr>
                      <a:r>
                        <a:rPr lang="en-GB" sz="800">
                          <a:effectLst/>
                        </a:rPr>
                        <a:t>10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6350" marR="415290" indent="-6350" algn="l">
                        <a:lnSpc>
                          <a:spcPct val="107000"/>
                        </a:lnSpc>
                        <a:spcAft>
                          <a:spcPts val="380"/>
                        </a:spcAft>
                      </a:pPr>
                      <a:r>
                        <a:rPr lang="en-GB" sz="400">
                          <a:effectLst/>
                        </a:rPr>
                        <a:t> </a:t>
                      </a:r>
                      <a:endParaRPr lang="en-GB" sz="800">
                        <a:effectLst/>
                      </a:endParaRPr>
                    </a:p>
                    <a:p>
                      <a:pPr marL="23495" marR="415290" indent="-6350" algn="ctr">
                        <a:lnSpc>
                          <a:spcPct val="107000"/>
                        </a:lnSpc>
                        <a:spcAft>
                          <a:spcPts val="0"/>
                        </a:spcAft>
                      </a:pPr>
                      <a:r>
                        <a:rPr lang="en-GB" sz="800">
                          <a:effectLst/>
                        </a:rPr>
                        <a:t>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505"/>
                        </a:spcAft>
                      </a:pPr>
                      <a:r>
                        <a:rPr lang="en-GB" sz="400">
                          <a:effectLst/>
                        </a:rPr>
                        <a:t> </a:t>
                      </a:r>
                      <a:endParaRPr lang="en-GB" sz="800">
                        <a:effectLst/>
                      </a:endParaRPr>
                    </a:p>
                    <a:p>
                      <a:pPr marL="27305"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tc>
                  <a:txBody>
                    <a:bodyPr/>
                    <a:lstStyle/>
                    <a:p>
                      <a:pPr marL="7620" marR="415290" indent="-6350" algn="l">
                        <a:lnSpc>
                          <a:spcPct val="107000"/>
                        </a:lnSpc>
                        <a:spcAft>
                          <a:spcPts val="505"/>
                        </a:spcAft>
                      </a:pPr>
                      <a:r>
                        <a:rPr lang="en-GB" sz="400">
                          <a:effectLst/>
                        </a:rPr>
                        <a:t> </a:t>
                      </a:r>
                      <a:endParaRPr lang="en-GB" sz="800">
                        <a:effectLst/>
                      </a:endParaRPr>
                    </a:p>
                    <a:p>
                      <a:pPr marL="27305" marR="415290" indent="-6350" algn="ctr">
                        <a:lnSpc>
                          <a:spcPct val="107000"/>
                        </a:lnSpc>
                        <a:spcAft>
                          <a:spcPts val="0"/>
                        </a:spcAft>
                      </a:pPr>
                      <a:r>
                        <a:rPr lang="en-GB" sz="800">
                          <a:effectLst/>
                        </a:rPr>
                        <a:t>–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tc>
                <a:extLst>
                  <a:ext uri="{0D108BD9-81ED-4DB2-BD59-A6C34878D82A}">
                    <a16:rowId xmlns:a16="http://schemas.microsoft.com/office/drawing/2014/main" val="423309997"/>
                  </a:ext>
                </a:extLst>
              </a:tr>
              <a:tr h="334613">
                <a:tc>
                  <a:txBody>
                    <a:bodyPr/>
                    <a:lstStyle/>
                    <a:p>
                      <a:pPr marL="6350" marR="415290" indent="-6350" algn="l">
                        <a:lnSpc>
                          <a:spcPct val="107000"/>
                        </a:lnSpc>
                        <a:spcAft>
                          <a:spcPts val="0"/>
                        </a:spcAft>
                      </a:pPr>
                      <a:r>
                        <a:rPr lang="en-GB" sz="700" baseline="30000">
                          <a:effectLst/>
                        </a:rPr>
                        <a:t> </a:t>
                      </a:r>
                      <a:r>
                        <a:rPr lang="en-GB" sz="800">
                          <a:effectLst/>
                        </a:rPr>
                        <a:t>Soil depth / cm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82550" marR="415290" indent="-6350" algn="l">
                        <a:lnSpc>
                          <a:spcPct val="107000"/>
                        </a:lnSpc>
                        <a:spcAft>
                          <a:spcPts val="0"/>
                        </a:spcAft>
                        <a:tabLst>
                          <a:tab pos="343535" algn="ctr"/>
                        </a:tabLst>
                      </a:pPr>
                      <a:r>
                        <a:rPr lang="en-GB" sz="700" baseline="30000">
                          <a:effectLst/>
                        </a:rPr>
                        <a:t> 	</a:t>
                      </a:r>
                      <a:r>
                        <a:rPr lang="en-GB" sz="800">
                          <a:effectLst/>
                        </a:rPr>
                        <a:t>3.2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82550" marR="415290" indent="-6350" algn="l">
                        <a:lnSpc>
                          <a:spcPct val="107000"/>
                        </a:lnSpc>
                        <a:spcAft>
                          <a:spcPts val="0"/>
                        </a:spcAft>
                        <a:tabLst>
                          <a:tab pos="343535" algn="ctr"/>
                        </a:tabLst>
                      </a:pPr>
                      <a:r>
                        <a:rPr lang="en-GB" sz="700" baseline="30000">
                          <a:effectLst/>
                        </a:rPr>
                        <a:t> 	</a:t>
                      </a:r>
                      <a:r>
                        <a:rPr lang="en-GB" sz="800">
                          <a:effectLst/>
                        </a:rPr>
                        <a:t>4.7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82550" marR="415290" indent="-6350" algn="l">
                        <a:lnSpc>
                          <a:spcPct val="107000"/>
                        </a:lnSpc>
                        <a:spcAft>
                          <a:spcPts val="0"/>
                        </a:spcAft>
                        <a:tabLst>
                          <a:tab pos="343535" algn="ctr"/>
                        </a:tabLst>
                      </a:pPr>
                      <a:r>
                        <a:rPr lang="en-GB" sz="700" baseline="30000">
                          <a:effectLst/>
                        </a:rPr>
                        <a:t> 	</a:t>
                      </a:r>
                      <a:r>
                        <a:rPr lang="en-GB" sz="800">
                          <a:effectLst/>
                        </a:rPr>
                        <a:t>8.2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82550" marR="415290" indent="-6350" algn="l">
                        <a:lnSpc>
                          <a:spcPct val="107000"/>
                        </a:lnSpc>
                        <a:spcAft>
                          <a:spcPts val="0"/>
                        </a:spcAft>
                        <a:tabLst>
                          <a:tab pos="375285" algn="ctr"/>
                        </a:tabLst>
                      </a:pPr>
                      <a:r>
                        <a:rPr lang="en-GB" sz="700" baseline="30000">
                          <a:effectLst/>
                        </a:rPr>
                        <a:t> 	</a:t>
                      </a:r>
                      <a:r>
                        <a:rPr lang="en-GB" sz="800">
                          <a:effectLst/>
                        </a:rPr>
                        <a:t>11.5 </a:t>
                      </a:r>
                      <a:endParaRPr lang="en-GB" sz="80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tc>
                  <a:txBody>
                    <a:bodyPr/>
                    <a:lstStyle/>
                    <a:p>
                      <a:pPr marL="82550" marR="415290" indent="-6350" algn="l">
                        <a:lnSpc>
                          <a:spcPct val="107000"/>
                        </a:lnSpc>
                        <a:spcAft>
                          <a:spcPts val="0"/>
                        </a:spcAft>
                        <a:tabLst>
                          <a:tab pos="375285" algn="ctr"/>
                        </a:tabLst>
                      </a:pPr>
                      <a:r>
                        <a:rPr lang="en-GB" sz="700" baseline="30000" dirty="0">
                          <a:effectLst/>
                        </a:rPr>
                        <a:t> 	</a:t>
                      </a:r>
                      <a:r>
                        <a:rPr lang="en-GB" sz="800" dirty="0">
                          <a:effectLst/>
                        </a:rPr>
                        <a:t>14.8 </a:t>
                      </a:r>
                      <a:endParaRPr lang="en-GB" sz="800" dirty="0">
                        <a:solidFill>
                          <a:srgbClr val="000000"/>
                        </a:solidFill>
                        <a:effectLst/>
                        <a:latin typeface="Century Schoolbook" panose="02040604050505020304" pitchFamily="18" charset="0"/>
                        <a:ea typeface="Century Schoolbook" panose="02040604050505020304" pitchFamily="18" charset="0"/>
                        <a:cs typeface="Century Schoolbook" panose="02040604050505020304" pitchFamily="18" charset="0"/>
                      </a:endParaRPr>
                    </a:p>
                  </a:txBody>
                  <a:tcPr marL="0" marR="47648" marT="8287" marB="0" anchor="ctr"/>
                </a:tc>
                <a:extLst>
                  <a:ext uri="{0D108BD9-81ED-4DB2-BD59-A6C34878D82A}">
                    <a16:rowId xmlns:a16="http://schemas.microsoft.com/office/drawing/2014/main" val="3957016072"/>
                  </a:ext>
                </a:extLst>
              </a:tr>
            </a:tbl>
          </a:graphicData>
        </a:graphic>
      </p:graphicFrame>
      <p:sp>
        <p:nvSpPr>
          <p:cNvPr id="4" name="Rectangle 3"/>
          <p:cNvSpPr/>
          <p:nvPr/>
        </p:nvSpPr>
        <p:spPr>
          <a:xfrm>
            <a:off x="6161100" y="1408657"/>
            <a:ext cx="2148345" cy="307777"/>
          </a:xfrm>
          <a:prstGeom prst="rect">
            <a:avLst/>
          </a:prstGeom>
        </p:spPr>
        <p:txBody>
          <a:bodyPr wrap="none">
            <a:spAutoFit/>
          </a:bodyPr>
          <a:lstStyle/>
          <a:p>
            <a:r>
              <a:rPr lang="en-GB" dirty="0" smtClean="0">
                <a:latin typeface="Architects Daughter" panose="020B0604020202020204" charset="0"/>
                <a:ea typeface="Times New Roman" panose="02020603050405020304" pitchFamily="18" charset="0"/>
              </a:rPr>
              <a:t>– </a:t>
            </a:r>
            <a:r>
              <a:rPr lang="en-GB" dirty="0" smtClean="0">
                <a:latin typeface="Architects Daughter" panose="020B0604020202020204" charset="0"/>
                <a:ea typeface="Arial" panose="020B0604020202020204" pitchFamily="34" charset="0"/>
              </a:rPr>
              <a:t>indicates zero cover</a:t>
            </a:r>
            <a:r>
              <a:rPr lang="en-GB" dirty="0">
                <a:latin typeface="Arial" panose="020B0604020202020204" pitchFamily="34" charset="0"/>
                <a:ea typeface="Arial" panose="020B0604020202020204" pitchFamily="34" charset="0"/>
              </a:rPr>
              <a:t>. </a:t>
            </a:r>
            <a:endParaRPr lang="en-GB" dirty="0"/>
          </a:p>
        </p:txBody>
      </p:sp>
      <p:sp>
        <p:nvSpPr>
          <p:cNvPr id="5" name="Rectangle 4"/>
          <p:cNvSpPr/>
          <p:nvPr/>
        </p:nvSpPr>
        <p:spPr>
          <a:xfrm>
            <a:off x="6072304" y="1957905"/>
            <a:ext cx="3071696" cy="2277162"/>
          </a:xfrm>
          <a:prstGeom prst="rect">
            <a:avLst/>
          </a:prstGeom>
        </p:spPr>
        <p:txBody>
          <a:bodyPr wrap="square">
            <a:spAutoFit/>
          </a:bodyPr>
          <a:lstStyle/>
          <a:p>
            <a:pPr marL="144780" marR="415290" indent="-6350">
              <a:lnSpc>
                <a:spcPct val="107000"/>
              </a:lnSpc>
              <a:spcAft>
                <a:spcPts val="1235"/>
              </a:spcAft>
            </a:pPr>
            <a:r>
              <a:rPr lang="en-GB" dirty="0">
                <a:latin typeface="Architects Daughter" panose="020B0604020202020204" charset="0"/>
                <a:ea typeface="Arial" panose="020B0604020202020204" pitchFamily="34" charset="0"/>
                <a:cs typeface="Century Schoolbook" panose="02040604050505020304" pitchFamily="18" charset="0"/>
              </a:rPr>
              <a:t>Calculate: </a:t>
            </a:r>
            <a:endParaRPr lang="en-GB" dirty="0" smtClean="0">
              <a:latin typeface="Architects Daughter" panose="020B0604020202020204" charset="0"/>
              <a:ea typeface="Arial" panose="020B0604020202020204" pitchFamily="34" charset="0"/>
              <a:cs typeface="Century Schoolbook" panose="02040604050505020304" pitchFamily="18" charset="0"/>
            </a:endParaRPr>
          </a:p>
          <a:p>
            <a:pPr marL="481330" marR="415290" indent="-342900" algn="ctr">
              <a:lnSpc>
                <a:spcPct val="107000"/>
              </a:lnSpc>
              <a:spcAft>
                <a:spcPts val="1235"/>
              </a:spcAft>
              <a:buFont typeface="+mj-lt"/>
              <a:buAutoNum type="arabicPeriod"/>
            </a:pPr>
            <a:r>
              <a:rPr lang="en-GB" dirty="0" smtClean="0">
                <a:uFill>
                  <a:solidFill>
                    <a:srgbClr val="000000"/>
                  </a:solidFill>
                </a:uFill>
                <a:latin typeface="Architects Daughter" panose="020B0604020202020204" charset="0"/>
                <a:ea typeface="Arial" panose="020B0604020202020204" pitchFamily="34" charset="0"/>
                <a:cs typeface="Arial" panose="020B0604020202020204" pitchFamily="34" charset="0"/>
              </a:rPr>
              <a:t>the </a:t>
            </a:r>
            <a:r>
              <a:rPr lang="en-GB" dirty="0">
                <a:uFill>
                  <a:solidFill>
                    <a:srgbClr val="000000"/>
                  </a:solidFill>
                </a:uFill>
                <a:latin typeface="Architects Daughter" panose="020B0604020202020204" charset="0"/>
                <a:ea typeface="Arial" panose="020B0604020202020204" pitchFamily="34" charset="0"/>
                <a:cs typeface="Arial" panose="020B0604020202020204" pitchFamily="34" charset="0"/>
              </a:rPr>
              <a:t>mode area of soft rush in the sample </a:t>
            </a:r>
            <a:r>
              <a:rPr lang="en-GB" sz="1600" dirty="0" smtClean="0">
                <a:latin typeface="Architects Daughter" panose="020B0604020202020204" charset="0"/>
                <a:ea typeface="Calibri" panose="020F0502020204030204" pitchFamily="34" charset="0"/>
                <a:cs typeface="Century Schoolbook" panose="02040604050505020304" pitchFamily="18" charset="0"/>
              </a:rPr>
              <a:t> </a:t>
            </a:r>
            <a:endParaRPr lang="en-GB" dirty="0">
              <a:latin typeface="Architects Daughter" panose="020B0604020202020204" charset="0"/>
              <a:ea typeface="Century Schoolbook" panose="02040604050505020304" pitchFamily="18" charset="0"/>
              <a:cs typeface="Century Schoolbook" panose="02040604050505020304" pitchFamily="18" charset="0"/>
            </a:endParaRPr>
          </a:p>
          <a:p>
            <a:pPr marL="342900" marR="415290" lvl="0" indent="-342900" algn="ctr" fontAlgn="base">
              <a:lnSpc>
                <a:spcPct val="107000"/>
              </a:lnSpc>
              <a:buSzPts val="1200"/>
              <a:buFont typeface="+mj-lt"/>
              <a:buAutoNum type="arabicPeriod"/>
            </a:pPr>
            <a:r>
              <a:rPr lang="en-GB" dirty="0" smtClean="0">
                <a:uFill>
                  <a:solidFill>
                    <a:srgbClr val="000000"/>
                  </a:solidFill>
                </a:uFill>
                <a:latin typeface="Architects Daughter" panose="020B0604020202020204" charset="0"/>
                <a:ea typeface="Arial" panose="020B0604020202020204" pitchFamily="34" charset="0"/>
                <a:cs typeface="Arial" panose="020B0604020202020204" pitchFamily="34" charset="0"/>
              </a:rPr>
              <a:t>the </a:t>
            </a:r>
            <a:r>
              <a:rPr lang="en-GB" dirty="0">
                <a:uFill>
                  <a:solidFill>
                    <a:srgbClr val="000000"/>
                  </a:solidFill>
                </a:uFill>
                <a:latin typeface="Architects Daughter" panose="020B0604020202020204" charset="0"/>
                <a:ea typeface="Arial" panose="020B0604020202020204" pitchFamily="34" charset="0"/>
                <a:cs typeface="Arial" panose="020B0604020202020204" pitchFamily="34" charset="0"/>
              </a:rPr>
              <a:t>mean soil depth </a:t>
            </a:r>
            <a:endParaRPr lang="en-GB" dirty="0" smtClean="0">
              <a:uFill>
                <a:solidFill>
                  <a:srgbClr val="000000"/>
                </a:solidFill>
              </a:uFill>
              <a:latin typeface="Architects Daughter" panose="020B0604020202020204" charset="0"/>
              <a:ea typeface="Arial" panose="020B0604020202020204" pitchFamily="34" charset="0"/>
              <a:cs typeface="Arial" panose="020B0604020202020204" pitchFamily="34" charset="0"/>
            </a:endParaRPr>
          </a:p>
          <a:p>
            <a:pPr marL="342900" marR="415290" lvl="0" indent="-342900" algn="ctr" fontAlgn="base">
              <a:lnSpc>
                <a:spcPct val="107000"/>
              </a:lnSpc>
              <a:buSzPts val="1200"/>
              <a:buFont typeface="+mj-lt"/>
              <a:buAutoNum type="arabicPeriod"/>
            </a:pPr>
            <a:endParaRPr lang="en-GB" dirty="0">
              <a:uFill>
                <a:solidFill>
                  <a:srgbClr val="000000"/>
                </a:solidFill>
              </a:uFill>
              <a:latin typeface="Architects Daughter" panose="020B0604020202020204" charset="0"/>
              <a:ea typeface="Arial" panose="020B0604020202020204" pitchFamily="34" charset="0"/>
              <a:cs typeface="Arial" panose="020B0604020202020204" pitchFamily="34" charset="0"/>
            </a:endParaRPr>
          </a:p>
          <a:p>
            <a:pPr marL="419100" marR="415290" indent="-342900" algn="ctr">
              <a:lnSpc>
                <a:spcPct val="107000"/>
              </a:lnSpc>
              <a:buFont typeface="+mj-lt"/>
              <a:buAutoNum type="arabicPeriod"/>
            </a:pPr>
            <a:r>
              <a:rPr lang="en-GB" dirty="0" smtClean="0">
                <a:latin typeface="Architects Daughter" panose="020B0604020202020204" charset="0"/>
                <a:ea typeface="Arial" panose="020B0604020202020204" pitchFamily="34" charset="0"/>
              </a:rPr>
              <a:t>the </a:t>
            </a:r>
            <a:r>
              <a:rPr lang="en-GB" dirty="0">
                <a:latin typeface="Architects Daughter" panose="020B0604020202020204" charset="0"/>
                <a:ea typeface="Arial" panose="020B0604020202020204" pitchFamily="34" charset="0"/>
              </a:rPr>
              <a:t>median amount of bare ground in the sample. </a:t>
            </a:r>
            <a:endParaRPr lang="en-GB" dirty="0">
              <a:latin typeface="Architects Daughter" panose="020B0604020202020204" charset="0"/>
            </a:endParaRPr>
          </a:p>
        </p:txBody>
      </p:sp>
    </p:spTree>
    <p:extLst>
      <p:ext uri="{BB962C8B-B14F-4D97-AF65-F5344CB8AC3E}">
        <p14:creationId xmlns:p14="http://schemas.microsoft.com/office/powerpoint/2010/main" val="292131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20"/>
        <p:cNvGrpSpPr/>
        <p:nvPr/>
      </p:nvGrpSpPr>
      <p:grpSpPr>
        <a:xfrm>
          <a:off x="0" y="0"/>
          <a:ext cx="0" cy="0"/>
          <a:chOff x="0" y="0"/>
          <a:chExt cx="0" cy="0"/>
        </a:xfrm>
      </p:grpSpPr>
      <p:sp>
        <p:nvSpPr>
          <p:cNvPr id="10396" name="Google Shape;10396;p47"/>
          <p:cNvSpPr txBox="1">
            <a:spLocks noGrp="1"/>
          </p:cNvSpPr>
          <p:nvPr>
            <p:ph type="title"/>
          </p:nvPr>
        </p:nvSpPr>
        <p:spPr>
          <a:xfrm>
            <a:off x="123678" y="63788"/>
            <a:ext cx="8556298" cy="477600"/>
          </a:xfrm>
          <a:prstGeom prst="rect">
            <a:avLst/>
          </a:prstGeom>
        </p:spPr>
        <p:txBody>
          <a:bodyPr spcFirstLastPara="1" wrap="square" lIns="91425" tIns="91425" rIns="91425" bIns="91425" anchor="t" anchorCtr="0">
            <a:noAutofit/>
          </a:bodyPr>
          <a:lstStyle/>
          <a:p>
            <a:pPr lvl="0"/>
            <a:r>
              <a:rPr lang="en-GB" sz="2400" dirty="0" smtClean="0">
                <a:latin typeface="Slackey" panose="020B0604020202020204" charset="0"/>
              </a:rPr>
              <a:t>Task </a:t>
            </a:r>
            <a:r>
              <a:rPr lang="en-GB" sz="2400" dirty="0" smtClean="0">
                <a:latin typeface="Slackey" panose="020B0604020202020204" charset="0"/>
              </a:rPr>
              <a:t>6:</a:t>
            </a:r>
            <a:endParaRPr sz="2400" dirty="0">
              <a:solidFill>
                <a:schemeClr val="dk1"/>
              </a:solidFill>
              <a:latin typeface="Slackey" panose="020B0604020202020204" charset="0"/>
            </a:endParaRPr>
          </a:p>
        </p:txBody>
      </p:sp>
      <p:sp>
        <p:nvSpPr>
          <p:cNvPr id="9" name="Rounded Rectangular Callout 10"/>
          <p:cNvSpPr/>
          <p:nvPr/>
        </p:nvSpPr>
        <p:spPr>
          <a:xfrm>
            <a:off x="1579438" y="178788"/>
            <a:ext cx="7298748" cy="905733"/>
          </a:xfrm>
          <a:custGeom>
            <a:avLst/>
            <a:gdLst>
              <a:gd name="connsiteX0" fmla="*/ 0 w 1472858"/>
              <a:gd name="connsiteY0" fmla="*/ 245481 h 2428826"/>
              <a:gd name="connsiteX1" fmla="*/ 245481 w 1472858"/>
              <a:gd name="connsiteY1" fmla="*/ 0 h 2428826"/>
              <a:gd name="connsiteX2" fmla="*/ 245476 w 1472858"/>
              <a:gd name="connsiteY2" fmla="*/ 0 h 2428826"/>
              <a:gd name="connsiteX3" fmla="*/ 358891 w 1472858"/>
              <a:gd name="connsiteY3" fmla="*/ -132711 h 2428826"/>
              <a:gd name="connsiteX4" fmla="*/ 613691 w 1472858"/>
              <a:gd name="connsiteY4" fmla="*/ 0 h 2428826"/>
              <a:gd name="connsiteX5" fmla="*/ 1227377 w 1472858"/>
              <a:gd name="connsiteY5" fmla="*/ 0 h 2428826"/>
              <a:gd name="connsiteX6" fmla="*/ 1472858 w 1472858"/>
              <a:gd name="connsiteY6" fmla="*/ 245481 h 2428826"/>
              <a:gd name="connsiteX7" fmla="*/ 1472858 w 1472858"/>
              <a:gd name="connsiteY7" fmla="*/ 404804 h 2428826"/>
              <a:gd name="connsiteX8" fmla="*/ 1472858 w 1472858"/>
              <a:gd name="connsiteY8" fmla="*/ 404804 h 2428826"/>
              <a:gd name="connsiteX9" fmla="*/ 1472858 w 1472858"/>
              <a:gd name="connsiteY9" fmla="*/ 1012011 h 2428826"/>
              <a:gd name="connsiteX10" fmla="*/ 1472858 w 1472858"/>
              <a:gd name="connsiteY10" fmla="*/ 2183345 h 2428826"/>
              <a:gd name="connsiteX11" fmla="*/ 1227377 w 1472858"/>
              <a:gd name="connsiteY11" fmla="*/ 2428826 h 2428826"/>
              <a:gd name="connsiteX12" fmla="*/ 613691 w 1472858"/>
              <a:gd name="connsiteY12" fmla="*/ 2428826 h 2428826"/>
              <a:gd name="connsiteX13" fmla="*/ 245476 w 1472858"/>
              <a:gd name="connsiteY13" fmla="*/ 2428826 h 2428826"/>
              <a:gd name="connsiteX14" fmla="*/ 245476 w 1472858"/>
              <a:gd name="connsiteY14" fmla="*/ 2428826 h 2428826"/>
              <a:gd name="connsiteX15" fmla="*/ 245481 w 1472858"/>
              <a:gd name="connsiteY15" fmla="*/ 2428826 h 2428826"/>
              <a:gd name="connsiteX16" fmla="*/ 0 w 1472858"/>
              <a:gd name="connsiteY16" fmla="*/ 2183345 h 2428826"/>
              <a:gd name="connsiteX17" fmla="*/ 0 w 1472858"/>
              <a:gd name="connsiteY17" fmla="*/ 1012011 h 2428826"/>
              <a:gd name="connsiteX18" fmla="*/ 0 w 1472858"/>
              <a:gd name="connsiteY18" fmla="*/ 404804 h 2428826"/>
              <a:gd name="connsiteX19" fmla="*/ 0 w 1472858"/>
              <a:gd name="connsiteY19" fmla="*/ 404804 h 2428826"/>
              <a:gd name="connsiteX20" fmla="*/ 0 w 1472858"/>
              <a:gd name="connsiteY20" fmla="*/ 245481 h 24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2858" h="2428826" fill="none" extrusionOk="0">
                <a:moveTo>
                  <a:pt x="0" y="245481"/>
                </a:moveTo>
                <a:cubicBezTo>
                  <a:pt x="4080" y="92281"/>
                  <a:pt x="106995" y="3692"/>
                  <a:pt x="245481" y="0"/>
                </a:cubicBezTo>
                <a:lnTo>
                  <a:pt x="245476" y="0"/>
                </a:lnTo>
                <a:cubicBezTo>
                  <a:pt x="287864" y="-68587"/>
                  <a:pt x="320028" y="-71484"/>
                  <a:pt x="358891" y="-132711"/>
                </a:cubicBezTo>
                <a:cubicBezTo>
                  <a:pt x="436607" y="-95119"/>
                  <a:pt x="539585" y="-16288"/>
                  <a:pt x="613691" y="0"/>
                </a:cubicBezTo>
                <a:cubicBezTo>
                  <a:pt x="690796" y="-7283"/>
                  <a:pt x="1015904" y="-42547"/>
                  <a:pt x="1227377" y="0"/>
                </a:cubicBezTo>
                <a:cubicBezTo>
                  <a:pt x="1355269" y="-10495"/>
                  <a:pt x="1456508" y="107356"/>
                  <a:pt x="1472858" y="245481"/>
                </a:cubicBezTo>
                <a:cubicBezTo>
                  <a:pt x="1478763" y="269334"/>
                  <a:pt x="1477515" y="372543"/>
                  <a:pt x="1472858" y="404804"/>
                </a:cubicBezTo>
                <a:lnTo>
                  <a:pt x="1472858" y="404804"/>
                </a:lnTo>
                <a:cubicBezTo>
                  <a:pt x="1488631" y="681924"/>
                  <a:pt x="1504634" y="743270"/>
                  <a:pt x="1472858" y="1012011"/>
                </a:cubicBezTo>
                <a:cubicBezTo>
                  <a:pt x="1437445" y="1365307"/>
                  <a:pt x="1525026" y="1942944"/>
                  <a:pt x="1472858" y="2183345"/>
                </a:cubicBezTo>
                <a:cubicBezTo>
                  <a:pt x="1475069" y="2332111"/>
                  <a:pt x="1347235" y="2416442"/>
                  <a:pt x="1227377" y="2428826"/>
                </a:cubicBezTo>
                <a:cubicBezTo>
                  <a:pt x="1116613" y="2418660"/>
                  <a:pt x="771599" y="2415425"/>
                  <a:pt x="613691" y="2428826"/>
                </a:cubicBezTo>
                <a:cubicBezTo>
                  <a:pt x="474951" y="2444177"/>
                  <a:pt x="309956" y="2447136"/>
                  <a:pt x="245476" y="2428826"/>
                </a:cubicBezTo>
                <a:lnTo>
                  <a:pt x="245476" y="2428826"/>
                </a:lnTo>
                <a:lnTo>
                  <a:pt x="245481" y="2428826"/>
                </a:lnTo>
                <a:cubicBezTo>
                  <a:pt x="109122" y="2433084"/>
                  <a:pt x="12028" y="2297882"/>
                  <a:pt x="0" y="2183345"/>
                </a:cubicBezTo>
                <a:cubicBezTo>
                  <a:pt x="-103493" y="1900430"/>
                  <a:pt x="70930" y="1475867"/>
                  <a:pt x="0" y="1012011"/>
                </a:cubicBezTo>
                <a:cubicBezTo>
                  <a:pt x="-10035" y="757976"/>
                  <a:pt x="-39048" y="514220"/>
                  <a:pt x="0" y="404804"/>
                </a:cubicBezTo>
                <a:lnTo>
                  <a:pt x="0" y="404804"/>
                </a:lnTo>
                <a:cubicBezTo>
                  <a:pt x="5944" y="356506"/>
                  <a:pt x="9298" y="292706"/>
                  <a:pt x="0" y="245481"/>
                </a:cubicBezTo>
                <a:close/>
              </a:path>
              <a:path w="1472858" h="2428826" stroke="0" extrusionOk="0">
                <a:moveTo>
                  <a:pt x="0" y="245481"/>
                </a:moveTo>
                <a:cubicBezTo>
                  <a:pt x="413" y="111658"/>
                  <a:pt x="117733" y="6780"/>
                  <a:pt x="245481" y="0"/>
                </a:cubicBezTo>
                <a:lnTo>
                  <a:pt x="245476" y="0"/>
                </a:lnTo>
                <a:cubicBezTo>
                  <a:pt x="302906" y="-45363"/>
                  <a:pt x="315291" y="-68730"/>
                  <a:pt x="358891" y="-132711"/>
                </a:cubicBezTo>
                <a:cubicBezTo>
                  <a:pt x="398402" y="-116369"/>
                  <a:pt x="590655" y="-21335"/>
                  <a:pt x="613691" y="0"/>
                </a:cubicBezTo>
                <a:cubicBezTo>
                  <a:pt x="807514" y="-54118"/>
                  <a:pt x="1017120" y="7676"/>
                  <a:pt x="1227377" y="0"/>
                </a:cubicBezTo>
                <a:cubicBezTo>
                  <a:pt x="1365994" y="11378"/>
                  <a:pt x="1481014" y="101143"/>
                  <a:pt x="1472858" y="245481"/>
                </a:cubicBezTo>
                <a:cubicBezTo>
                  <a:pt x="1477076" y="291457"/>
                  <a:pt x="1466920" y="357562"/>
                  <a:pt x="1472858" y="404804"/>
                </a:cubicBezTo>
                <a:lnTo>
                  <a:pt x="1472858" y="404804"/>
                </a:lnTo>
                <a:cubicBezTo>
                  <a:pt x="1488846" y="612723"/>
                  <a:pt x="1435466" y="732451"/>
                  <a:pt x="1472858" y="1012011"/>
                </a:cubicBezTo>
                <a:cubicBezTo>
                  <a:pt x="1562432" y="1492004"/>
                  <a:pt x="1413356" y="1779628"/>
                  <a:pt x="1472858" y="2183345"/>
                </a:cubicBezTo>
                <a:cubicBezTo>
                  <a:pt x="1485686" y="2299789"/>
                  <a:pt x="1371083" y="2431695"/>
                  <a:pt x="1227377" y="2428826"/>
                </a:cubicBezTo>
                <a:cubicBezTo>
                  <a:pt x="939285" y="2450433"/>
                  <a:pt x="803549" y="2465791"/>
                  <a:pt x="613691" y="2428826"/>
                </a:cubicBezTo>
                <a:cubicBezTo>
                  <a:pt x="492614" y="2414813"/>
                  <a:pt x="315150" y="2439841"/>
                  <a:pt x="245476" y="2428826"/>
                </a:cubicBezTo>
                <a:lnTo>
                  <a:pt x="245476" y="2428826"/>
                </a:lnTo>
                <a:lnTo>
                  <a:pt x="245481" y="2428826"/>
                </a:lnTo>
                <a:cubicBezTo>
                  <a:pt x="106908" y="2428385"/>
                  <a:pt x="13" y="2323047"/>
                  <a:pt x="0" y="2183345"/>
                </a:cubicBezTo>
                <a:cubicBezTo>
                  <a:pt x="87091" y="1920729"/>
                  <a:pt x="12780" y="1192601"/>
                  <a:pt x="0" y="1012011"/>
                </a:cubicBezTo>
                <a:cubicBezTo>
                  <a:pt x="17653" y="840887"/>
                  <a:pt x="12659" y="646628"/>
                  <a:pt x="0" y="404804"/>
                </a:cubicBezTo>
                <a:lnTo>
                  <a:pt x="0" y="404804"/>
                </a:lnTo>
                <a:cubicBezTo>
                  <a:pt x="14262" y="364202"/>
                  <a:pt x="3514" y="286112"/>
                  <a:pt x="0" y="245481"/>
                </a:cubicBezTo>
                <a:close/>
              </a:path>
            </a:pathLst>
          </a:custGeom>
          <a:solidFill>
            <a:srgbClr val="E2D6F8"/>
          </a:solidFill>
          <a:ln w="12700">
            <a:solidFill>
              <a:srgbClr val="521B93"/>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2339883922">
                  <a:prstGeom prst="wedgeRoundRectCallout">
                    <a:avLst>
                      <a:gd name="adj1" fmla="val -25633"/>
                      <a:gd name="adj2" fmla="val -5546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sym typeface="Arial"/>
            </a:endParaRPr>
          </a:p>
        </p:txBody>
      </p:sp>
      <p:sp>
        <p:nvSpPr>
          <p:cNvPr id="4" name="TextBox 3"/>
          <p:cNvSpPr txBox="1"/>
          <p:nvPr/>
        </p:nvSpPr>
        <p:spPr>
          <a:xfrm>
            <a:off x="1813012" y="313482"/>
            <a:ext cx="6866964" cy="954107"/>
          </a:xfrm>
          <a:prstGeom prst="rect">
            <a:avLst/>
          </a:prstGeom>
          <a:noFill/>
        </p:spPr>
        <p:txBody>
          <a:bodyPr wrap="square" rtlCol="0">
            <a:spAutoFit/>
          </a:bodyPr>
          <a:lstStyle/>
          <a:p>
            <a:r>
              <a:rPr lang="en-GB" dirty="0">
                <a:latin typeface="Architects Daughter" panose="020B0604020202020204" charset="0"/>
              </a:rPr>
              <a:t>Lung cancer, chronic bronchitis and coronary heart disease (CHD) are associated with smoking. Tables 1 and 2 give the total numbers of deaths from these diseases in the UK in 1974. </a:t>
            </a:r>
          </a:p>
          <a:p>
            <a:r>
              <a:rPr lang="en-GB" dirty="0"/>
              <a:t>   </a:t>
            </a:r>
            <a:endParaRPr lang="en-GB" dirty="0"/>
          </a:p>
        </p:txBody>
      </p:sp>
      <p:sp>
        <p:nvSpPr>
          <p:cNvPr id="6" name="TextBox 5"/>
          <p:cNvSpPr txBox="1"/>
          <p:nvPr/>
        </p:nvSpPr>
        <p:spPr>
          <a:xfrm>
            <a:off x="1111264" y="1533884"/>
            <a:ext cx="1228221" cy="523220"/>
          </a:xfrm>
          <a:prstGeom prst="rect">
            <a:avLst/>
          </a:prstGeom>
          <a:noFill/>
        </p:spPr>
        <p:txBody>
          <a:bodyPr wrap="none" rtlCol="0">
            <a:spAutoFit/>
          </a:bodyPr>
          <a:lstStyle/>
          <a:p>
            <a:r>
              <a:rPr lang="en-GB" dirty="0">
                <a:latin typeface="Architects Daughter" panose="020B0604020202020204" charset="0"/>
              </a:rPr>
              <a:t>Table 1 Men </a:t>
            </a:r>
          </a:p>
          <a:p>
            <a:endParaRPr lang="en-GB" dirty="0"/>
          </a:p>
        </p:txBody>
      </p:sp>
      <p:sp>
        <p:nvSpPr>
          <p:cNvPr id="13" name="TextBox 12"/>
          <p:cNvSpPr txBox="1"/>
          <p:nvPr/>
        </p:nvSpPr>
        <p:spPr>
          <a:xfrm>
            <a:off x="4524934" y="1522437"/>
            <a:ext cx="1497526" cy="523220"/>
          </a:xfrm>
          <a:prstGeom prst="rect">
            <a:avLst/>
          </a:prstGeom>
          <a:noFill/>
        </p:spPr>
        <p:txBody>
          <a:bodyPr wrap="none" rtlCol="0">
            <a:spAutoFit/>
          </a:bodyPr>
          <a:lstStyle/>
          <a:p>
            <a:r>
              <a:rPr lang="en-GB" dirty="0">
                <a:latin typeface="Architects Daughter" panose="020B0604020202020204" charset="0"/>
              </a:rPr>
              <a:t>Table 1 </a:t>
            </a:r>
            <a:r>
              <a:rPr lang="en-GB" dirty="0" smtClean="0">
                <a:latin typeface="Architects Daughter" panose="020B0604020202020204" charset="0"/>
              </a:rPr>
              <a:t>Women </a:t>
            </a:r>
            <a:endParaRPr lang="en-GB" dirty="0">
              <a:latin typeface="Architects Daughter" panose="020B0604020202020204" charset="0"/>
            </a:endParaRPr>
          </a:p>
          <a:p>
            <a:endParaRPr lang="en-GB" dirty="0">
              <a:latin typeface="Architects Daughter" panose="020B060402020202020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58721665"/>
              </p:ext>
            </p:extLst>
          </p:nvPr>
        </p:nvGraphicFramePr>
        <p:xfrm>
          <a:off x="1111264" y="1939979"/>
          <a:ext cx="3250019" cy="2427436"/>
        </p:xfrm>
        <a:graphic>
          <a:graphicData uri="http://schemas.openxmlformats.org/drawingml/2006/table">
            <a:tbl>
              <a:tblPr>
                <a:tableStyleId>{3C2FFA5D-87B4-456A-9821-1D502468CF0F}</a:tableStyleId>
              </a:tblPr>
              <a:tblGrid>
                <a:gridCol w="829382">
                  <a:extLst>
                    <a:ext uri="{9D8B030D-6E8A-4147-A177-3AD203B41FA5}">
                      <a16:colId xmlns:a16="http://schemas.microsoft.com/office/drawing/2014/main" val="3374704956"/>
                    </a:ext>
                  </a:extLst>
                </a:gridCol>
                <a:gridCol w="829382">
                  <a:extLst>
                    <a:ext uri="{9D8B030D-6E8A-4147-A177-3AD203B41FA5}">
                      <a16:colId xmlns:a16="http://schemas.microsoft.com/office/drawing/2014/main" val="2045640092"/>
                    </a:ext>
                  </a:extLst>
                </a:gridCol>
                <a:gridCol w="829382">
                  <a:extLst>
                    <a:ext uri="{9D8B030D-6E8A-4147-A177-3AD203B41FA5}">
                      <a16:colId xmlns:a16="http://schemas.microsoft.com/office/drawing/2014/main" val="357013538"/>
                    </a:ext>
                  </a:extLst>
                </a:gridCol>
                <a:gridCol w="761873">
                  <a:extLst>
                    <a:ext uri="{9D8B030D-6E8A-4147-A177-3AD203B41FA5}">
                      <a16:colId xmlns:a16="http://schemas.microsoft.com/office/drawing/2014/main" val="597567944"/>
                    </a:ext>
                  </a:extLst>
                </a:gridCol>
              </a:tblGrid>
              <a:tr h="461077">
                <a:tc>
                  <a:txBody>
                    <a:bodyPr/>
                    <a:lstStyle/>
                    <a:p>
                      <a:pPr algn="l" rtl="0" fontAlgn="ctr"/>
                      <a:r>
                        <a:rPr lang="en-GB" sz="1000" u="none" strike="noStrike">
                          <a:effectLst/>
                        </a:rPr>
                        <a:t>Age/years </a:t>
                      </a:r>
                      <a:endParaRPr lang="en-GB" sz="1000" b="1" i="0" u="none" strike="noStrike">
                        <a:solidFill>
                          <a:srgbClr val="FFFFFF"/>
                        </a:solidFill>
                        <a:effectLst/>
                        <a:latin typeface="Calibri" panose="020F0502020204030204" pitchFamily="34" charset="0"/>
                      </a:endParaRPr>
                    </a:p>
                  </a:txBody>
                  <a:tcPr marL="9525" marR="9525" marT="9525" marB="0" anchor="ctr"/>
                </a:tc>
                <a:tc gridSpan="3">
                  <a:txBody>
                    <a:bodyPr/>
                    <a:lstStyle/>
                    <a:p>
                      <a:pPr algn="ctr" rtl="0" fontAlgn="ctr"/>
                      <a:r>
                        <a:rPr lang="en-GB" sz="700" u="none" strike="noStrike">
                          <a:effectLst/>
                        </a:rPr>
                        <a:t>Number of deaths (in thousands) </a:t>
                      </a:r>
                      <a:endParaRPr lang="en-GB" sz="7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3185896"/>
                  </a:ext>
                </a:extLst>
              </a:tr>
              <a:tr h="691616">
                <a:tc>
                  <a:txBody>
                    <a:bodyPr/>
                    <a:lstStyle/>
                    <a:p>
                      <a:pPr algn="ctr" rtl="0"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dirty="0">
                          <a:effectLst/>
                        </a:rPr>
                        <a:t>lung cancer </a:t>
                      </a:r>
                      <a:endParaRPr lang="en-GB"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GB" sz="1000" u="none" strike="noStrike">
                          <a:effectLst/>
                        </a:rPr>
                        <a:t>chronic bronchitis </a:t>
                      </a:r>
                      <a:endParaRPr lang="en-GB" sz="1000" b="0" i="0"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GB" sz="1000" u="none" strike="noStrike">
                          <a:effectLst/>
                        </a:rPr>
                        <a:t>coronary heart disease </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7144510"/>
                  </a:ext>
                </a:extLst>
              </a:tr>
              <a:tr h="271222">
                <a:tc>
                  <a:txBody>
                    <a:bodyPr/>
                    <a:lstStyle/>
                    <a:p>
                      <a:pPr algn="l" rtl="0" fontAlgn="ctr"/>
                      <a:r>
                        <a:rPr lang="en-GB" sz="1000" u="none" strike="noStrike">
                          <a:effectLst/>
                        </a:rPr>
                        <a:t>35-64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11.5</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31.7</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9898001"/>
                  </a:ext>
                </a:extLst>
              </a:tr>
              <a:tr h="271222">
                <a:tc>
                  <a:txBody>
                    <a:bodyPr/>
                    <a:lstStyle/>
                    <a:p>
                      <a:pPr algn="l" rtl="0" fontAlgn="ctr"/>
                      <a:r>
                        <a:rPr lang="en-GB" sz="1000" u="none" strike="noStrike">
                          <a:effectLst/>
                        </a:rPr>
                        <a:t>65-74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12.6</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8.5</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33.3</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80836462"/>
                  </a:ext>
                </a:extLst>
              </a:tr>
              <a:tr h="271222">
                <a:tc>
                  <a:txBody>
                    <a:bodyPr/>
                    <a:lstStyle/>
                    <a:p>
                      <a:pPr algn="l" rtl="0" fontAlgn="ctr"/>
                      <a:r>
                        <a:rPr lang="en-GB" sz="1000" u="none" strike="noStrike">
                          <a:effectLst/>
                        </a:rPr>
                        <a:t>75+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5.8</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8.1</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29.1</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5178783"/>
                  </a:ext>
                </a:extLst>
              </a:tr>
              <a:tr h="461077">
                <a:tc>
                  <a:txBody>
                    <a:bodyPr/>
                    <a:lstStyle/>
                    <a:p>
                      <a:pPr algn="l" rtl="0" fontAlgn="ctr"/>
                      <a:r>
                        <a:rPr lang="en-GB" sz="1000" u="none" strike="noStrike">
                          <a:effectLst/>
                        </a:rPr>
                        <a:t>Total (35-75+)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29.9</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20.8</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dirty="0">
                          <a:effectLst/>
                        </a:rPr>
                        <a:t>94.1</a:t>
                      </a:r>
                      <a:endParaRPr lang="en-GB"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6574126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77711176"/>
              </p:ext>
            </p:extLst>
          </p:nvPr>
        </p:nvGraphicFramePr>
        <p:xfrm>
          <a:off x="4549214" y="1921610"/>
          <a:ext cx="3517899" cy="2445804"/>
        </p:xfrm>
        <a:graphic>
          <a:graphicData uri="http://schemas.openxmlformats.org/drawingml/2006/table">
            <a:tbl>
              <a:tblPr>
                <a:tableStyleId>{69C7853C-536D-4A76-A0AE-DD22124D55A5}</a:tableStyleId>
              </a:tblPr>
              <a:tblGrid>
                <a:gridCol w="894656">
                  <a:extLst>
                    <a:ext uri="{9D8B030D-6E8A-4147-A177-3AD203B41FA5}">
                      <a16:colId xmlns:a16="http://schemas.microsoft.com/office/drawing/2014/main" val="2195833350"/>
                    </a:ext>
                  </a:extLst>
                </a:gridCol>
                <a:gridCol w="871870">
                  <a:extLst>
                    <a:ext uri="{9D8B030D-6E8A-4147-A177-3AD203B41FA5}">
                      <a16:colId xmlns:a16="http://schemas.microsoft.com/office/drawing/2014/main" val="2826110059"/>
                    </a:ext>
                  </a:extLst>
                </a:gridCol>
                <a:gridCol w="839972">
                  <a:extLst>
                    <a:ext uri="{9D8B030D-6E8A-4147-A177-3AD203B41FA5}">
                      <a16:colId xmlns:a16="http://schemas.microsoft.com/office/drawing/2014/main" val="3581990671"/>
                    </a:ext>
                  </a:extLst>
                </a:gridCol>
                <a:gridCol w="911401">
                  <a:extLst>
                    <a:ext uri="{9D8B030D-6E8A-4147-A177-3AD203B41FA5}">
                      <a16:colId xmlns:a16="http://schemas.microsoft.com/office/drawing/2014/main" val="2470464478"/>
                    </a:ext>
                  </a:extLst>
                </a:gridCol>
              </a:tblGrid>
              <a:tr h="203817">
                <a:tc>
                  <a:txBody>
                    <a:bodyPr/>
                    <a:lstStyle/>
                    <a:p>
                      <a:pPr algn="l" rtl="0" fontAlgn="ctr"/>
                      <a:r>
                        <a:rPr lang="en-GB" sz="1000" u="none" strike="noStrike">
                          <a:effectLst/>
                        </a:rPr>
                        <a:t>Age/years </a:t>
                      </a:r>
                      <a:endParaRPr lang="en-GB" sz="1000" b="1" i="0" u="none" strike="noStrike">
                        <a:solidFill>
                          <a:srgbClr val="FFFFFF"/>
                        </a:solidFill>
                        <a:effectLst/>
                        <a:latin typeface="Calibri" panose="020F0502020204030204" pitchFamily="34" charset="0"/>
                      </a:endParaRPr>
                    </a:p>
                  </a:txBody>
                  <a:tcPr marL="9525" marR="9525" marT="9525" marB="0" anchor="ctr"/>
                </a:tc>
                <a:tc gridSpan="3">
                  <a:txBody>
                    <a:bodyPr/>
                    <a:lstStyle/>
                    <a:p>
                      <a:pPr algn="ctr" rtl="0" fontAlgn="ctr"/>
                      <a:r>
                        <a:rPr lang="en-GB" sz="1000" u="none" strike="noStrike" dirty="0">
                          <a:effectLst/>
                        </a:rPr>
                        <a:t>Number of deaths </a:t>
                      </a:r>
                      <a:endParaRPr lang="en-GB" sz="10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914490"/>
                  </a:ext>
                </a:extLst>
              </a:tr>
              <a:tr h="203817">
                <a:tc>
                  <a:txBody>
                    <a:bodyPr/>
                    <a:lstStyle/>
                    <a:p>
                      <a:pPr algn="l" fontAlgn="t"/>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9525" marR="9525" marT="9525" marB="0"/>
                </a:tc>
                <a:tc gridSpan="3">
                  <a:txBody>
                    <a:bodyPr/>
                    <a:lstStyle/>
                    <a:p>
                      <a:pPr algn="ctr" rtl="0" fontAlgn="ctr"/>
                      <a:r>
                        <a:rPr lang="en-GB" sz="1000" u="none" strike="noStrike">
                          <a:effectLst/>
                        </a:rPr>
                        <a:t>(in thousands) </a:t>
                      </a:r>
                      <a:endParaRPr lang="en-GB" sz="10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7994716"/>
                  </a:ext>
                </a:extLst>
              </a:tr>
              <a:tr h="815268">
                <a:tc>
                  <a:txBody>
                    <a:bodyPr/>
                    <a:lstStyle/>
                    <a:p>
                      <a:pPr algn="l" rtl="0" fontAlgn="ctr"/>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171450" marR="9525" marT="9525" marB="0" anchor="ctr"/>
                </a:tc>
                <a:tc>
                  <a:txBody>
                    <a:bodyPr/>
                    <a:lstStyle/>
                    <a:p>
                      <a:pPr algn="l" rtl="0" fontAlgn="ctr"/>
                      <a:r>
                        <a:rPr lang="en-GB" sz="1000" u="none" strike="noStrike" dirty="0">
                          <a:effectLst/>
                        </a:rPr>
                        <a:t>lung cancer </a:t>
                      </a:r>
                      <a:endParaRPr lang="en-GB" sz="1000" b="0" i="0" u="none" strike="noStrike" dirty="0">
                        <a:solidFill>
                          <a:srgbClr val="000000"/>
                        </a:solidFill>
                        <a:effectLst/>
                        <a:latin typeface="Calibri" panose="020F0502020204030204" pitchFamily="34" charset="0"/>
                      </a:endParaRPr>
                    </a:p>
                  </a:txBody>
                  <a:tcPr marL="171450" marR="9525" marT="9525" marB="0" anchor="ctr"/>
                </a:tc>
                <a:tc>
                  <a:txBody>
                    <a:bodyPr/>
                    <a:lstStyle/>
                    <a:p>
                      <a:pPr algn="l" rtl="0" fontAlgn="ctr"/>
                      <a:r>
                        <a:rPr lang="en-GB" sz="1000" u="none" strike="noStrike">
                          <a:effectLst/>
                        </a:rPr>
                        <a:t>chronic bronchitis </a:t>
                      </a:r>
                      <a:endParaRPr lang="en-GB" sz="1000" b="0" i="0" u="none" strike="noStrike">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GB" sz="1000" u="none" strike="noStrike" dirty="0" smtClean="0">
                          <a:effectLst/>
                        </a:rPr>
                        <a:t>Coronary heart </a:t>
                      </a:r>
                      <a:r>
                        <a:rPr lang="en-GB" sz="1000" u="none" strike="noStrike" dirty="0">
                          <a:effectLst/>
                        </a:rPr>
                        <a:t>disease </a:t>
                      </a:r>
                      <a:endParaRPr lang="en-GB"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4641156"/>
                  </a:ext>
                </a:extLst>
              </a:tr>
              <a:tr h="203817">
                <a:tc>
                  <a:txBody>
                    <a:bodyPr/>
                    <a:lstStyle/>
                    <a:p>
                      <a:pPr algn="l" rtl="0" fontAlgn="ctr"/>
                      <a:r>
                        <a:rPr lang="en-GB" sz="1000" u="none" strike="noStrike">
                          <a:effectLst/>
                        </a:rPr>
                        <a:t>35–64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428625" marR="9525" marT="9525" marB="0" anchor="ctr"/>
                </a:tc>
                <a:tc>
                  <a:txBody>
                    <a:bodyPr/>
                    <a:lstStyle/>
                    <a:p>
                      <a:pPr algn="ctr" rtl="0"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8.4</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78062707"/>
                  </a:ext>
                </a:extLst>
              </a:tr>
              <a:tr h="203817">
                <a:tc>
                  <a:txBody>
                    <a:bodyPr/>
                    <a:lstStyle/>
                    <a:p>
                      <a:pPr algn="l" rtl="0" fontAlgn="ctr"/>
                      <a:r>
                        <a:rPr lang="en-GB" sz="1000" u="none" strike="noStrike">
                          <a:effectLst/>
                        </a:rPr>
                        <a:t>65–74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428625" marR="9525" marT="9525" marB="0" anchor="ctr"/>
                </a:tc>
                <a:tc>
                  <a:txBody>
                    <a:bodyPr/>
                    <a:lstStyle/>
                    <a:p>
                      <a:pPr algn="ctr" rtl="0"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18.2</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43861110"/>
                  </a:ext>
                </a:extLst>
              </a:tr>
              <a:tr h="203817">
                <a:tc>
                  <a:txBody>
                    <a:bodyPr/>
                    <a:lstStyle/>
                    <a:p>
                      <a:pPr algn="l" rtl="0" fontAlgn="ctr"/>
                      <a:r>
                        <a:rPr lang="en-GB" sz="1000" u="none" strike="noStrike">
                          <a:effectLst/>
                        </a:rPr>
                        <a:t>75+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428625" marR="9525" marT="9525" marB="0" anchor="ctr"/>
                </a:tc>
                <a:tc>
                  <a:txBody>
                    <a:bodyPr/>
                    <a:lstStyle/>
                    <a:p>
                      <a:pPr algn="ctr" rtl="0" fontAlgn="ctr"/>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a:effectLst/>
                        </a:rPr>
                        <a:t>42.3</a:t>
                      </a:r>
                      <a:endParaRPr lang="en-GB"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6133012"/>
                  </a:ext>
                </a:extLst>
              </a:tr>
              <a:tr h="611451">
                <a:tc>
                  <a:txBody>
                    <a:bodyPr/>
                    <a:lstStyle/>
                    <a:p>
                      <a:pPr algn="l" rtl="0" fontAlgn="ctr"/>
                      <a:r>
                        <a:rPr lang="en-GB" sz="1000" u="none" strike="noStrike">
                          <a:effectLst/>
                        </a:rPr>
                        <a:t>Total (35–75+) </a:t>
                      </a:r>
                      <a:endParaRPr lang="en-GB" sz="10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GB" sz="1000" u="none" strike="noStrike">
                          <a:effectLst/>
                        </a:rPr>
                        <a:t>7.6</a:t>
                      </a:r>
                      <a:endParaRPr lang="en-GB" sz="1000" b="0" i="0" u="none" strike="noStrike">
                        <a:solidFill>
                          <a:srgbClr val="000000"/>
                        </a:solidFill>
                        <a:effectLst/>
                        <a:latin typeface="Calibri" panose="020F0502020204030204" pitchFamily="34" charset="0"/>
                      </a:endParaRPr>
                    </a:p>
                  </a:txBody>
                  <a:tcPr marL="428625" marR="9525" marT="9525" marB="0" anchor="ctr"/>
                </a:tc>
                <a:tc>
                  <a:txBody>
                    <a:bodyPr/>
                    <a:lstStyle/>
                    <a:p>
                      <a:pPr algn="ctr" rtl="0" fontAlgn="ctr"/>
                      <a:r>
                        <a:rPr lang="en-GB" sz="1000" u="none" strike="noStrike">
                          <a:effectLst/>
                        </a:rPr>
                        <a:t>6.7</a:t>
                      </a:r>
                      <a:endParaRPr lang="en-GB"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GB" sz="1000" u="none" strike="noStrike" dirty="0">
                          <a:effectLst/>
                        </a:rPr>
                        <a:t>68.9</a:t>
                      </a:r>
                      <a:endParaRPr lang="en-GB"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0537588"/>
                  </a:ext>
                </a:extLst>
              </a:tr>
            </a:tbl>
          </a:graphicData>
        </a:graphic>
      </p:graphicFrame>
      <p:sp>
        <p:nvSpPr>
          <p:cNvPr id="12" name="TextBox 11"/>
          <p:cNvSpPr txBox="1"/>
          <p:nvPr/>
        </p:nvSpPr>
        <p:spPr>
          <a:xfrm>
            <a:off x="2594344" y="4612698"/>
            <a:ext cx="4063933" cy="307777"/>
          </a:xfrm>
          <a:prstGeom prst="rect">
            <a:avLst/>
          </a:prstGeom>
          <a:noFill/>
        </p:spPr>
        <p:txBody>
          <a:bodyPr wrap="none" rtlCol="0">
            <a:spAutoFit/>
          </a:bodyPr>
          <a:lstStyle/>
          <a:p>
            <a:r>
              <a:rPr lang="en-GB" dirty="0" smtClean="0">
                <a:latin typeface="Architects Daughter" panose="020B0604020202020204" charset="0"/>
              </a:rPr>
              <a:t>Please answer the questions on the next slide: </a:t>
            </a:r>
            <a:endParaRPr lang="en-GB" dirty="0">
              <a:latin typeface="Architects Daughter" panose="020B0604020202020204" charset="0"/>
            </a:endParaRPr>
          </a:p>
        </p:txBody>
      </p:sp>
    </p:spTree>
    <p:extLst>
      <p:ext uri="{BB962C8B-B14F-4D97-AF65-F5344CB8AC3E}">
        <p14:creationId xmlns:p14="http://schemas.microsoft.com/office/powerpoint/2010/main" val="2626916693"/>
      </p:ext>
    </p:extLst>
  </p:cSld>
  <p:clrMapOvr>
    <a:masterClrMapping/>
  </p:clrMapOvr>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1465</TotalTime>
  <Words>1255</Words>
  <Application>Microsoft Office PowerPoint</Application>
  <PresentationFormat>On-screen Show (16:9)</PresentationFormat>
  <Paragraphs>376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Architects Daughter</vt:lpstr>
      <vt:lpstr>Wingdings</vt:lpstr>
      <vt:lpstr>Slackey</vt:lpstr>
      <vt:lpstr>Times New Roman</vt:lpstr>
      <vt:lpstr>Century Schoolbook</vt:lpstr>
      <vt:lpstr>Arial</vt:lpstr>
      <vt:lpstr>Calibri Light</vt:lpstr>
      <vt:lpstr>Office Theme</vt:lpstr>
      <vt:lpstr>Transition Tasks</vt:lpstr>
      <vt:lpstr>SI Units</vt:lpstr>
      <vt:lpstr>SI Units</vt:lpstr>
      <vt:lpstr>Task 1:</vt:lpstr>
      <vt:lpstr>Task 2:</vt:lpstr>
      <vt:lpstr>Task 3: Photo synthesis and Respirations</vt:lpstr>
      <vt:lpstr>Task 4:</vt:lpstr>
      <vt:lpstr>Task 5:</vt:lpstr>
      <vt:lpstr>Task 6:</vt:lpstr>
      <vt:lpstr>Task 6 Questions</vt:lpstr>
      <vt:lpstr>Please email your completed work to: Miss Butler EButler@thekings.staffs.sch.uk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dc:title>
  <dc:creator>Stephanie Degg</dc:creator>
  <cp:lastModifiedBy>Stephanie Degg</cp:lastModifiedBy>
  <cp:revision>48</cp:revision>
  <dcterms:modified xsi:type="dcterms:W3CDTF">2022-06-15T08:38:27Z</dcterms:modified>
</cp:coreProperties>
</file>