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Lst>
  <p:notesMasterIdLst>
    <p:notesMasterId r:id="rId10"/>
  </p:notesMasterIdLst>
  <p:sldIdLst>
    <p:sldId id="256" r:id="rId2"/>
    <p:sldId id="284" r:id="rId3"/>
    <p:sldId id="265" r:id="rId4"/>
    <p:sldId id="262" r:id="rId5"/>
    <p:sldId id="274" r:id="rId6"/>
    <p:sldId id="314" r:id="rId7"/>
    <p:sldId id="317" r:id="rId8"/>
    <p:sldId id="320"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
      <p:font typeface="Slackey" panose="020B0604020202020204" charset="0"/>
      <p:regular r:id="rId19"/>
    </p:embeddedFont>
    <p:embeddedFont>
      <p:font typeface="Calibri Light" panose="020F0302020204030204" pitchFamily="34" charset="0"/>
      <p:regular r:id="rId20"/>
      <p:italic r:id="rId21"/>
    </p:embeddedFont>
    <p:embeddedFont>
      <p:font typeface="Architects Daughter"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illiams" initials="a" lastIdx="2" clrIdx="0">
    <p:extLst>
      <p:ext uri="{19B8F6BF-5375-455C-9EA6-DF929625EA0E}">
        <p15:presenceInfo xmlns:p15="http://schemas.microsoft.com/office/powerpoint/2012/main" userId="S::awilliams@thekings.staffs.sch.uk::3a699d6d-6f2f-40d1-aa37-16fd20223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02CF1-F788-41F4-B274-9BAF031DBB52}">
  <a:tblStyle styleId="{03D02CF1-F788-41F4-B274-9BAF031DBB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0" autoAdjust="0"/>
    <p:restoredTop sz="93652"/>
  </p:normalViewPr>
  <p:slideViewPr>
    <p:cSldViewPr snapToGrid="0" snapToObjects="1">
      <p:cViewPr varScale="1">
        <p:scale>
          <a:sx n="90" d="100"/>
          <a:sy n="90" d="100"/>
        </p:scale>
        <p:origin x="96"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ommentAuthors" Target="commentAuthor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7"/>
        <p:cNvGrpSpPr/>
        <p:nvPr/>
      </p:nvGrpSpPr>
      <p:grpSpPr>
        <a:xfrm>
          <a:off x="0" y="0"/>
          <a:ext cx="0" cy="0"/>
          <a:chOff x="0" y="0"/>
          <a:chExt cx="0" cy="0"/>
        </a:xfrm>
      </p:grpSpPr>
      <p:sp>
        <p:nvSpPr>
          <p:cNvPr id="10198" name="Google Shape;10198;g88740b902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9" name="Google Shape;10199;g88740b902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1"/>
        <p:cNvGrpSpPr/>
        <p:nvPr/>
      </p:nvGrpSpPr>
      <p:grpSpPr>
        <a:xfrm>
          <a:off x="0" y="0"/>
          <a:ext cx="0" cy="0"/>
          <a:chOff x="0" y="0"/>
          <a:chExt cx="0" cy="0"/>
        </a:xfrm>
      </p:grpSpPr>
      <p:sp>
        <p:nvSpPr>
          <p:cNvPr id="10452" name="Google Shape;10452;g820329d9a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3" name="Google Shape;10453;g820329d9a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30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48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1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62962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44404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2457692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p:cSld name="Bullet point">
    <p:bg>
      <p:bgPr>
        <a:solidFill>
          <a:schemeClr val="accent2"/>
        </a:solidFill>
        <a:effectLst/>
      </p:bgPr>
    </p:bg>
    <p:spTree>
      <p:nvGrpSpPr>
        <p:cNvPr id="1" name="Shape 6695"/>
        <p:cNvGrpSpPr/>
        <p:nvPr/>
      </p:nvGrpSpPr>
      <p:grpSpPr>
        <a:xfrm>
          <a:off x="0" y="0"/>
          <a:ext cx="0" cy="0"/>
          <a:chOff x="0" y="0"/>
          <a:chExt cx="0" cy="0"/>
        </a:xfrm>
      </p:grpSpPr>
      <p:sp>
        <p:nvSpPr>
          <p:cNvPr id="6711" name="Google Shape;6711;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12" name="Google Shape;6712;p22"/>
          <p:cNvSpPr txBox="1">
            <a:spLocks noGrp="1"/>
          </p:cNvSpPr>
          <p:nvPr>
            <p:ph type="subTitle" idx="1"/>
          </p:nvPr>
        </p:nvSpPr>
        <p:spPr>
          <a:xfrm>
            <a:off x="1256625" y="1701725"/>
            <a:ext cx="2975400" cy="266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extLst>
      <p:ext uri="{BB962C8B-B14F-4D97-AF65-F5344CB8AC3E}">
        <p14:creationId xmlns:p14="http://schemas.microsoft.com/office/powerpoint/2010/main" val="429350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238"/>
        <p:cNvGrpSpPr/>
        <p:nvPr/>
      </p:nvGrpSpPr>
      <p:grpSpPr>
        <a:xfrm>
          <a:off x="0" y="0"/>
          <a:ext cx="0" cy="0"/>
          <a:chOff x="0" y="0"/>
          <a:chExt cx="0" cy="0"/>
        </a:xfrm>
      </p:grpSpPr>
      <p:sp>
        <p:nvSpPr>
          <p:cNvPr id="3254" name="Google Shape;3254;p8"/>
          <p:cNvSpPr txBox="1">
            <a:spLocks noGrp="1"/>
          </p:cNvSpPr>
          <p:nvPr>
            <p:ph type="title"/>
          </p:nvPr>
        </p:nvSpPr>
        <p:spPr>
          <a:xfrm>
            <a:off x="4572075" y="540000"/>
            <a:ext cx="3852000" cy="13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255" name="Google Shape;3255;p8"/>
          <p:cNvSpPr txBox="1">
            <a:spLocks noGrp="1"/>
          </p:cNvSpPr>
          <p:nvPr>
            <p:ph type="subTitle" idx="1"/>
          </p:nvPr>
        </p:nvSpPr>
        <p:spPr>
          <a:xfrm>
            <a:off x="5490625" y="2853150"/>
            <a:ext cx="2139000" cy="11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Tree>
    <p:extLst>
      <p:ext uri="{BB962C8B-B14F-4D97-AF65-F5344CB8AC3E}">
        <p14:creationId xmlns:p14="http://schemas.microsoft.com/office/powerpoint/2010/main" val="1337918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1"/>
        </a:solidFill>
        <a:effectLst/>
      </p:bgPr>
    </p:bg>
    <p:spTree>
      <p:nvGrpSpPr>
        <p:cNvPr id="1" name="Shape 6576"/>
        <p:cNvGrpSpPr/>
        <p:nvPr/>
      </p:nvGrpSpPr>
      <p:grpSpPr>
        <a:xfrm>
          <a:off x="0" y="0"/>
          <a:ext cx="0" cy="0"/>
          <a:chOff x="0" y="0"/>
          <a:chExt cx="0" cy="0"/>
        </a:xfrm>
      </p:grpSpPr>
      <p:sp>
        <p:nvSpPr>
          <p:cNvPr id="6592" name="Google Shape;6592;p18"/>
          <p:cNvSpPr txBox="1">
            <a:spLocks noGrp="1"/>
          </p:cNvSpPr>
          <p:nvPr>
            <p:ph type="title"/>
          </p:nvPr>
        </p:nvSpPr>
        <p:spPr>
          <a:xfrm>
            <a:off x="3397550" y="2303250"/>
            <a:ext cx="37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93" name="Google Shape;6593;p18"/>
          <p:cNvSpPr txBox="1">
            <a:spLocks noGrp="1"/>
          </p:cNvSpPr>
          <p:nvPr>
            <p:ph type="title" idx="2" hasCustomPrompt="1"/>
          </p:nvPr>
        </p:nvSpPr>
        <p:spPr>
          <a:xfrm>
            <a:off x="4176350" y="1462650"/>
            <a:ext cx="2174400" cy="1145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None/>
              <a:defRPr sz="72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94" name="Google Shape;6594;p18"/>
          <p:cNvSpPr txBox="1">
            <a:spLocks noGrp="1"/>
          </p:cNvSpPr>
          <p:nvPr>
            <p:ph type="subTitle" idx="1"/>
          </p:nvPr>
        </p:nvSpPr>
        <p:spPr>
          <a:xfrm>
            <a:off x="3885525" y="2905375"/>
            <a:ext cx="2755800" cy="59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160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5512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3">
  <p:cSld name="One column 3">
    <p:bg>
      <p:bgPr>
        <a:solidFill>
          <a:schemeClr val="accent2"/>
        </a:solidFill>
        <a:effectLst/>
      </p:bgPr>
    </p:bg>
    <p:spTree>
      <p:nvGrpSpPr>
        <p:cNvPr id="1" name="Shape 6790"/>
        <p:cNvGrpSpPr/>
        <p:nvPr/>
      </p:nvGrpSpPr>
      <p:grpSpPr>
        <a:xfrm>
          <a:off x="0" y="0"/>
          <a:ext cx="0" cy="0"/>
          <a:chOff x="0" y="0"/>
          <a:chExt cx="0" cy="0"/>
        </a:xfrm>
      </p:grpSpPr>
      <p:sp>
        <p:nvSpPr>
          <p:cNvPr id="6804" name="Google Shape;6804;p27"/>
          <p:cNvSpPr txBox="1">
            <a:spLocks noGrp="1"/>
          </p:cNvSpPr>
          <p:nvPr>
            <p:ph type="title"/>
          </p:nvPr>
        </p:nvSpPr>
        <p:spPr>
          <a:xfrm>
            <a:off x="2405275" y="540000"/>
            <a:ext cx="4337700" cy="73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05" name="Google Shape;6805;p27"/>
          <p:cNvSpPr txBox="1">
            <a:spLocks noGrp="1"/>
          </p:cNvSpPr>
          <p:nvPr>
            <p:ph type="subTitle" idx="1"/>
          </p:nvPr>
        </p:nvSpPr>
        <p:spPr>
          <a:xfrm>
            <a:off x="2886150" y="2171775"/>
            <a:ext cx="3071700" cy="14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98683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1334665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9106725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7142046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D5FD54-5521-4E80-BB19-907C6FA3B096}"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351557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D5FD54-5521-4E80-BB19-907C6FA3B096}"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4091168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5FD54-5521-4E80-BB19-907C6FA3B096}"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4126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714898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8458675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D5FD54-5521-4E80-BB19-907C6FA3B096}" type="datetimeFigureOut">
              <a:rPr lang="en-GB" smtClean="0"/>
              <a:t>14/06/2022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2E4B90-A537-4900-A98A-952B711906C4}" type="slidenum">
              <a:rPr lang="en-GB" smtClean="0"/>
              <a:t>‹#›</a:t>
            </a:fld>
            <a:endParaRPr lang="en-GB"/>
          </a:p>
        </p:txBody>
      </p:sp>
    </p:spTree>
    <p:extLst>
      <p:ext uri="{BB962C8B-B14F-4D97-AF65-F5344CB8AC3E}">
        <p14:creationId xmlns:p14="http://schemas.microsoft.com/office/powerpoint/2010/main" val="250647111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7" r:id="rId13"/>
    <p:sldLayoutId id="2147483783" r:id="rId14"/>
    <p:sldLayoutId id="2147483791"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sHwKPE0mjU&amp;t=28s" TargetMode="External"/><Relationship Id="rId3" Type="http://schemas.openxmlformats.org/officeDocument/2006/relationships/hyperlink" Target="https://www.youtube.com/watch?v=erla7Ley4Tw" TargetMode="External"/><Relationship Id="rId7" Type="http://schemas.openxmlformats.org/officeDocument/2006/relationships/hyperlink" Target="https://www.youtube.com/watch?v=JA8669b7gKk&amp;t=2s&amp;fbclid=IwAR0o68fHySIZ2j9zt_aF6Qu8pQlv-9vH016cz9nVO1pQChlIaCunYdlJrM4"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youtube.com/watch?v=MU5b7kfwVkA&amp;fbclid=IwAR3_OKu14dehJyQp2yBQ_L2ZCrFjtIjbInXTPew_0BaK7Y-7hkjXpP8YdHU" TargetMode="External"/><Relationship Id="rId5" Type="http://schemas.openxmlformats.org/officeDocument/2006/relationships/hyperlink" Target="https://www.youtube.com/watch?v=JW1iDijmSOE" TargetMode="External"/><Relationship Id="rId10" Type="http://schemas.openxmlformats.org/officeDocument/2006/relationships/hyperlink" Target="https://www.youtube.com/watch?v=YSL_zNIxM-k" TargetMode="External"/><Relationship Id="rId4" Type="http://schemas.openxmlformats.org/officeDocument/2006/relationships/hyperlink" Target="https://www.youtube.com/watch?v=h3O3bh59dRA" TargetMode="External"/><Relationship Id="rId9" Type="http://schemas.openxmlformats.org/officeDocument/2006/relationships/hyperlink" Target="https://www.youtube.com/watch?v=YSL_zNIx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HPjiYkyh04"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200"/>
        <p:cNvGrpSpPr/>
        <p:nvPr/>
      </p:nvGrpSpPr>
      <p:grpSpPr>
        <a:xfrm>
          <a:off x="0" y="0"/>
          <a:ext cx="0" cy="0"/>
          <a:chOff x="0" y="0"/>
          <a:chExt cx="0" cy="0"/>
        </a:xfrm>
      </p:grpSpPr>
      <p:grpSp>
        <p:nvGrpSpPr>
          <p:cNvPr id="10201" name="Google Shape;10201;p41"/>
          <p:cNvGrpSpPr/>
          <p:nvPr/>
        </p:nvGrpSpPr>
        <p:grpSpPr>
          <a:xfrm rot="218129">
            <a:off x="-1870732" y="1555199"/>
            <a:ext cx="10433323" cy="2253027"/>
            <a:chOff x="3197875" y="3466725"/>
            <a:chExt cx="4366521" cy="1278779"/>
          </a:xfrm>
        </p:grpSpPr>
        <p:sp>
          <p:nvSpPr>
            <p:cNvPr id="10202" name="Google Shape;10202;p41"/>
            <p:cNvSpPr/>
            <p:nvPr/>
          </p:nvSpPr>
          <p:spPr>
            <a:xfrm>
              <a:off x="3197875" y="3466725"/>
              <a:ext cx="4366521" cy="1278779"/>
            </a:xfrm>
            <a:custGeom>
              <a:avLst/>
              <a:gdLst/>
              <a:ahLst/>
              <a:cxnLst/>
              <a:rect l="l" t="t" r="r" b="b"/>
              <a:pathLst>
                <a:path w="135375" h="39649" extrusionOk="0">
                  <a:moveTo>
                    <a:pt x="135374" y="1"/>
                  </a:moveTo>
                  <a:lnTo>
                    <a:pt x="47256" y="5085"/>
                  </a:lnTo>
                  <a:lnTo>
                    <a:pt x="49447" y="21158"/>
                  </a:lnTo>
                  <a:lnTo>
                    <a:pt x="49447" y="21158"/>
                  </a:lnTo>
                  <a:lnTo>
                    <a:pt x="18217" y="17265"/>
                  </a:lnTo>
                  <a:lnTo>
                    <a:pt x="25051" y="27171"/>
                  </a:lnTo>
                  <a:lnTo>
                    <a:pt x="0" y="28397"/>
                  </a:lnTo>
                  <a:lnTo>
                    <a:pt x="39898" y="37577"/>
                  </a:lnTo>
                  <a:lnTo>
                    <a:pt x="36076" y="26706"/>
                  </a:lnTo>
                  <a:lnTo>
                    <a:pt x="50661" y="28135"/>
                  </a:lnTo>
                  <a:lnTo>
                    <a:pt x="52078" y="39649"/>
                  </a:lnTo>
                  <a:lnTo>
                    <a:pt x="131195" y="34529"/>
                  </a:lnTo>
                  <a:lnTo>
                    <a:pt x="135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41"/>
            <p:cNvSpPr/>
            <p:nvPr/>
          </p:nvSpPr>
          <p:spPr>
            <a:xfrm>
              <a:off x="3336506" y="3502076"/>
              <a:ext cx="4173732" cy="1194278"/>
            </a:xfrm>
            <a:custGeom>
              <a:avLst/>
              <a:gdLst/>
              <a:ahLst/>
              <a:cxnLst/>
              <a:rect l="l" t="t" r="r" b="b"/>
              <a:pathLst>
                <a:path w="129398" h="37029" extrusionOk="0">
                  <a:moveTo>
                    <a:pt x="129398" y="0"/>
                  </a:moveTo>
                  <a:lnTo>
                    <a:pt x="44173" y="4834"/>
                  </a:lnTo>
                  <a:lnTo>
                    <a:pt x="46637" y="21074"/>
                  </a:lnTo>
                  <a:lnTo>
                    <a:pt x="16217" y="17252"/>
                  </a:lnTo>
                  <a:lnTo>
                    <a:pt x="16217" y="17252"/>
                  </a:lnTo>
                  <a:lnTo>
                    <a:pt x="23015" y="26956"/>
                  </a:lnTo>
                  <a:lnTo>
                    <a:pt x="1" y="27396"/>
                  </a:lnTo>
                  <a:lnTo>
                    <a:pt x="33731" y="34171"/>
                  </a:lnTo>
                  <a:lnTo>
                    <a:pt x="29826" y="24253"/>
                  </a:lnTo>
                  <a:lnTo>
                    <a:pt x="47852" y="26313"/>
                  </a:lnTo>
                  <a:lnTo>
                    <a:pt x="49054" y="37029"/>
                  </a:lnTo>
                  <a:lnTo>
                    <a:pt x="125421" y="31849"/>
                  </a:lnTo>
                  <a:lnTo>
                    <a:pt x="1293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4" name="Google Shape;10204;p41"/>
          <p:cNvSpPr txBox="1">
            <a:spLocks noGrp="1"/>
          </p:cNvSpPr>
          <p:nvPr>
            <p:ph type="ctrTitle"/>
          </p:nvPr>
        </p:nvSpPr>
        <p:spPr>
          <a:xfrm>
            <a:off x="1698978" y="1647596"/>
            <a:ext cx="6858000" cy="1790700"/>
          </a:xfrm>
          <a:prstGeom prst="rect">
            <a:avLst/>
          </a:prstGeom>
        </p:spPr>
        <p:txBody>
          <a:bodyPr spcFirstLastPara="1" wrap="square" lIns="114300" tIns="91425" rIns="91425" bIns="91425" anchor="ctr" anchorCtr="0">
            <a:noAutofit/>
          </a:bodyPr>
          <a:lstStyle/>
          <a:p>
            <a:pPr marL="0" lvl="0" indent="0" algn="ctr" rtl="0">
              <a:spcBef>
                <a:spcPts val="0"/>
              </a:spcBef>
              <a:spcAft>
                <a:spcPts val="0"/>
              </a:spcAft>
              <a:buNone/>
            </a:pPr>
            <a:r>
              <a:rPr lang="en" dirty="0" smtClean="0">
                <a:latin typeface="Slackey" panose="020B0604020202020204" charset="0"/>
              </a:rPr>
              <a:t>Transition Tasks</a:t>
            </a:r>
            <a:endParaRPr dirty="0">
              <a:solidFill>
                <a:schemeClr val="dk1"/>
              </a:solidFill>
              <a:latin typeface="Slackey" panose="020B0604020202020204" charset="0"/>
            </a:endParaRPr>
          </a:p>
        </p:txBody>
      </p:sp>
      <p:sp>
        <p:nvSpPr>
          <p:cNvPr id="10205" name="Google Shape;10205;p41"/>
          <p:cNvSpPr txBox="1">
            <a:spLocks noGrp="1"/>
          </p:cNvSpPr>
          <p:nvPr>
            <p:ph type="subTitle" idx="1"/>
          </p:nvPr>
        </p:nvSpPr>
        <p:spPr>
          <a:xfrm>
            <a:off x="1632430" y="2800292"/>
            <a:ext cx="6858000" cy="124182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b="1" dirty="0" smtClean="0">
                <a:latin typeface="Architects Daughter" panose="020B0604020202020204" charset="0"/>
              </a:rPr>
              <a:t>Criminology</a:t>
            </a:r>
            <a:endParaRPr sz="3600" b="1" dirty="0">
              <a:latin typeface="Architects Daughter" panose="020B060402020202020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930" y="139683"/>
            <a:ext cx="2846901" cy="15801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3468218" y="1686012"/>
            <a:ext cx="5019650" cy="2552800"/>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endParaRPr lang="en-GB" dirty="0"/>
          </a:p>
        </p:txBody>
      </p:sp>
      <p:sp>
        <p:nvSpPr>
          <p:cNvPr id="10892" name="Google Shape;10892;p69"/>
          <p:cNvSpPr txBox="1">
            <a:spLocks noGrp="1"/>
          </p:cNvSpPr>
          <p:nvPr>
            <p:ph type="title"/>
          </p:nvPr>
        </p:nvSpPr>
        <p:spPr>
          <a:xfrm>
            <a:off x="366364" y="400110"/>
            <a:ext cx="6904889" cy="737700"/>
          </a:xfrm>
          <a:prstGeom prst="rect">
            <a:avLst/>
          </a:prstGeom>
        </p:spPr>
        <p:txBody>
          <a:bodyPr spcFirstLastPara="1" wrap="square" lIns="91425" tIns="91425" rIns="91425" bIns="91425" anchor="t" anchorCtr="0">
            <a:noAutofit/>
          </a:bodyPr>
          <a:lstStyle/>
          <a:p>
            <a:pPr lvl="0" algn="l"/>
            <a:r>
              <a:rPr lang="en-GB" sz="2800" dirty="0" smtClean="0">
                <a:latin typeface="Slackey" panose="020B0604020202020204" charset="0"/>
              </a:rPr>
              <a:t>Book Recommendation:</a:t>
            </a:r>
            <a:endParaRPr sz="2800" dirty="0">
              <a:solidFill>
                <a:schemeClr val="dk1"/>
              </a:solidFill>
              <a:latin typeface="Slackey" panose="020B0604020202020204" charset="0"/>
            </a:endParaRPr>
          </a:p>
        </p:txBody>
      </p:sp>
      <p:grpSp>
        <p:nvGrpSpPr>
          <p:cNvPr id="10894" name="Google Shape;10894;p69"/>
          <p:cNvGrpSpPr/>
          <p:nvPr/>
        </p:nvGrpSpPr>
        <p:grpSpPr>
          <a:xfrm>
            <a:off x="7544686" y="80241"/>
            <a:ext cx="1423164" cy="1090332"/>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712583" y="2064259"/>
            <a:ext cx="4509654" cy="2431435"/>
          </a:xfrm>
          <a:prstGeom prst="rect">
            <a:avLst/>
          </a:prstGeom>
          <a:noFill/>
        </p:spPr>
        <p:txBody>
          <a:bodyPr wrap="square" rtlCol="0">
            <a:spAutoFit/>
          </a:bodyPr>
          <a:lstStyle/>
          <a:p>
            <a:pPr algn="ctr"/>
            <a:r>
              <a:rPr lang="en-GB" sz="1800" dirty="0">
                <a:latin typeface="Architects Daughter" panose="020B0604020202020204" charset="0"/>
              </a:rPr>
              <a:t>This book is full of revision tips and practice exam questions. It has been written by the principal examiner and principal moderator and therefore gives an insight on what they expect to see in a good exam answer</a:t>
            </a:r>
          </a:p>
          <a:p>
            <a:pPr algn="ctr"/>
            <a:endParaRPr lang="en-GB" sz="4400" dirty="0" smtClean="0">
              <a:latin typeface="Architects Daughter" panose="020B0604020202020204" charset="0"/>
            </a:endParaRPr>
          </a:p>
        </p:txBody>
      </p:sp>
      <p:pic>
        <p:nvPicPr>
          <p:cNvPr id="11" name="Picture 10" descr="WJEC Level 3 Applied Cert &amp; Diploma Criminology: Rev Guide"/>
          <p:cNvPicPr/>
          <p:nvPr/>
        </p:nvPicPr>
        <p:blipFill>
          <a:blip r:embed="rId3">
            <a:extLst>
              <a:ext uri="{28A0092B-C50C-407E-A947-70E740481C1C}">
                <a14:useLocalDpi xmlns:a14="http://schemas.microsoft.com/office/drawing/2010/main" val="0"/>
              </a:ext>
            </a:extLst>
          </a:blip>
          <a:srcRect/>
          <a:stretch>
            <a:fillRect/>
          </a:stretch>
        </p:blipFill>
        <p:spPr bwMode="auto">
          <a:xfrm>
            <a:off x="668625" y="1270585"/>
            <a:ext cx="2179818" cy="29682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4"/>
        <p:cNvGrpSpPr/>
        <p:nvPr/>
      </p:nvGrpSpPr>
      <p:grpSpPr>
        <a:xfrm>
          <a:off x="0" y="0"/>
          <a:ext cx="0" cy="0"/>
          <a:chOff x="0" y="0"/>
          <a:chExt cx="0" cy="0"/>
        </a:xfrm>
      </p:grpSpPr>
      <p:sp>
        <p:nvSpPr>
          <p:cNvPr id="8" name="Rectangle 5"/>
          <p:cNvSpPr/>
          <p:nvPr/>
        </p:nvSpPr>
        <p:spPr>
          <a:xfrm>
            <a:off x="908381" y="1073888"/>
            <a:ext cx="7693359" cy="3585751"/>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200" dirty="0">
                <a:effectLst/>
                <a:ea typeface="Calibri" panose="020F0502020204030204" pitchFamily="34" charset="0"/>
                <a:cs typeface="Times New Roman" panose="02020603050405020304" pitchFamily="18" charset="0"/>
              </a:rPr>
              <a:t> </a:t>
            </a:r>
          </a:p>
        </p:txBody>
      </p:sp>
      <p:sp>
        <p:nvSpPr>
          <p:cNvPr id="7" name="Google Shape;10892;p69"/>
          <p:cNvSpPr txBox="1">
            <a:spLocks noGrp="1"/>
          </p:cNvSpPr>
          <p:nvPr>
            <p:ph type="title"/>
          </p:nvPr>
        </p:nvSpPr>
        <p:spPr>
          <a:xfrm>
            <a:off x="443657" y="231131"/>
            <a:ext cx="8447117" cy="737700"/>
          </a:xfrm>
          <a:prstGeom prst="rect">
            <a:avLst/>
          </a:prstGeom>
        </p:spPr>
        <p:txBody>
          <a:bodyPr spcFirstLastPara="1" wrap="square" lIns="91425" tIns="91425" rIns="91425" bIns="91425" anchor="t" anchorCtr="0">
            <a:noAutofit/>
          </a:bodyPr>
          <a:lstStyle/>
          <a:p>
            <a:pPr lvl="0" algn="l"/>
            <a:r>
              <a:rPr lang="en-GB" sz="2800" dirty="0" smtClean="0">
                <a:latin typeface="Slackey" panose="020B0604020202020204" charset="0"/>
              </a:rPr>
              <a:t>Task </a:t>
            </a:r>
            <a:r>
              <a:rPr lang="en-GB" sz="2800" dirty="0" smtClean="0">
                <a:latin typeface="Slackey" panose="020B0604020202020204" charset="0"/>
              </a:rPr>
              <a:t>1 (Links to Unit 1 and 2):</a:t>
            </a:r>
            <a:endParaRPr sz="2800" dirty="0">
              <a:solidFill>
                <a:schemeClr val="dk1"/>
              </a:solidFill>
              <a:latin typeface="Slackey" panose="020B0604020202020204" charset="0"/>
            </a:endParaRPr>
          </a:p>
        </p:txBody>
      </p:sp>
      <p:sp>
        <p:nvSpPr>
          <p:cNvPr id="6" name="TextBox 5"/>
          <p:cNvSpPr txBox="1"/>
          <p:nvPr/>
        </p:nvSpPr>
        <p:spPr>
          <a:xfrm>
            <a:off x="1084523" y="1173628"/>
            <a:ext cx="7623542" cy="4223720"/>
          </a:xfrm>
          <a:prstGeom prst="rect">
            <a:avLst/>
          </a:prstGeom>
          <a:noFill/>
        </p:spPr>
        <p:txBody>
          <a:bodyPr wrap="square" rtlCol="0">
            <a:spAutoFit/>
          </a:bodyPr>
          <a:lstStyle/>
          <a:p>
            <a:pPr marR="34925" indent="-6350">
              <a:lnSpc>
                <a:spcPct val="112000"/>
              </a:lnSpc>
              <a:spcAft>
                <a:spcPts val="45"/>
              </a:spcAft>
            </a:pPr>
            <a:r>
              <a:rPr lang="en-GB" dirty="0">
                <a:latin typeface="Architects Daughter" panose="020B0604020202020204" charset="0"/>
              </a:rPr>
              <a:t>Record your views on the crime in each documentary- did you notice any changes? </a:t>
            </a:r>
            <a:endParaRPr lang="en-GB" dirty="0" smtClean="0">
              <a:latin typeface="Architects Daughter" panose="020B0604020202020204" charset="0"/>
            </a:endParaRPr>
          </a:p>
          <a:p>
            <a:pPr marR="34925" indent="-6350">
              <a:lnSpc>
                <a:spcPct val="112000"/>
              </a:lnSpc>
              <a:spcAft>
                <a:spcPts val="45"/>
              </a:spcAft>
            </a:pPr>
            <a:r>
              <a:rPr lang="en-GB" dirty="0" smtClean="0">
                <a:latin typeface="Architects Daughter" panose="020B0604020202020204" charset="0"/>
              </a:rPr>
              <a:t> </a:t>
            </a:r>
            <a:endParaRPr lang="en-GB" dirty="0">
              <a:latin typeface="Architects Daughter" panose="020B0604020202020204" charset="0"/>
            </a:endParaRPr>
          </a:p>
          <a:p>
            <a:pPr marR="34925">
              <a:lnSpc>
                <a:spcPct val="112000"/>
              </a:lnSpc>
              <a:spcAft>
                <a:spcPts val="45"/>
              </a:spcAft>
            </a:pPr>
            <a:r>
              <a:rPr lang="en-GB" dirty="0">
                <a:latin typeface="Architects Daughter" panose="020B0604020202020204" charset="0"/>
              </a:rPr>
              <a:t>Amanda Knox- </a:t>
            </a:r>
            <a:r>
              <a:rPr lang="en-GB" u="sng" dirty="0">
                <a:latin typeface="Architects Daughter" panose="020B0604020202020204" charset="0"/>
                <a:hlinkClick r:id="rId3"/>
              </a:rPr>
              <a:t>https://www.youtube.com/watch?v=erla7Ley4Tw</a:t>
            </a:r>
            <a:r>
              <a:rPr lang="en-GB" dirty="0">
                <a:latin typeface="Architects Daughter" panose="020B0604020202020204" charset="0"/>
                <a:hlinkClick r:id="rId3"/>
              </a:rPr>
              <a:t> </a:t>
            </a:r>
            <a:endParaRPr lang="en-GB" dirty="0" smtClean="0">
              <a:latin typeface="Architects Daughter" panose="020B0604020202020204" charset="0"/>
            </a:endParaRPr>
          </a:p>
          <a:p>
            <a:pPr marR="34925">
              <a:lnSpc>
                <a:spcPct val="112000"/>
              </a:lnSpc>
              <a:spcAft>
                <a:spcPts val="45"/>
              </a:spcAft>
            </a:pPr>
            <a:endParaRPr lang="en-GB" dirty="0">
              <a:latin typeface="Architects Daughter" panose="020B0604020202020204" charset="0"/>
            </a:endParaRPr>
          </a:p>
          <a:p>
            <a:pPr indent="-6350">
              <a:lnSpc>
                <a:spcPct val="111000"/>
              </a:lnSpc>
              <a:spcAft>
                <a:spcPts val="55"/>
              </a:spcAft>
            </a:pPr>
            <a:r>
              <a:rPr lang="en-GB" dirty="0">
                <a:latin typeface="Architects Daughter" panose="020B0604020202020204" charset="0"/>
              </a:rPr>
              <a:t>Young gunman - </a:t>
            </a:r>
            <a:r>
              <a:rPr lang="en-GB" u="sng" dirty="0">
                <a:latin typeface="Architects Daughter" panose="020B0604020202020204" charset="0"/>
                <a:hlinkClick r:id="rId4"/>
              </a:rPr>
              <a:t>https://www.youtube.com/watch?v=h3O3bh59dRA</a:t>
            </a:r>
            <a:r>
              <a:rPr lang="en-GB" dirty="0">
                <a:latin typeface="Architects Daughter" panose="020B0604020202020204" charset="0"/>
                <a:hlinkClick r:id="rId4"/>
              </a:rPr>
              <a:t> </a:t>
            </a:r>
            <a:r>
              <a:rPr lang="en-GB" dirty="0">
                <a:latin typeface="Architects Daughter" panose="020B0604020202020204" charset="0"/>
              </a:rPr>
              <a:t>  </a:t>
            </a:r>
            <a:endParaRPr lang="en-GB" dirty="0" smtClean="0">
              <a:latin typeface="Architects Daughter" panose="020B0604020202020204" charset="0"/>
            </a:endParaRPr>
          </a:p>
          <a:p>
            <a:pPr indent="-6350">
              <a:lnSpc>
                <a:spcPct val="111000"/>
              </a:lnSpc>
              <a:spcAft>
                <a:spcPts val="55"/>
              </a:spcAft>
            </a:pPr>
            <a:endParaRPr lang="en-GB" dirty="0">
              <a:latin typeface="Architects Daughter" panose="020B0604020202020204" charset="0"/>
            </a:endParaRPr>
          </a:p>
          <a:p>
            <a:pPr indent="-6350">
              <a:lnSpc>
                <a:spcPct val="111000"/>
              </a:lnSpc>
              <a:spcAft>
                <a:spcPts val="55"/>
              </a:spcAft>
            </a:pPr>
            <a:r>
              <a:rPr lang="en-GB" dirty="0">
                <a:latin typeface="Architects Daughter" panose="020B0604020202020204" charset="0"/>
              </a:rPr>
              <a:t>Robert Napper - </a:t>
            </a:r>
            <a:r>
              <a:rPr lang="en-GB" u="sng" dirty="0">
                <a:latin typeface="Architects Daughter" panose="020B0604020202020204" charset="0"/>
                <a:hlinkClick r:id="rId5"/>
              </a:rPr>
              <a:t>https://www.youtube.com/watch?v=JW1iDijmSOE</a:t>
            </a:r>
            <a:r>
              <a:rPr lang="en-GB" dirty="0">
                <a:latin typeface="Architects Daughter" panose="020B0604020202020204" charset="0"/>
                <a:hlinkClick r:id="rId6"/>
              </a:rPr>
              <a:t> </a:t>
            </a:r>
            <a:r>
              <a:rPr lang="en-GB" dirty="0">
                <a:latin typeface="Architects Daughter" panose="020B0604020202020204" charset="0"/>
              </a:rPr>
              <a:t> </a:t>
            </a:r>
            <a:endParaRPr lang="en-GB" dirty="0" smtClean="0">
              <a:latin typeface="Architects Daughter" panose="020B0604020202020204" charset="0"/>
            </a:endParaRPr>
          </a:p>
          <a:p>
            <a:pPr indent="-6350">
              <a:lnSpc>
                <a:spcPct val="111000"/>
              </a:lnSpc>
              <a:spcAft>
                <a:spcPts val="55"/>
              </a:spcAft>
            </a:pPr>
            <a:endParaRPr lang="en-GB" dirty="0">
              <a:latin typeface="Architects Daughter" panose="020B0604020202020204" charset="0"/>
            </a:endParaRPr>
          </a:p>
          <a:p>
            <a:pPr indent="-6350">
              <a:lnSpc>
                <a:spcPct val="111000"/>
              </a:lnSpc>
              <a:spcAft>
                <a:spcPts val="55"/>
              </a:spcAft>
            </a:pPr>
            <a:r>
              <a:rPr lang="en-GB" dirty="0" err="1">
                <a:latin typeface="Architects Daughter" panose="020B0604020202020204" charset="0"/>
              </a:rPr>
              <a:t>Damilola</a:t>
            </a:r>
            <a:r>
              <a:rPr lang="en-GB" dirty="0">
                <a:latin typeface="Architects Daughter" panose="020B0604020202020204" charset="0"/>
              </a:rPr>
              <a:t> Taylor -</a:t>
            </a:r>
            <a:r>
              <a:rPr lang="en-GB" dirty="0">
                <a:latin typeface="Architects Daughter" panose="020B0604020202020204" charset="0"/>
                <a:hlinkClick r:id="rId7"/>
              </a:rPr>
              <a:t> </a:t>
            </a:r>
            <a:r>
              <a:rPr lang="en-GB" u="sng" dirty="0">
                <a:latin typeface="Architects Daughter" panose="020B0604020202020204" charset="0"/>
                <a:hlinkClick r:id="rId7"/>
              </a:rPr>
              <a:t>https://www.youtube.com/watch?v=JA8669b7gKk&amp;t=2s</a:t>
            </a:r>
            <a:r>
              <a:rPr lang="en-GB" dirty="0">
                <a:latin typeface="Architects Daughter" panose="020B0604020202020204" charset="0"/>
                <a:hlinkClick r:id="rId7"/>
              </a:rPr>
              <a:t> </a:t>
            </a:r>
            <a:r>
              <a:rPr lang="en-GB" dirty="0">
                <a:latin typeface="Architects Daughter" panose="020B0604020202020204" charset="0"/>
              </a:rPr>
              <a:t> </a:t>
            </a:r>
            <a:endParaRPr lang="en-GB" dirty="0" smtClean="0">
              <a:latin typeface="Architects Daughter" panose="020B0604020202020204" charset="0"/>
            </a:endParaRPr>
          </a:p>
          <a:p>
            <a:pPr indent="-6350">
              <a:lnSpc>
                <a:spcPct val="111000"/>
              </a:lnSpc>
              <a:spcAft>
                <a:spcPts val="55"/>
              </a:spcAft>
            </a:pPr>
            <a:endParaRPr lang="en-GB" dirty="0">
              <a:latin typeface="Architects Daughter" panose="020B0604020202020204" charset="0"/>
            </a:endParaRPr>
          </a:p>
          <a:p>
            <a:pPr indent="-6350">
              <a:lnSpc>
                <a:spcPct val="111000"/>
              </a:lnSpc>
              <a:spcAft>
                <a:spcPts val="55"/>
              </a:spcAft>
            </a:pPr>
            <a:r>
              <a:rPr lang="en-GB" dirty="0">
                <a:latin typeface="Architects Daughter" panose="020B0604020202020204" charset="0"/>
              </a:rPr>
              <a:t>Stephen Lawrence</a:t>
            </a:r>
            <a:r>
              <a:rPr lang="en-GB" dirty="0">
                <a:latin typeface="Architects Daughter" panose="020B0604020202020204" charset="0"/>
                <a:hlinkClick r:id="rId8"/>
              </a:rPr>
              <a:t> </a:t>
            </a:r>
            <a:r>
              <a:rPr lang="en-GB" u="sng" dirty="0">
                <a:latin typeface="Architects Daughter" panose="020B0604020202020204" charset="0"/>
                <a:hlinkClick r:id="rId8"/>
              </a:rPr>
              <a:t>https://www.youtube.com/watch?v=ZsHwKPE0mjU&amp;t=28s</a:t>
            </a:r>
            <a:r>
              <a:rPr lang="en-GB" dirty="0">
                <a:latin typeface="Architects Daughter" panose="020B0604020202020204" charset="0"/>
                <a:hlinkClick r:id="rId8"/>
              </a:rPr>
              <a:t> </a:t>
            </a:r>
            <a:endParaRPr lang="en-GB" dirty="0" smtClean="0">
              <a:latin typeface="Architects Daughter" panose="020B0604020202020204" charset="0"/>
            </a:endParaRPr>
          </a:p>
          <a:p>
            <a:pPr indent="-6350">
              <a:lnSpc>
                <a:spcPct val="111000"/>
              </a:lnSpc>
              <a:spcAft>
                <a:spcPts val="55"/>
              </a:spcAft>
            </a:pPr>
            <a:endParaRPr lang="en-GB" dirty="0" smtClean="0">
              <a:latin typeface="Architects Daughter" panose="020B0604020202020204" charset="0"/>
            </a:endParaRPr>
          </a:p>
          <a:p>
            <a:pPr indent="-6350">
              <a:lnSpc>
                <a:spcPct val="111000"/>
              </a:lnSpc>
              <a:spcAft>
                <a:spcPts val="55"/>
              </a:spcAft>
            </a:pPr>
            <a:r>
              <a:rPr lang="en-GB" altLang="en-US" dirty="0">
                <a:solidFill>
                  <a:schemeClr val="tx1"/>
                </a:solidFill>
                <a:latin typeface="Architects Daughter" panose="020B0604020202020204" charset="0"/>
                <a:ea typeface="Calibri" panose="020F0502020204030204" pitchFamily="34" charset="0"/>
                <a:cs typeface="Times New Roman" panose="02020603050405020304" pitchFamily="18" charset="0"/>
              </a:rPr>
              <a:t>Timothy Evans - </a:t>
            </a:r>
            <a:r>
              <a:rPr lang="en-GB" altLang="en-US" dirty="0">
                <a:solidFill>
                  <a:srgbClr val="FFFFFF"/>
                </a:solidFill>
                <a:latin typeface="Architects Daughter" panose="020B0604020202020204" charset="0"/>
                <a:ea typeface="Calibri" panose="020F0502020204030204" pitchFamily="34" charset="0"/>
                <a:cs typeface="Times New Roman" panose="02020603050405020304" pitchFamily="18" charset="0"/>
                <a:hlinkClick r:id="rId9"/>
              </a:rPr>
              <a:t>https://www.youtube.com/watch?v=YSL_zNIxM</a:t>
            </a:r>
            <a:r>
              <a:rPr lang="en-GB" altLang="en-US" dirty="0">
                <a:solidFill>
                  <a:srgbClr val="FFFFFF"/>
                </a:solidFill>
                <a:latin typeface="Architects Daughter" panose="020B0604020202020204" charset="0"/>
                <a:ea typeface="Calibri" panose="020F0502020204030204" pitchFamily="34" charset="0"/>
                <a:cs typeface="Times New Roman" panose="02020603050405020304" pitchFamily="18" charset="0"/>
                <a:hlinkClick r:id="rId10"/>
              </a:rPr>
              <a:t>-k </a:t>
            </a:r>
            <a:endParaRPr lang="en-GB" altLang="en-US" dirty="0">
              <a:solidFill>
                <a:schemeClr val="tx1"/>
              </a:solidFill>
              <a:latin typeface="Architects Daughter" panose="020B0604020202020204" charset="0"/>
            </a:endParaRPr>
          </a:p>
          <a:p>
            <a:pPr indent="-6350">
              <a:lnSpc>
                <a:spcPct val="111000"/>
              </a:lnSpc>
              <a:spcAft>
                <a:spcPts val="55"/>
              </a:spcAft>
            </a:pPr>
            <a:endParaRPr lang="en-GB" dirty="0">
              <a:latin typeface="Architects Daughter" panose="020B0604020202020204" charset="0"/>
              <a:ea typeface="Calibri" panose="020F0502020204030204" pitchFamily="34" charset="0"/>
              <a:cs typeface="Times New Roman" panose="02020603050405020304" pitchFamily="18" charset="0"/>
            </a:endParaRPr>
          </a:p>
          <a:p>
            <a:endParaRPr lang="en-GB" dirty="0" smtClean="0">
              <a:latin typeface="Architects Daughter" panose="020B0604020202020204" charset="0"/>
            </a:endParaRPr>
          </a:p>
          <a:p>
            <a:endParaRPr lang="en-GB" dirty="0">
              <a:latin typeface="Architects Daughter" panose="020B0604020202020204" charset="0"/>
            </a:endParaRPr>
          </a:p>
          <a:p>
            <a:endParaRPr lang="en-GB" dirty="0">
              <a:latin typeface="Architects Daughter"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356809" y="307464"/>
            <a:ext cx="8556298"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dirty="0" smtClean="0">
                <a:solidFill>
                  <a:schemeClr val="dk1"/>
                </a:solidFill>
                <a:latin typeface="Slackey" panose="020B0604020202020204" charset="0"/>
              </a:rPr>
              <a:t>Task</a:t>
            </a:r>
            <a:r>
              <a:rPr lang="en-GB" sz="2800" dirty="0">
                <a:solidFill>
                  <a:schemeClr val="dk1"/>
                </a:solidFill>
                <a:latin typeface="Slackey" panose="020B0604020202020204" charset="0"/>
              </a:rPr>
              <a:t> </a:t>
            </a:r>
            <a:r>
              <a:rPr lang="en-GB" sz="2800" dirty="0" smtClean="0">
                <a:solidFill>
                  <a:schemeClr val="dk1"/>
                </a:solidFill>
                <a:latin typeface="Slackey" panose="020B0604020202020204" charset="0"/>
              </a:rPr>
              <a:t>2 (Links to Unit 2):</a:t>
            </a:r>
            <a:endParaRPr sz="2800" dirty="0">
              <a:solidFill>
                <a:schemeClr val="dk1"/>
              </a:solidFill>
              <a:latin typeface="Slackey" panose="020B0604020202020204" charset="0"/>
            </a:endParaRPr>
          </a:p>
        </p:txBody>
      </p:sp>
      <p:sp>
        <p:nvSpPr>
          <p:cNvPr id="7" name="Oval 1"/>
          <p:cNvSpPr/>
          <p:nvPr/>
        </p:nvSpPr>
        <p:spPr>
          <a:xfrm>
            <a:off x="1297171" y="842222"/>
            <a:ext cx="6485861" cy="4165713"/>
          </a:xfrm>
          <a:custGeom>
            <a:avLst/>
            <a:gdLst>
              <a:gd name="connsiteX0" fmla="*/ 0 w 2338070"/>
              <a:gd name="connsiteY0" fmla="*/ 1145858 h 2291715"/>
              <a:gd name="connsiteX1" fmla="*/ 1169035 w 2338070"/>
              <a:gd name="connsiteY1" fmla="*/ 0 h 2291715"/>
              <a:gd name="connsiteX2" fmla="*/ 2338070 w 2338070"/>
              <a:gd name="connsiteY2" fmla="*/ 1145858 h 2291715"/>
              <a:gd name="connsiteX3" fmla="*/ 1169035 w 2338070"/>
              <a:gd name="connsiteY3" fmla="*/ 2291716 h 2291715"/>
              <a:gd name="connsiteX4" fmla="*/ 0 w 2338070"/>
              <a:gd name="connsiteY4" fmla="*/ 1145858 h 22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070" h="2291715" fill="none" extrusionOk="0">
                <a:moveTo>
                  <a:pt x="0" y="1145858"/>
                </a:moveTo>
                <a:cubicBezTo>
                  <a:pt x="149166" y="530713"/>
                  <a:pt x="562305" y="-80077"/>
                  <a:pt x="1169035" y="0"/>
                </a:cubicBezTo>
                <a:cubicBezTo>
                  <a:pt x="1731380" y="-12755"/>
                  <a:pt x="2308714" y="540656"/>
                  <a:pt x="2338070" y="1145858"/>
                </a:cubicBezTo>
                <a:cubicBezTo>
                  <a:pt x="2325947" y="1663093"/>
                  <a:pt x="1727290" y="2413157"/>
                  <a:pt x="1169035" y="2291716"/>
                </a:cubicBezTo>
                <a:cubicBezTo>
                  <a:pt x="611087" y="2340809"/>
                  <a:pt x="126247" y="1809053"/>
                  <a:pt x="0" y="1145858"/>
                </a:cubicBezTo>
                <a:close/>
              </a:path>
              <a:path w="2338070" h="2291715" stroke="0" extrusionOk="0">
                <a:moveTo>
                  <a:pt x="0" y="1145858"/>
                </a:moveTo>
                <a:cubicBezTo>
                  <a:pt x="-92048" y="456241"/>
                  <a:pt x="471433" y="19502"/>
                  <a:pt x="1169035" y="0"/>
                </a:cubicBezTo>
                <a:cubicBezTo>
                  <a:pt x="1906859" y="19407"/>
                  <a:pt x="2246061" y="515944"/>
                  <a:pt x="2338070" y="1145858"/>
                </a:cubicBezTo>
                <a:cubicBezTo>
                  <a:pt x="2303234" y="1812718"/>
                  <a:pt x="1806695" y="2335825"/>
                  <a:pt x="1169035" y="2291716"/>
                </a:cubicBezTo>
                <a:cubicBezTo>
                  <a:pt x="389761" y="2218602"/>
                  <a:pt x="34551" y="1795207"/>
                  <a:pt x="0" y="1145858"/>
                </a:cubicBezTo>
                <a:close/>
              </a:path>
            </a:pathLst>
          </a:custGeom>
          <a:solidFill>
            <a:srgbClr val="E2D6F8"/>
          </a:solidFill>
          <a:ln>
            <a:solidFill>
              <a:srgbClr val="521B93"/>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900" i="1" dirty="0">
                <a:solidFill>
                  <a:srgbClr val="521B93"/>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effectLst/>
              <a:ea typeface="Calibri" panose="020F0502020204030204" pitchFamily="34" charset="0"/>
              <a:cs typeface="Times New Roman" panose="02020603050405020304" pitchFamily="18" charset="0"/>
            </a:endParaRPr>
          </a:p>
        </p:txBody>
      </p:sp>
      <p:sp>
        <p:nvSpPr>
          <p:cNvPr id="6" name="TextBox 5"/>
          <p:cNvSpPr txBox="1"/>
          <p:nvPr/>
        </p:nvSpPr>
        <p:spPr>
          <a:xfrm>
            <a:off x="2220342" y="1644726"/>
            <a:ext cx="4829231" cy="2893100"/>
          </a:xfrm>
          <a:prstGeom prst="rect">
            <a:avLst/>
          </a:prstGeom>
          <a:noFill/>
        </p:spPr>
        <p:txBody>
          <a:bodyPr wrap="square" rtlCol="0">
            <a:spAutoFit/>
          </a:bodyPr>
          <a:lstStyle/>
          <a:p>
            <a:r>
              <a:rPr lang="en-GB" b="1" dirty="0">
                <a:latin typeface="Architects Daughter" panose="020B0604020202020204" charset="0"/>
              </a:rPr>
              <a:t>Research and make notes on the different explanations for criminal behaviour</a:t>
            </a:r>
            <a:r>
              <a:rPr lang="en-GB" b="1" dirty="0" smtClean="0">
                <a:latin typeface="Architects Daughter" panose="020B0604020202020204" charset="0"/>
              </a:rPr>
              <a:t>.</a:t>
            </a:r>
          </a:p>
          <a:p>
            <a:endParaRPr lang="en-GB" dirty="0">
              <a:latin typeface="Architects Daughter" panose="020B0604020202020204" charset="0"/>
            </a:endParaRPr>
          </a:p>
          <a:p>
            <a:pPr marL="342900" lvl="0" indent="-342900">
              <a:buFont typeface="+mj-lt"/>
              <a:buAutoNum type="arabicPeriod"/>
            </a:pPr>
            <a:r>
              <a:rPr lang="en-GB" dirty="0">
                <a:latin typeface="Architects Daughter" panose="020B0604020202020204" charset="0"/>
              </a:rPr>
              <a:t>Genetic theories – XYY and Twin studies</a:t>
            </a:r>
          </a:p>
          <a:p>
            <a:pPr marL="342900" lvl="0" indent="-342900">
              <a:buFont typeface="+mj-lt"/>
              <a:buAutoNum type="arabicPeriod"/>
            </a:pPr>
            <a:r>
              <a:rPr lang="en-GB" dirty="0">
                <a:latin typeface="Architects Daughter" panose="020B0604020202020204" charset="0"/>
              </a:rPr>
              <a:t>Physiological theories – Cesare Lombroso and William Sheldon</a:t>
            </a:r>
          </a:p>
          <a:p>
            <a:pPr marL="342900" lvl="0" indent="-342900">
              <a:buFont typeface="+mj-lt"/>
              <a:buAutoNum type="arabicPeriod"/>
            </a:pPr>
            <a:r>
              <a:rPr lang="en-GB" dirty="0">
                <a:latin typeface="Architects Daughter" panose="020B0604020202020204" charset="0"/>
              </a:rPr>
              <a:t>Learning theories – Bandura</a:t>
            </a:r>
          </a:p>
          <a:p>
            <a:pPr marL="342900" lvl="0" indent="-342900">
              <a:buFont typeface="+mj-lt"/>
              <a:buAutoNum type="arabicPeriod"/>
            </a:pPr>
            <a:r>
              <a:rPr lang="en-GB" dirty="0">
                <a:latin typeface="Architects Daughter" panose="020B0604020202020204" charset="0"/>
              </a:rPr>
              <a:t>Psychodynamic theories – Sigmund Freud</a:t>
            </a:r>
          </a:p>
          <a:p>
            <a:pPr marL="342900" lvl="0" indent="-342900">
              <a:buFont typeface="+mj-lt"/>
              <a:buAutoNum type="arabicPeriod"/>
            </a:pPr>
            <a:r>
              <a:rPr lang="en-GB" dirty="0">
                <a:latin typeface="Architects Daughter" panose="020B0604020202020204" charset="0"/>
              </a:rPr>
              <a:t>Psychological theories – Hans Eysenck</a:t>
            </a:r>
          </a:p>
          <a:p>
            <a:pPr marL="342900" lvl="0" indent="-342900">
              <a:buFont typeface="+mj-lt"/>
              <a:buAutoNum type="arabicPeriod"/>
            </a:pPr>
            <a:r>
              <a:rPr lang="en-GB" dirty="0">
                <a:latin typeface="Architects Daughter" panose="020B0604020202020204" charset="0"/>
              </a:rPr>
              <a:t>Social structure theories – </a:t>
            </a:r>
            <a:r>
              <a:rPr lang="en-GB" dirty="0" smtClean="0">
                <a:latin typeface="Architects Daughter" panose="020B0604020202020204" charset="0"/>
              </a:rPr>
              <a:t>Marxism</a:t>
            </a:r>
          </a:p>
          <a:p>
            <a:pPr marL="342900" indent="-342900">
              <a:buFont typeface="+mj-lt"/>
              <a:buAutoNum type="arabicPeriod"/>
            </a:pPr>
            <a:r>
              <a:rPr lang="en-GB" altLang="en-US" dirty="0">
                <a:solidFill>
                  <a:schemeClr val="tx1"/>
                </a:solidFill>
                <a:latin typeface="Architects Daughter" panose="020B0604020202020204" charset="0"/>
                <a:ea typeface="Calibri" panose="020F0502020204030204" pitchFamily="34" charset="0"/>
                <a:cs typeface="Times New Roman" panose="02020603050405020304" pitchFamily="18" charset="0"/>
              </a:rPr>
              <a:t>Functionalist theories – Robert Merton’s strain theory</a:t>
            </a:r>
            <a:r>
              <a:rPr lang="en-GB" altLang="en-US" dirty="0">
                <a:solidFill>
                  <a:schemeClr val="tx1"/>
                </a:solidFill>
                <a:latin typeface="Architects Daughter" panose="020B0604020202020204" charset="0"/>
              </a:rPr>
              <a:t> </a:t>
            </a:r>
          </a:p>
          <a:p>
            <a:pPr marL="342900" lvl="0" indent="-342900">
              <a:buFont typeface="+mj-lt"/>
              <a:buAutoNum type="arabicPeriod"/>
            </a:pPr>
            <a:endParaRPr lang="en-GB" dirty="0">
              <a:latin typeface="Architects Daughter"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542634" y="1011138"/>
            <a:ext cx="8037840" cy="4039327"/>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6" name="Google Shape;10396;p47"/>
          <p:cNvSpPr txBox="1">
            <a:spLocks/>
          </p:cNvSpPr>
          <p:nvPr/>
        </p:nvSpPr>
        <p:spPr>
          <a:xfrm>
            <a:off x="272960" y="258877"/>
            <a:ext cx="8556298" cy="716620"/>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algn="l">
              <a:buClrTx/>
              <a:buFontTx/>
            </a:pPr>
            <a:r>
              <a:rPr lang="en-GB" sz="2800" dirty="0" smtClean="0">
                <a:solidFill>
                  <a:schemeClr val="dk1"/>
                </a:solidFill>
                <a:latin typeface="Slackey" panose="020B0604020202020204" charset="0"/>
              </a:rPr>
              <a:t>Task </a:t>
            </a:r>
            <a:r>
              <a:rPr lang="en-GB" sz="2800" dirty="0" smtClean="0">
                <a:solidFill>
                  <a:schemeClr val="dk1"/>
                </a:solidFill>
                <a:latin typeface="Slackey" panose="020B0604020202020204" charset="0"/>
              </a:rPr>
              <a:t>3 (Links to Unit 1):</a:t>
            </a:r>
            <a:endParaRPr lang="en-GB" sz="2800" dirty="0">
              <a:solidFill>
                <a:schemeClr val="dk1"/>
              </a:solidFill>
              <a:latin typeface="Slackey" panose="020B0604020202020204" charset="0"/>
            </a:endParaRPr>
          </a:p>
        </p:txBody>
      </p:sp>
      <p:sp>
        <p:nvSpPr>
          <p:cNvPr id="7" name="Success criteria.…"/>
          <p:cNvSpPr txBox="1"/>
          <p:nvPr/>
        </p:nvSpPr>
        <p:spPr>
          <a:xfrm>
            <a:off x="372568" y="3224688"/>
            <a:ext cx="4727131" cy="1526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213711">
              <a:lnSpc>
                <a:spcPct val="81000"/>
              </a:lnSpc>
              <a:defRPr sz="3000" u="sng">
                <a:solidFill>
                  <a:srgbClr val="000000"/>
                </a:solidFill>
                <a:latin typeface="Chalkboard"/>
                <a:ea typeface="Chalkboard"/>
                <a:cs typeface="Chalkboard"/>
                <a:sym typeface="Chalkboard"/>
              </a:defRPr>
            </a:pPr>
            <a:endParaRPr sz="1800" dirty="0">
              <a:latin typeface="Architects Daughter" panose="020B0604020202020204" charset="0"/>
            </a:endParaRPr>
          </a:p>
        </p:txBody>
      </p:sp>
      <p:sp>
        <p:nvSpPr>
          <p:cNvPr id="5" name="Rectangle 4"/>
          <p:cNvSpPr/>
          <p:nvPr/>
        </p:nvSpPr>
        <p:spPr>
          <a:xfrm>
            <a:off x="1106159" y="1180709"/>
            <a:ext cx="7219133" cy="4093428"/>
          </a:xfrm>
          <a:prstGeom prst="rect">
            <a:avLst/>
          </a:prstGeom>
        </p:spPr>
        <p:txBody>
          <a:bodyPr wrap="square">
            <a:spAutoFit/>
          </a:bodyPr>
          <a:lstStyle/>
          <a:p>
            <a:r>
              <a:rPr lang="en-GB" sz="2000" b="1" dirty="0">
                <a:solidFill>
                  <a:schemeClr val="tx1"/>
                </a:solidFill>
                <a:latin typeface="Architects Daughter" panose="020B0604020202020204" charset="0"/>
              </a:rPr>
              <a:t>Research and create a PowerPoint covering definitions and </a:t>
            </a:r>
            <a:r>
              <a:rPr lang="en-GB" sz="2000" b="1" dirty="0" smtClean="0">
                <a:solidFill>
                  <a:schemeClr val="tx1"/>
                </a:solidFill>
                <a:latin typeface="Architects Daughter" panose="020B0604020202020204" charset="0"/>
              </a:rPr>
              <a:t>examples of the following:</a:t>
            </a:r>
            <a:endParaRPr lang="en-GB" sz="2000" b="1" dirty="0">
              <a:solidFill>
                <a:schemeClr val="tx1"/>
              </a:solidFill>
              <a:latin typeface="Architects Daughter" panose="020B0604020202020204" charset="0"/>
            </a:endParaRPr>
          </a:p>
          <a:p>
            <a:pPr marL="342900" indent="-342900">
              <a:buFont typeface="Wingdings" panose="05000000000000000000" pitchFamily="2" charset="2"/>
              <a:buChar char="q"/>
            </a:pPr>
            <a:r>
              <a:rPr lang="en-GB" sz="2000" dirty="0">
                <a:solidFill>
                  <a:schemeClr val="tx1"/>
                </a:solidFill>
                <a:latin typeface="Architects Daughter" panose="020B0604020202020204" charset="0"/>
              </a:rPr>
              <a:t>The Broken windows theory – briefly explain this theory. </a:t>
            </a:r>
          </a:p>
          <a:p>
            <a:pPr marL="342900" indent="-342900">
              <a:buFont typeface="Wingdings" panose="05000000000000000000" pitchFamily="2" charset="2"/>
              <a:buChar char="q"/>
            </a:pPr>
            <a:r>
              <a:rPr lang="en-GB" sz="2000" dirty="0">
                <a:solidFill>
                  <a:schemeClr val="tx1"/>
                </a:solidFill>
                <a:latin typeface="Architects Daughter" panose="020B0604020202020204" charset="0"/>
              </a:rPr>
              <a:t>Differential association </a:t>
            </a:r>
            <a:r>
              <a:rPr lang="en-GB" sz="2000" dirty="0" smtClean="0">
                <a:solidFill>
                  <a:schemeClr val="tx1"/>
                </a:solidFill>
                <a:latin typeface="Architects Daughter" panose="020B0604020202020204" charset="0"/>
              </a:rPr>
              <a:t>theory </a:t>
            </a:r>
            <a:r>
              <a:rPr lang="en-GB" sz="2000" dirty="0">
                <a:solidFill>
                  <a:schemeClr val="tx1"/>
                </a:solidFill>
                <a:latin typeface="Architects Daughter" panose="020B0604020202020204" charset="0"/>
              </a:rPr>
              <a:t>by </a:t>
            </a:r>
            <a:r>
              <a:rPr lang="en-GB" sz="2000" dirty="0" smtClean="0">
                <a:solidFill>
                  <a:schemeClr val="tx1"/>
                </a:solidFill>
                <a:latin typeface="Architects Daughter" panose="020B0604020202020204" charset="0"/>
              </a:rPr>
              <a:t>Sutherland - briefly </a:t>
            </a:r>
            <a:r>
              <a:rPr lang="en-GB" sz="2000" dirty="0">
                <a:solidFill>
                  <a:schemeClr val="tx1"/>
                </a:solidFill>
                <a:latin typeface="Architects Daughter" panose="020B0604020202020204" charset="0"/>
              </a:rPr>
              <a:t>explain this </a:t>
            </a:r>
            <a:r>
              <a:rPr lang="en-GB" sz="2000" dirty="0" smtClean="0">
                <a:solidFill>
                  <a:schemeClr val="tx1"/>
                </a:solidFill>
                <a:latin typeface="Architects Daughter" panose="020B0604020202020204" charset="0"/>
              </a:rPr>
              <a:t>theory</a:t>
            </a:r>
          </a:p>
          <a:p>
            <a:pPr marL="342900" indent="-342900">
              <a:buFont typeface="Wingdings" panose="05000000000000000000" pitchFamily="2" charset="2"/>
              <a:buChar char="q"/>
            </a:pPr>
            <a:endParaRPr lang="en-GB" sz="2000" dirty="0" smtClean="0">
              <a:solidFill>
                <a:schemeClr val="tx1"/>
              </a:solidFill>
              <a:latin typeface="Architects Daughter" panose="020B0604020202020204" charset="0"/>
            </a:endParaRPr>
          </a:p>
          <a:p>
            <a:r>
              <a:rPr lang="en-GB" altLang="en-US" sz="2000" b="1" dirty="0">
                <a:solidFill>
                  <a:schemeClr val="tx1"/>
                </a:solidFill>
                <a:latin typeface="Architects Daughter" panose="020B0604020202020204" charset="0"/>
                <a:ea typeface="Calibri" panose="020F0502020204030204" pitchFamily="34" charset="0"/>
                <a:cs typeface="Times New Roman" panose="02020603050405020304" pitchFamily="18" charset="0"/>
              </a:rPr>
              <a:t>Define these types of crime and give examples: </a:t>
            </a:r>
            <a:endParaRPr lang="en-GB" altLang="en-US" sz="2000" b="1" dirty="0" smtClean="0">
              <a:solidFill>
                <a:schemeClr val="tx1"/>
              </a:solidFill>
              <a:latin typeface="Architects Daughter" panose="020B060402020202020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q"/>
            </a:pPr>
            <a:r>
              <a:rPr lang="en-GB" altLang="en-US" sz="2000" dirty="0" smtClean="0">
                <a:solidFill>
                  <a:schemeClr val="tx1"/>
                </a:solidFill>
                <a:latin typeface="Architects Daughter" panose="020B0604020202020204" charset="0"/>
                <a:ea typeface="Calibri" panose="020F0502020204030204" pitchFamily="34" charset="0"/>
                <a:cs typeface="Times New Roman" panose="02020603050405020304" pitchFamily="18" charset="0"/>
              </a:rPr>
              <a:t>State crime</a:t>
            </a:r>
          </a:p>
          <a:p>
            <a:pPr marL="342900" indent="-342900">
              <a:buFont typeface="Wingdings" panose="05000000000000000000" pitchFamily="2" charset="2"/>
              <a:buChar char="q"/>
            </a:pPr>
            <a:r>
              <a:rPr lang="en-GB" altLang="en-US" sz="2000" dirty="0" smtClean="0">
                <a:solidFill>
                  <a:schemeClr val="tx1"/>
                </a:solidFill>
                <a:latin typeface="Architects Daughter" panose="020B0604020202020204" charset="0"/>
                <a:ea typeface="Calibri" panose="020F0502020204030204" pitchFamily="34" charset="0"/>
                <a:cs typeface="Times New Roman" panose="02020603050405020304" pitchFamily="18" charset="0"/>
              </a:rPr>
              <a:t>Green crime</a:t>
            </a:r>
          </a:p>
          <a:p>
            <a:pPr marL="342900" indent="-342900">
              <a:buFont typeface="Wingdings" panose="05000000000000000000" pitchFamily="2" charset="2"/>
              <a:buChar char="q"/>
            </a:pPr>
            <a:r>
              <a:rPr lang="en-GB" altLang="en-US" sz="2000" dirty="0" smtClean="0">
                <a:solidFill>
                  <a:schemeClr val="tx1"/>
                </a:solidFill>
                <a:latin typeface="Architects Daughter" panose="020B0604020202020204" charset="0"/>
                <a:ea typeface="Calibri" panose="020F0502020204030204" pitchFamily="34" charset="0"/>
                <a:cs typeface="Times New Roman" panose="02020603050405020304" pitchFamily="18" charset="0"/>
              </a:rPr>
              <a:t>White </a:t>
            </a:r>
            <a:r>
              <a:rPr lang="en-GB" altLang="en-US" sz="2000" dirty="0">
                <a:solidFill>
                  <a:schemeClr val="tx1"/>
                </a:solidFill>
                <a:latin typeface="Architects Daughter" panose="020B0604020202020204" charset="0"/>
                <a:ea typeface="Calibri" panose="020F0502020204030204" pitchFamily="34" charset="0"/>
                <a:cs typeface="Times New Roman" panose="02020603050405020304" pitchFamily="18" charset="0"/>
              </a:rPr>
              <a:t>collar </a:t>
            </a:r>
            <a:r>
              <a:rPr lang="en-GB" altLang="en-US" sz="2000" dirty="0" smtClean="0">
                <a:solidFill>
                  <a:schemeClr val="tx1"/>
                </a:solidFill>
                <a:latin typeface="Architects Daughter" panose="020B0604020202020204" charset="0"/>
                <a:ea typeface="Calibri" panose="020F0502020204030204" pitchFamily="34" charset="0"/>
                <a:cs typeface="Times New Roman" panose="02020603050405020304" pitchFamily="18" charset="0"/>
              </a:rPr>
              <a:t>crime</a:t>
            </a:r>
          </a:p>
          <a:p>
            <a:pPr marL="342900" indent="-342900">
              <a:buFont typeface="Wingdings" panose="05000000000000000000" pitchFamily="2" charset="2"/>
              <a:buChar char="q"/>
            </a:pPr>
            <a:r>
              <a:rPr lang="en-GB" altLang="en-US" sz="2000" dirty="0" smtClean="0">
                <a:solidFill>
                  <a:schemeClr val="tx1"/>
                </a:solidFill>
                <a:latin typeface="Architects Daughter" panose="020B0604020202020204" charset="0"/>
                <a:ea typeface="Calibri" panose="020F0502020204030204" pitchFamily="34" charset="0"/>
                <a:cs typeface="Times New Roman" panose="02020603050405020304" pitchFamily="18" charset="0"/>
              </a:rPr>
              <a:t>Hate </a:t>
            </a:r>
            <a:r>
              <a:rPr lang="en-GB" altLang="en-US" sz="2000" dirty="0">
                <a:solidFill>
                  <a:schemeClr val="tx1"/>
                </a:solidFill>
                <a:latin typeface="Architects Daughter" panose="020B0604020202020204" charset="0"/>
                <a:ea typeface="Calibri" panose="020F0502020204030204" pitchFamily="34" charset="0"/>
                <a:cs typeface="Times New Roman" panose="02020603050405020304" pitchFamily="18" charset="0"/>
              </a:rPr>
              <a:t>crime</a:t>
            </a:r>
            <a:r>
              <a:rPr lang="en-GB" altLang="en-US" sz="2000" dirty="0">
                <a:solidFill>
                  <a:schemeClr val="tx1"/>
                </a:solidFill>
                <a:latin typeface="Architects Daughter" panose="020B0604020202020204" charset="0"/>
              </a:rPr>
              <a:t> </a:t>
            </a:r>
          </a:p>
          <a:p>
            <a:endParaRPr lang="en-GB" sz="2000" dirty="0">
              <a:solidFill>
                <a:schemeClr val="tx1"/>
              </a:solidFill>
              <a:latin typeface="Architects Daughter"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212195" y="234444"/>
            <a:ext cx="8556298" cy="477600"/>
          </a:xfrm>
          <a:prstGeom prst="rect">
            <a:avLst/>
          </a:prstGeom>
        </p:spPr>
        <p:txBody>
          <a:bodyPr spcFirstLastPara="1" wrap="square" lIns="91425" tIns="91425" rIns="91425" bIns="91425" anchor="t" anchorCtr="0">
            <a:noAutofit/>
          </a:bodyPr>
          <a:lstStyle/>
          <a:p>
            <a:pPr lvl="0"/>
            <a:r>
              <a:rPr lang="en-GB" sz="2800" dirty="0" smtClean="0">
                <a:solidFill>
                  <a:schemeClr val="dk1"/>
                </a:solidFill>
                <a:latin typeface="Slackey" panose="020B0604020202020204" charset="0"/>
              </a:rPr>
              <a:t>Task </a:t>
            </a:r>
            <a:r>
              <a:rPr lang="en-GB" sz="2800" dirty="0" smtClean="0">
                <a:solidFill>
                  <a:schemeClr val="dk1"/>
                </a:solidFill>
                <a:latin typeface="Slackey" panose="020B0604020202020204" charset="0"/>
              </a:rPr>
              <a:t>4 (Links to Unit 1):</a:t>
            </a:r>
            <a:endParaRPr sz="2800" dirty="0">
              <a:solidFill>
                <a:schemeClr val="dk1"/>
              </a:solidFill>
              <a:latin typeface="Slackey" panose="020B0604020202020204" charset="0"/>
            </a:endParaRPr>
          </a:p>
        </p:txBody>
      </p:sp>
      <p:sp>
        <p:nvSpPr>
          <p:cNvPr id="8" name="Rectangle 5"/>
          <p:cNvSpPr/>
          <p:nvPr/>
        </p:nvSpPr>
        <p:spPr>
          <a:xfrm>
            <a:off x="489098" y="978195"/>
            <a:ext cx="8165804" cy="3870252"/>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rPr>
              <a:t> </a:t>
            </a:r>
          </a:p>
        </p:txBody>
      </p:sp>
      <p:sp>
        <p:nvSpPr>
          <p:cNvPr id="6" name="TextBox 5"/>
          <p:cNvSpPr txBox="1"/>
          <p:nvPr/>
        </p:nvSpPr>
        <p:spPr>
          <a:xfrm>
            <a:off x="878888" y="1350823"/>
            <a:ext cx="7407490" cy="3497624"/>
          </a:xfrm>
          <a:prstGeom prst="rect">
            <a:avLst/>
          </a:prstGeom>
          <a:noFill/>
        </p:spPr>
        <p:txBody>
          <a:bodyPr wrap="square" rtlCol="0">
            <a:spAutoFit/>
          </a:bodyPr>
          <a:lstStyle/>
          <a:p>
            <a:pPr marL="6350" indent="-6350">
              <a:lnSpc>
                <a:spcPct val="107000"/>
              </a:lnSpc>
            </a:pPr>
            <a:r>
              <a:rPr lang="en-GB" sz="1800" dirty="0">
                <a:uFill>
                  <a:solidFill>
                    <a:srgbClr val="000000"/>
                  </a:solidFill>
                </a:uFill>
                <a:latin typeface="Architects Daughter" panose="020B0604020202020204" charset="0"/>
              </a:rPr>
              <a:t>Watch the documentary and answer the questions about honour crime  </a:t>
            </a:r>
            <a:endParaRPr lang="en-GB" sz="1800" dirty="0" smtClean="0">
              <a:uFill>
                <a:solidFill>
                  <a:srgbClr val="000000"/>
                </a:solidFill>
              </a:uFill>
              <a:latin typeface="Architects Daughter" panose="020B0604020202020204" charset="0"/>
            </a:endParaRPr>
          </a:p>
          <a:p>
            <a:pPr marL="6350" indent="-6350">
              <a:lnSpc>
                <a:spcPct val="107000"/>
              </a:lnSpc>
            </a:pPr>
            <a:endParaRPr lang="en-GB" u="sng" dirty="0">
              <a:uFill>
                <a:solidFill>
                  <a:srgbClr val="000000"/>
                </a:solidFill>
              </a:uFill>
              <a:latin typeface="Architects Daughter" panose="020B0604020202020204" charset="0"/>
            </a:endParaRPr>
          </a:p>
          <a:p>
            <a:pPr>
              <a:lnSpc>
                <a:spcPct val="107000"/>
              </a:lnSpc>
            </a:pPr>
            <a:r>
              <a:rPr lang="en-GB" sz="1800" u="sng" dirty="0">
                <a:latin typeface="Architects Daughter" panose="020B0604020202020204" charset="0"/>
                <a:hlinkClick r:id="rId3"/>
              </a:rPr>
              <a:t>https://www.youtube.com/watch?v=1HPjiYkyh04 </a:t>
            </a:r>
            <a:endParaRPr lang="en-GB" sz="1800" u="sng" dirty="0" smtClean="0">
              <a:latin typeface="Architects Daughter" panose="020B0604020202020204" charset="0"/>
            </a:endParaRPr>
          </a:p>
          <a:p>
            <a:pPr>
              <a:lnSpc>
                <a:spcPct val="107000"/>
              </a:lnSpc>
            </a:pPr>
            <a:endParaRPr lang="en-GB" dirty="0">
              <a:latin typeface="Architects Daughter" panose="020B0604020202020204" charset="0"/>
            </a:endParaRPr>
          </a:p>
          <a:p>
            <a:pPr marL="342900" lvl="0" indent="-342900">
              <a:lnSpc>
                <a:spcPct val="107000"/>
              </a:lnSpc>
              <a:buFont typeface="+mj-lt"/>
              <a:buAutoNum type="arabicPeriod"/>
            </a:pPr>
            <a:r>
              <a:rPr lang="en-GB" sz="1800" dirty="0">
                <a:latin typeface="Architects Daughter" panose="020B0604020202020204" charset="0"/>
              </a:rPr>
              <a:t>What is honour crime?</a:t>
            </a:r>
            <a:endParaRPr lang="en-GB" sz="3200" dirty="0">
              <a:latin typeface="Architects Daughter" panose="020B0604020202020204" charset="0"/>
            </a:endParaRPr>
          </a:p>
          <a:p>
            <a:pPr marL="342900" lvl="0" indent="-342900">
              <a:lnSpc>
                <a:spcPct val="107000"/>
              </a:lnSpc>
              <a:buFont typeface="+mj-lt"/>
              <a:buAutoNum type="arabicPeriod"/>
            </a:pPr>
            <a:r>
              <a:rPr lang="en-GB" sz="1800" dirty="0">
                <a:latin typeface="Architects Daughter" panose="020B0604020202020204" charset="0"/>
              </a:rPr>
              <a:t>Who is often the victim of honour crime?</a:t>
            </a:r>
            <a:endParaRPr lang="en-GB" sz="3200" dirty="0">
              <a:latin typeface="Architects Daughter" panose="020B0604020202020204" charset="0"/>
            </a:endParaRPr>
          </a:p>
          <a:p>
            <a:pPr marL="342900" lvl="0" indent="-342900">
              <a:lnSpc>
                <a:spcPct val="107000"/>
              </a:lnSpc>
              <a:buFont typeface="+mj-lt"/>
              <a:buAutoNum type="arabicPeriod"/>
            </a:pPr>
            <a:r>
              <a:rPr lang="en-GB" sz="1800" dirty="0">
                <a:latin typeface="Architects Daughter" panose="020B0604020202020204" charset="0"/>
              </a:rPr>
              <a:t>Find examples of honour crime cases in the news – outline the charges, crimes committed, sentences given etc</a:t>
            </a:r>
            <a:r>
              <a:rPr lang="en-GB" sz="1800" dirty="0" smtClean="0">
                <a:latin typeface="Architects Daughter" panose="020B0604020202020204" charset="0"/>
              </a:rPr>
              <a:t>.</a:t>
            </a:r>
          </a:p>
          <a:p>
            <a:pPr marL="342900" lvl="0" indent="-342900">
              <a:lnSpc>
                <a:spcPct val="107000"/>
              </a:lnSpc>
              <a:buFont typeface="+mj-lt"/>
              <a:buAutoNum type="arabicPeriod"/>
            </a:pPr>
            <a:r>
              <a:rPr lang="en-GB" sz="1800" dirty="0" smtClean="0">
                <a:latin typeface="Architects Daughter" panose="020B0604020202020204" charset="0"/>
                <a:ea typeface="Calibri" panose="020F0502020204030204" pitchFamily="34" charset="0"/>
                <a:cs typeface="Times New Roman" panose="02020603050405020304" pitchFamily="18" charset="0"/>
              </a:rPr>
              <a:t>Why is honour crime hard to uncover, prosecute and prevent? </a:t>
            </a:r>
            <a:endParaRPr lang="en-GB" sz="3200" dirty="0">
              <a:latin typeface="Architects Daughter" panose="020B0604020202020204" charset="0"/>
              <a:ea typeface="Calibri" panose="020F0502020204030204" pitchFamily="34" charset="0"/>
              <a:cs typeface="Times New Roman" panose="02020603050405020304" pitchFamily="18" charset="0"/>
            </a:endParaRPr>
          </a:p>
          <a:p>
            <a:pPr marL="342900" lvl="0" indent="-342900" algn="ctr">
              <a:lnSpc>
                <a:spcPct val="107000"/>
              </a:lnSpc>
              <a:buFont typeface="+mj-lt"/>
              <a:buAutoNum type="arabicPeriod"/>
            </a:pPr>
            <a:endParaRPr lang="en-GB" sz="1800" dirty="0">
              <a:latin typeface="Architects Daughter" panose="020B0604020202020204" charset="0"/>
              <a:ea typeface="Calibri" panose="020F0502020204030204" pitchFamily="34" charset="0"/>
              <a:cs typeface="Times New Roman" panose="02020603050405020304" pitchFamily="18" charset="0"/>
            </a:endParaRPr>
          </a:p>
          <a:p>
            <a:pPr algn="ctr"/>
            <a:endParaRPr lang="en-GB" sz="1800" dirty="0">
              <a:latin typeface="Architects Daughter" panose="020B0604020202020204" charset="0"/>
            </a:endParaRPr>
          </a:p>
        </p:txBody>
      </p:sp>
    </p:spTree>
    <p:extLst>
      <p:ext uri="{BB962C8B-B14F-4D97-AF65-F5344CB8AC3E}">
        <p14:creationId xmlns:p14="http://schemas.microsoft.com/office/powerpoint/2010/main" val="262691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570157" y="1407228"/>
            <a:ext cx="4983354" cy="3111609"/>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6" name="Google Shape;10396;p47"/>
          <p:cNvSpPr txBox="1">
            <a:spLocks/>
          </p:cNvSpPr>
          <p:nvPr/>
        </p:nvSpPr>
        <p:spPr>
          <a:xfrm>
            <a:off x="272960" y="302588"/>
            <a:ext cx="8556298" cy="845728"/>
          </a:xfrm>
          <a:prstGeom prst="rect">
            <a:avLst/>
          </a:prstGeom>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4000"/>
              <a:buNone/>
              <a:defRPr sz="4000" kern="1200">
                <a:solidFill>
                  <a:schemeClr val="tx1"/>
                </a:solidFill>
                <a:latin typeface="+mj-lt"/>
                <a:ea typeface="+mj-ea"/>
                <a:cs typeface="+mj-c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marL="0" marR="0" lvl="0" indent="0" algn="l" defTabSz="685800" rtl="0" eaLnBrk="1" fontAlgn="auto" latinLnBrk="0" hangingPunct="1">
              <a:lnSpc>
                <a:spcPct val="90000"/>
              </a:lnSpc>
              <a:spcBef>
                <a:spcPts val="0"/>
              </a:spcBef>
              <a:spcAft>
                <a:spcPts val="0"/>
              </a:spcAft>
              <a:buClrTx/>
              <a:buSzPts val="4000"/>
              <a:buFontTx/>
              <a:buNone/>
              <a:tabLst/>
              <a:defRPr/>
            </a:pPr>
            <a:r>
              <a:rPr kumimoji="0" lang="en-GB" sz="2400" b="0" i="0" u="none" strike="noStrike" kern="1200" cap="none" spc="0" normalizeH="0" baseline="0" noProof="0" dirty="0" smtClean="0">
                <a:ln>
                  <a:noFill/>
                </a:ln>
                <a:solidFill>
                  <a:prstClr val="black"/>
                </a:solidFill>
                <a:effectLst/>
                <a:uLnTx/>
                <a:uFillTx/>
                <a:latin typeface="Slackey" panose="020B0604020202020204" charset="0"/>
                <a:ea typeface="+mj-ea"/>
                <a:cs typeface="+mj-cs"/>
                <a:sym typeface="Arial"/>
              </a:rPr>
              <a:t>Influential person: Cesare Lombroso</a:t>
            </a:r>
            <a:endParaRPr kumimoji="0" lang="en-GB" sz="2400" b="0" i="0" u="none" strike="noStrike" kern="1200" cap="none" spc="0" normalizeH="0" baseline="0" noProof="0" dirty="0">
              <a:ln>
                <a:noFill/>
              </a:ln>
              <a:solidFill>
                <a:prstClr val="black"/>
              </a:solidFill>
              <a:effectLst/>
              <a:uLnTx/>
              <a:uFillTx/>
              <a:latin typeface="Slackey" panose="020B0604020202020204" charset="0"/>
              <a:ea typeface="+mj-ea"/>
              <a:cs typeface="+mj-cs"/>
              <a:sym typeface="Arial"/>
            </a:endParaRPr>
          </a:p>
        </p:txBody>
      </p:sp>
      <p:sp>
        <p:nvSpPr>
          <p:cNvPr id="2" name="Rectangle 1"/>
          <p:cNvSpPr/>
          <p:nvPr/>
        </p:nvSpPr>
        <p:spPr>
          <a:xfrm>
            <a:off x="853919" y="1562648"/>
            <a:ext cx="4572000" cy="2800767"/>
          </a:xfrm>
          <a:prstGeom prst="rect">
            <a:avLst/>
          </a:prstGeom>
        </p:spPr>
        <p:txBody>
          <a:bodyPr>
            <a:spAutoFit/>
          </a:bodyPr>
          <a:lstStyle/>
          <a:p>
            <a:pPr algn="ctr">
              <a:spcAft>
                <a:spcPts val="750"/>
              </a:spcAft>
            </a:pPr>
            <a:r>
              <a:rPr lang="en-GB" sz="1600" dirty="0" smtClean="0">
                <a:solidFill>
                  <a:srgbClr val="521B93"/>
                </a:solidFill>
                <a:latin typeface="Architects Daughter" panose="020B0604020202020204" charset="0"/>
                <a:ea typeface="Times New Roman" panose="02020603050405020304" pitchFamily="18" charset="0"/>
                <a:cs typeface="Arial" panose="020B0604020202020204" pitchFamily="34" charset="0"/>
              </a:rPr>
              <a:t>Lombroso was an Italian psychiatrist and military doctor who developed theories about criminals. Known as the ‘Father of Modern Criminology’, he pioneered the use of scientific methods in criminology. He argued that the criminal is a separate species, a species that is between modern and primitive humans. He argued that a ‘born criminal’ could be determined by the physical shape of the head and face. He also claimed that criminality was heritable.</a:t>
            </a:r>
            <a:endParaRPr lang="en-GB" sz="2800" dirty="0">
              <a:effectLst/>
              <a:latin typeface="Architects Daughter" panose="020B0604020202020204" charset="0"/>
              <a:ea typeface="Calibri" panose="020F0502020204030204" pitchFamily="34" charset="0"/>
              <a:cs typeface="Times New Roman" panose="02020603050405020304" pitchFamily="18" charset="0"/>
            </a:endParaRPr>
          </a:p>
        </p:txBody>
      </p:sp>
      <p:pic>
        <p:nvPicPr>
          <p:cNvPr id="15" name="Picture 14" descr="Cesare Lombroso - Wikipedia"/>
          <p:cNvPicPr/>
          <p:nvPr/>
        </p:nvPicPr>
        <p:blipFill>
          <a:blip r:embed="rId3">
            <a:extLst>
              <a:ext uri="{28A0092B-C50C-407E-A947-70E740481C1C}">
                <a14:useLocalDpi xmlns:a14="http://schemas.microsoft.com/office/drawing/2010/main" val="0"/>
              </a:ext>
            </a:extLst>
          </a:blip>
          <a:srcRect/>
          <a:stretch>
            <a:fillRect/>
          </a:stretch>
        </p:blipFill>
        <p:spPr bwMode="auto">
          <a:xfrm>
            <a:off x="6150419" y="1562648"/>
            <a:ext cx="2211831" cy="2355960"/>
          </a:xfrm>
          <a:prstGeom prst="rect">
            <a:avLst/>
          </a:prstGeom>
          <a:ln>
            <a:noFill/>
          </a:ln>
          <a:effectLst>
            <a:softEdge rad="112500"/>
          </a:effectLst>
        </p:spPr>
      </p:pic>
    </p:spTree>
    <p:extLst>
      <p:ext uri="{BB962C8B-B14F-4D97-AF65-F5344CB8AC3E}">
        <p14:creationId xmlns:p14="http://schemas.microsoft.com/office/powerpoint/2010/main" val="140004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713690" y="1362229"/>
            <a:ext cx="7840447" cy="2552800"/>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92" name="Google Shape;10892;p69"/>
          <p:cNvSpPr txBox="1">
            <a:spLocks noGrp="1"/>
          </p:cNvSpPr>
          <p:nvPr>
            <p:ph type="title"/>
          </p:nvPr>
        </p:nvSpPr>
        <p:spPr>
          <a:xfrm>
            <a:off x="871871" y="1664427"/>
            <a:ext cx="7602278" cy="2391541"/>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Please email your completed work to:</a:t>
            </a:r>
            <a:br>
              <a:rPr lang="en-GB" sz="2800" dirty="0" smtClean="0">
                <a:latin typeface="Slackey" panose="020B0604020202020204" charset="0"/>
              </a:rPr>
            </a:br>
            <a:r>
              <a:rPr lang="en-GB" sz="2800" dirty="0" smtClean="0">
                <a:latin typeface="Slackey" panose="020B0604020202020204" charset="0"/>
              </a:rPr>
              <a:t>Miss Bailey JBailey@thekings.staffs.sch.uk</a:t>
            </a:r>
            <a:endParaRPr sz="2800" dirty="0">
              <a:solidFill>
                <a:schemeClr val="dk1"/>
              </a:solidFill>
              <a:latin typeface="Slackey" panose="020B0604020202020204" charset="0"/>
            </a:endParaRPr>
          </a:p>
        </p:txBody>
      </p:sp>
      <p:grpSp>
        <p:nvGrpSpPr>
          <p:cNvPr id="10894" name="Google Shape;10894;p69"/>
          <p:cNvGrpSpPr/>
          <p:nvPr/>
        </p:nvGrpSpPr>
        <p:grpSpPr>
          <a:xfrm>
            <a:off x="7860056" y="256867"/>
            <a:ext cx="1176020" cy="884988"/>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99" name="Google Shape;10899;p69"/>
          <p:cNvGrpSpPr/>
          <p:nvPr/>
        </p:nvGrpSpPr>
        <p:grpSpPr>
          <a:xfrm>
            <a:off x="-49222" y="4107683"/>
            <a:ext cx="1315875" cy="922396"/>
            <a:chOff x="236653" y="347946"/>
            <a:chExt cx="1315875" cy="922396"/>
          </a:xfrm>
        </p:grpSpPr>
        <p:grpSp>
          <p:nvGrpSpPr>
            <p:cNvPr id="10900" name="Google Shape;10900;p69"/>
            <p:cNvGrpSpPr/>
            <p:nvPr/>
          </p:nvGrpSpPr>
          <p:grpSpPr>
            <a:xfrm>
              <a:off x="236653" y="347946"/>
              <a:ext cx="397188" cy="852814"/>
              <a:chOff x="-136747" y="475983"/>
              <a:chExt cx="397188" cy="852814"/>
            </a:xfrm>
          </p:grpSpPr>
          <p:sp>
            <p:nvSpPr>
              <p:cNvPr id="10901" name="Google Shape;10901;p69"/>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2" name="Google Shape;10902;p69"/>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03" name="Google Shape;10903;p69"/>
            <p:cNvGrpSpPr/>
            <p:nvPr/>
          </p:nvGrpSpPr>
          <p:grpSpPr>
            <a:xfrm>
              <a:off x="633840" y="437170"/>
              <a:ext cx="918687" cy="833172"/>
              <a:chOff x="7317151" y="266325"/>
              <a:chExt cx="1443569" cy="1309196"/>
            </a:xfrm>
          </p:grpSpPr>
          <p:sp>
            <p:nvSpPr>
              <p:cNvPr id="10904" name="Google Shape;10904;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5" name="Google Shape;10905;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747307723"/>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393</TotalTime>
  <Words>394</Words>
  <Application>Microsoft Office PowerPoint</Application>
  <PresentationFormat>On-screen Show (16:9)</PresentationFormat>
  <Paragraphs>55</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Calibri</vt:lpstr>
      <vt:lpstr>Chalkboard</vt:lpstr>
      <vt:lpstr>Century Gothic</vt:lpstr>
      <vt:lpstr>Slackey</vt:lpstr>
      <vt:lpstr>Wingdings</vt:lpstr>
      <vt:lpstr>Times New Roman</vt:lpstr>
      <vt:lpstr>Arial</vt:lpstr>
      <vt:lpstr>Calibri Light</vt:lpstr>
      <vt:lpstr>Architects Daughter</vt:lpstr>
      <vt:lpstr>Office Theme</vt:lpstr>
      <vt:lpstr>Transition Tasks</vt:lpstr>
      <vt:lpstr>Book Recommendation:</vt:lpstr>
      <vt:lpstr>Task 1 (Links to Unit 1 and 2):</vt:lpstr>
      <vt:lpstr>Task 2 (Links to Unit 2):</vt:lpstr>
      <vt:lpstr>PowerPoint Presentation</vt:lpstr>
      <vt:lpstr>Task 4 (Links to Unit 1):</vt:lpstr>
      <vt:lpstr>PowerPoint Presentation</vt:lpstr>
      <vt:lpstr>Please email your completed work to: Miss Bailey JBailey@thekings.staffs.sch.uk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dc:title>
  <dc:creator>Stephanie Degg</dc:creator>
  <cp:lastModifiedBy>Stephanie Degg</cp:lastModifiedBy>
  <cp:revision>34</cp:revision>
  <dcterms:modified xsi:type="dcterms:W3CDTF">2022-06-14T11:19:33Z</dcterms:modified>
</cp:coreProperties>
</file>