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3" r:id="rId1"/>
  </p:sldMasterIdLst>
  <p:notesMasterIdLst>
    <p:notesMasterId r:id="rId24"/>
  </p:notesMasterIdLst>
  <p:sldIdLst>
    <p:sldId id="256" r:id="rId2"/>
    <p:sldId id="284" r:id="rId3"/>
    <p:sldId id="325" r:id="rId4"/>
    <p:sldId id="332" r:id="rId5"/>
    <p:sldId id="333" r:id="rId6"/>
    <p:sldId id="334" r:id="rId7"/>
    <p:sldId id="335" r:id="rId8"/>
    <p:sldId id="337" r:id="rId9"/>
    <p:sldId id="336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20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Architects Daughter" panose="020B0604020202020204" charset="0"/>
      <p:regular r:id="rId29"/>
    </p:embeddedFont>
    <p:embeddedFont>
      <p:font typeface="Slackey" panose="020B0604020202020204" charset="0"/>
      <p:regular r:id="rId30"/>
    </p:embeddedFont>
    <p:embeddedFont>
      <p:font typeface="Calibri Light" panose="020F0302020204030204" pitchFamily="34" charset="0"/>
      <p:regular r:id="rId31"/>
      <p: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williams" initials="a" lastIdx="2" clrIdx="0">
    <p:extLst>
      <p:ext uri="{19B8F6BF-5375-455C-9EA6-DF929625EA0E}">
        <p15:presenceInfo xmlns:p15="http://schemas.microsoft.com/office/powerpoint/2012/main" userId="S::awilliams@thekings.staffs.sch.uk::3a699d6d-6f2f-40d1-aa37-16fd202239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D02CF1-F788-41F4-B274-9BAF031DBB52}">
  <a:tblStyle styleId="{03D02CF1-F788-41F4-B274-9BAF031DBB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50" autoAdjust="0"/>
    <p:restoredTop sz="93652"/>
  </p:normalViewPr>
  <p:slideViewPr>
    <p:cSldViewPr snapToGrid="0" snapToObjects="1">
      <p:cViewPr varScale="1">
        <p:scale>
          <a:sx n="90" d="100"/>
          <a:sy n="90" d="100"/>
        </p:scale>
        <p:origin x="9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8" name="Google Shape;10198;g88740b902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9" name="Google Shape;10199;g88740b902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8" name="Google Shape;10888;g820329d9ab_0_3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9" name="Google Shape;10889;g820329d9ab_0_3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367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" name="Google Shape;10639;g8a31450583_0_6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0" name="Google Shape;10640;g8a31450583_0_6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1724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8" name="Google Shape;10888;g820329d9ab_0_3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9" name="Google Shape;10889;g820329d9ab_0_3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7048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" name="Google Shape;10639;g8a31450583_0_6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0" name="Google Shape;10640;g8a31450583_0_6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750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8" name="Google Shape;10888;g820329d9ab_0_3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9" name="Google Shape;10889;g820329d9ab_0_3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262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" name="Google Shape;10639;g8a31450583_0_6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0" name="Google Shape;10640;g8a31450583_0_6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742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8" name="Google Shape;10888;g820329d9ab_0_3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9" name="Google Shape;10889;g820329d9ab_0_3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997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" name="Google Shape;10639;g8a31450583_0_6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0" name="Google Shape;10640;g8a31450583_0_6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769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8" name="Google Shape;10888;g820329d9ab_0_3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9" name="Google Shape;10889;g820329d9ab_0_3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069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" name="Google Shape;10639;g8a31450583_0_6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0" name="Google Shape;10640;g8a31450583_0_6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09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8" name="Google Shape;10888;g820329d9ab_0_3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9" name="Google Shape;10889;g820329d9ab_0_3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8" name="Google Shape;10888;g820329d9ab_0_3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9" name="Google Shape;10889;g820329d9ab_0_3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551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" name="Google Shape;10639;g8a31450583_0_6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0" name="Google Shape;10640;g8a31450583_0_6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4147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8" name="Google Shape;10888;g820329d9ab_0_3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9" name="Google Shape;10889;g820329d9ab_0_3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4719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" name="Google Shape;10639;g8a31450583_0_6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0" name="Google Shape;10640;g8a31450583_0_6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223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8" name="Google Shape;10888;g820329d9ab_0_3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9" name="Google Shape;10889;g820329d9ab_0_3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1801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" name="Google Shape;10639;g8a31450583_0_6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0" name="Google Shape;10640;g8a31450583_0_6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7300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8" name="Google Shape;10888;g820329d9ab_0_3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9" name="Google Shape;10889;g820329d9ab_0_3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077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" name="Google Shape;10639;g8a31450583_0_6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0" name="Google Shape;10640;g8a31450583_0_6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0685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8" name="Google Shape;10888;g820329d9ab_0_3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9" name="Google Shape;10889;g820329d9ab_0_3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6402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" name="Google Shape;10639;g8a31450583_0_6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0" name="Google Shape;10640;g8a31450583_0_6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460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FD54-5521-4E80-BB19-907C6FA3B096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4B90-A537-4900-A98A-952B71190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29625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FD54-5521-4E80-BB19-907C6FA3B096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4B90-A537-4900-A98A-952B71190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4404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FD54-5521-4E80-BB19-907C6FA3B096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4B90-A537-4900-A98A-952B71190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7692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accent1"/>
        </a:solidFill>
        <a:effectLst/>
      </p:bgPr>
    </p:bg>
    <p:spTree>
      <p:nvGrpSpPr>
        <p:cNvPr id="1" name="Shape 6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2" name="Google Shape;6592;p18"/>
          <p:cNvSpPr txBox="1">
            <a:spLocks noGrp="1"/>
          </p:cNvSpPr>
          <p:nvPr>
            <p:ph type="title"/>
          </p:nvPr>
        </p:nvSpPr>
        <p:spPr>
          <a:xfrm>
            <a:off x="3397550" y="2303250"/>
            <a:ext cx="37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93" name="Google Shape;6593;p18"/>
          <p:cNvSpPr txBox="1">
            <a:spLocks noGrp="1"/>
          </p:cNvSpPr>
          <p:nvPr>
            <p:ph type="title" idx="2" hasCustomPrompt="1"/>
          </p:nvPr>
        </p:nvSpPr>
        <p:spPr>
          <a:xfrm>
            <a:off x="4176350" y="1462650"/>
            <a:ext cx="2174400" cy="11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94" name="Google Shape;6594;p18"/>
          <p:cNvSpPr txBox="1">
            <a:spLocks noGrp="1"/>
          </p:cNvSpPr>
          <p:nvPr>
            <p:ph type="subTitle" idx="1"/>
          </p:nvPr>
        </p:nvSpPr>
        <p:spPr>
          <a:xfrm>
            <a:off x="3885525" y="2905375"/>
            <a:ext cx="27558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123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3">
  <p:cSld name="One column 3">
    <p:bg>
      <p:bgPr>
        <a:solidFill>
          <a:schemeClr val="accent2"/>
        </a:solidFill>
        <a:effectLst/>
      </p:bgPr>
    </p:bg>
    <p:spTree>
      <p:nvGrpSpPr>
        <p:cNvPr id="1" name="Shape 6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4" name="Google Shape;6804;p27"/>
          <p:cNvSpPr txBox="1">
            <a:spLocks noGrp="1"/>
          </p:cNvSpPr>
          <p:nvPr>
            <p:ph type="title"/>
          </p:nvPr>
        </p:nvSpPr>
        <p:spPr>
          <a:xfrm>
            <a:off x="2405275" y="540000"/>
            <a:ext cx="43377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05" name="Google Shape;6805;p27"/>
          <p:cNvSpPr txBox="1">
            <a:spLocks noGrp="1"/>
          </p:cNvSpPr>
          <p:nvPr>
            <p:ph type="subTitle" idx="1"/>
          </p:nvPr>
        </p:nvSpPr>
        <p:spPr>
          <a:xfrm>
            <a:off x="2886150" y="2171775"/>
            <a:ext cx="30717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683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FD54-5521-4E80-BB19-907C6FA3B096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4B90-A537-4900-A98A-952B71190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46658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FD54-5521-4E80-BB19-907C6FA3B096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4B90-A537-4900-A98A-952B71190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67253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FD54-5521-4E80-BB19-907C6FA3B096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4B90-A537-4900-A98A-952B71190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2046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FD54-5521-4E80-BB19-907C6FA3B096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4B90-A537-4900-A98A-952B71190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557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FD54-5521-4E80-BB19-907C6FA3B096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4B90-A537-4900-A98A-952B71190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1168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FD54-5521-4E80-BB19-907C6FA3B096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4B90-A537-4900-A98A-952B71190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26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FD54-5521-4E80-BB19-907C6FA3B096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4B90-A537-4900-A98A-952B71190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48989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FD54-5521-4E80-BB19-907C6FA3B096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4B90-A537-4900-A98A-952B71190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86758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5FD54-5521-4E80-BB19-907C6FA3B096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E4B90-A537-4900-A98A-952B71190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47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83" r:id="rId12"/>
    <p:sldLayoutId id="2147483791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0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1" name="Google Shape;10201;p41"/>
          <p:cNvGrpSpPr/>
          <p:nvPr/>
        </p:nvGrpSpPr>
        <p:grpSpPr>
          <a:xfrm rot="218129">
            <a:off x="-1870732" y="1555199"/>
            <a:ext cx="10433323" cy="2253027"/>
            <a:chOff x="3197875" y="3466725"/>
            <a:chExt cx="4366521" cy="1278779"/>
          </a:xfrm>
        </p:grpSpPr>
        <p:sp>
          <p:nvSpPr>
            <p:cNvPr id="10202" name="Google Shape;10202;p41"/>
            <p:cNvSpPr/>
            <p:nvPr/>
          </p:nvSpPr>
          <p:spPr>
            <a:xfrm>
              <a:off x="3197875" y="3466725"/>
              <a:ext cx="4366521" cy="1278779"/>
            </a:xfrm>
            <a:custGeom>
              <a:avLst/>
              <a:gdLst/>
              <a:ahLst/>
              <a:cxnLst/>
              <a:rect l="l" t="t" r="r" b="b"/>
              <a:pathLst>
                <a:path w="135375" h="39649" extrusionOk="0">
                  <a:moveTo>
                    <a:pt x="135374" y="1"/>
                  </a:moveTo>
                  <a:lnTo>
                    <a:pt x="47256" y="5085"/>
                  </a:lnTo>
                  <a:lnTo>
                    <a:pt x="49447" y="21158"/>
                  </a:lnTo>
                  <a:lnTo>
                    <a:pt x="49447" y="21158"/>
                  </a:lnTo>
                  <a:lnTo>
                    <a:pt x="18217" y="17265"/>
                  </a:lnTo>
                  <a:lnTo>
                    <a:pt x="25051" y="27171"/>
                  </a:lnTo>
                  <a:lnTo>
                    <a:pt x="0" y="28397"/>
                  </a:lnTo>
                  <a:lnTo>
                    <a:pt x="39898" y="37577"/>
                  </a:lnTo>
                  <a:lnTo>
                    <a:pt x="36076" y="26706"/>
                  </a:lnTo>
                  <a:lnTo>
                    <a:pt x="50661" y="28135"/>
                  </a:lnTo>
                  <a:lnTo>
                    <a:pt x="52078" y="39649"/>
                  </a:lnTo>
                  <a:lnTo>
                    <a:pt x="131195" y="34529"/>
                  </a:lnTo>
                  <a:lnTo>
                    <a:pt x="135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3" name="Google Shape;10203;p41"/>
            <p:cNvSpPr/>
            <p:nvPr/>
          </p:nvSpPr>
          <p:spPr>
            <a:xfrm>
              <a:off x="3336506" y="3502076"/>
              <a:ext cx="4173732" cy="1194278"/>
            </a:xfrm>
            <a:custGeom>
              <a:avLst/>
              <a:gdLst/>
              <a:ahLst/>
              <a:cxnLst/>
              <a:rect l="l" t="t" r="r" b="b"/>
              <a:pathLst>
                <a:path w="129398" h="37029" extrusionOk="0">
                  <a:moveTo>
                    <a:pt x="129398" y="0"/>
                  </a:moveTo>
                  <a:lnTo>
                    <a:pt x="44173" y="4834"/>
                  </a:lnTo>
                  <a:lnTo>
                    <a:pt x="46637" y="21074"/>
                  </a:lnTo>
                  <a:lnTo>
                    <a:pt x="16217" y="17252"/>
                  </a:lnTo>
                  <a:lnTo>
                    <a:pt x="16217" y="17252"/>
                  </a:lnTo>
                  <a:lnTo>
                    <a:pt x="23015" y="26956"/>
                  </a:lnTo>
                  <a:lnTo>
                    <a:pt x="1" y="27396"/>
                  </a:lnTo>
                  <a:lnTo>
                    <a:pt x="33731" y="34171"/>
                  </a:lnTo>
                  <a:lnTo>
                    <a:pt x="29826" y="24253"/>
                  </a:lnTo>
                  <a:lnTo>
                    <a:pt x="47852" y="26313"/>
                  </a:lnTo>
                  <a:lnTo>
                    <a:pt x="49054" y="37029"/>
                  </a:lnTo>
                  <a:lnTo>
                    <a:pt x="125421" y="31849"/>
                  </a:lnTo>
                  <a:lnTo>
                    <a:pt x="1293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04" name="Google Shape;10204;p41"/>
          <p:cNvSpPr txBox="1">
            <a:spLocks noGrp="1"/>
          </p:cNvSpPr>
          <p:nvPr>
            <p:ph type="ctrTitle"/>
          </p:nvPr>
        </p:nvSpPr>
        <p:spPr>
          <a:xfrm>
            <a:off x="1698978" y="1647596"/>
            <a:ext cx="6858000" cy="1790700"/>
          </a:xfrm>
          <a:prstGeom prst="rect">
            <a:avLst/>
          </a:prstGeom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lackey" panose="020B0604020202020204" charset="0"/>
              </a:rPr>
              <a:t>Transition Tasks</a:t>
            </a:r>
            <a:endParaRPr dirty="0">
              <a:solidFill>
                <a:schemeClr val="dk1"/>
              </a:solidFill>
              <a:latin typeface="Slackey" panose="020B0604020202020204" charset="0"/>
            </a:endParaRPr>
          </a:p>
        </p:txBody>
      </p:sp>
      <p:sp>
        <p:nvSpPr>
          <p:cNvPr id="10205" name="Google Shape;10205;p41"/>
          <p:cNvSpPr txBox="1">
            <a:spLocks noGrp="1"/>
          </p:cNvSpPr>
          <p:nvPr>
            <p:ph type="subTitle" idx="1"/>
          </p:nvPr>
        </p:nvSpPr>
        <p:spPr>
          <a:xfrm>
            <a:off x="1632430" y="2800292"/>
            <a:ext cx="6858000" cy="12418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b="1" dirty="0" smtClean="0">
                <a:latin typeface="Architects Daughter" panose="020B0604020202020204" charset="0"/>
              </a:rPr>
              <a:t>Maths</a:t>
            </a:r>
            <a:endParaRPr sz="3600" b="1" dirty="0">
              <a:latin typeface="Architects Daughter" panose="020B06040202020202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30" y="139683"/>
            <a:ext cx="2846901" cy="15801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1" name="Google Shape;10891;p69"/>
          <p:cNvSpPr/>
          <p:nvPr/>
        </p:nvSpPr>
        <p:spPr>
          <a:xfrm>
            <a:off x="201023" y="1100672"/>
            <a:ext cx="4275700" cy="2482500"/>
          </a:xfrm>
          <a:custGeom>
            <a:avLst/>
            <a:gdLst/>
            <a:ahLst/>
            <a:cxnLst/>
            <a:rect l="l" t="t" r="r" b="b"/>
            <a:pathLst>
              <a:path w="200786" h="102112" extrusionOk="0">
                <a:moveTo>
                  <a:pt x="0" y="2191"/>
                </a:moveTo>
                <a:lnTo>
                  <a:pt x="8506" y="102112"/>
                </a:lnTo>
                <a:lnTo>
                  <a:pt x="200786" y="97704"/>
                </a:lnTo>
                <a:lnTo>
                  <a:pt x="195453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92" name="Google Shape;10892;p69"/>
          <p:cNvSpPr txBox="1">
            <a:spLocks noGrp="1"/>
          </p:cNvSpPr>
          <p:nvPr>
            <p:ph type="title"/>
          </p:nvPr>
        </p:nvSpPr>
        <p:spPr>
          <a:xfrm>
            <a:off x="63798" y="312753"/>
            <a:ext cx="9080202" cy="3849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GB" sz="2800" b="1" dirty="0">
                <a:latin typeface="Slackey" panose="020B0604020202020204" charset="0"/>
              </a:rPr>
              <a:t>Completing the square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endParaRPr lang="en-GB" sz="2800" dirty="0">
              <a:latin typeface="Slackey" panose="020B060402020202020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967B901-08C8-476F-98CA-8C9BB14803E8}"/>
              </a:ext>
            </a:extLst>
          </p:cNvPr>
          <p:cNvSpPr txBox="1">
            <a:spLocks/>
          </p:cNvSpPr>
          <p:nvPr/>
        </p:nvSpPr>
        <p:spPr>
          <a:xfrm>
            <a:off x="280769" y="1262513"/>
            <a:ext cx="4116209" cy="344882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lvl="0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s Daughter" panose="020B0604020202020204" charset="0"/>
                <a:ea typeface="+mn-ea"/>
                <a:cs typeface="+mn-cs"/>
                <a:sym typeface="Arial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s Daughter" panose="020B0604020202020204" charset="0"/>
                <a:ea typeface="+mn-ea"/>
                <a:cs typeface="+mn-cs"/>
                <a:sym typeface="Arial"/>
              </a:rPr>
              <a:t>Key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s Daughter" panose="020B0604020202020204" charset="0"/>
                <a:ea typeface="+mn-ea"/>
                <a:cs typeface="+mn-cs"/>
                <a:sym typeface="Arial"/>
              </a:rPr>
              <a:t>points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chitects Daughter" panose="020B0604020202020204" charset="0"/>
              <a:ea typeface="+mn-ea"/>
              <a:cs typeface="+mn-cs"/>
              <a:sym typeface="Arial"/>
            </a:endParaRPr>
          </a:p>
          <a:p>
            <a:pPr lvl="0"/>
            <a:r>
              <a:rPr lang="en-GB" dirty="0">
                <a:latin typeface="Architects Daughter" panose="020B0604020202020204" charset="0"/>
              </a:rPr>
              <a:t>Completing the square for a quadratic rearranges </a:t>
            </a:r>
            <a:r>
              <a:rPr lang="en-GB" i="1" dirty="0">
                <a:latin typeface="Architects Daughter" panose="020B0604020202020204" charset="0"/>
              </a:rPr>
              <a:t>ax</a:t>
            </a:r>
            <a:r>
              <a:rPr lang="en-GB" baseline="30000" dirty="0">
                <a:latin typeface="Architects Daughter" panose="020B0604020202020204" charset="0"/>
              </a:rPr>
              <a:t>2</a:t>
            </a:r>
            <a:r>
              <a:rPr lang="en-GB" dirty="0">
                <a:latin typeface="Architects Daughter" panose="020B0604020202020204" charset="0"/>
              </a:rPr>
              <a:t> + </a:t>
            </a:r>
            <a:r>
              <a:rPr lang="en-GB" i="1" dirty="0" err="1">
                <a:latin typeface="Architects Daughter" panose="020B0604020202020204" charset="0"/>
              </a:rPr>
              <a:t>bx</a:t>
            </a:r>
            <a:r>
              <a:rPr lang="en-GB" dirty="0">
                <a:latin typeface="Architects Daughter" panose="020B0604020202020204" charset="0"/>
              </a:rPr>
              <a:t> + </a:t>
            </a:r>
            <a:r>
              <a:rPr lang="en-GB" i="1" dirty="0">
                <a:latin typeface="Architects Daughter" panose="020B0604020202020204" charset="0"/>
              </a:rPr>
              <a:t>c</a:t>
            </a:r>
            <a:r>
              <a:rPr lang="en-GB" dirty="0">
                <a:latin typeface="Architects Daughter" panose="020B0604020202020204" charset="0"/>
              </a:rPr>
              <a:t> into the form </a:t>
            </a:r>
            <a:r>
              <a:rPr lang="en-GB" i="1" dirty="0">
                <a:latin typeface="Architects Daughter" panose="020B0604020202020204" charset="0"/>
              </a:rPr>
              <a:t>p</a:t>
            </a:r>
            <a:r>
              <a:rPr lang="en-GB" dirty="0">
                <a:latin typeface="Architects Daughter" panose="020B0604020202020204" charset="0"/>
              </a:rPr>
              <a:t>(</a:t>
            </a:r>
            <a:r>
              <a:rPr lang="en-GB" i="1" dirty="0">
                <a:latin typeface="Architects Daughter" panose="020B0604020202020204" charset="0"/>
              </a:rPr>
              <a:t>x</a:t>
            </a:r>
            <a:r>
              <a:rPr lang="en-GB" dirty="0">
                <a:latin typeface="Architects Daughter" panose="020B0604020202020204" charset="0"/>
              </a:rPr>
              <a:t> + </a:t>
            </a:r>
            <a:r>
              <a:rPr lang="en-GB" i="1" dirty="0">
                <a:latin typeface="Architects Daughter" panose="020B0604020202020204" charset="0"/>
              </a:rPr>
              <a:t>q</a:t>
            </a:r>
            <a:r>
              <a:rPr lang="en-GB" dirty="0">
                <a:latin typeface="Architects Daughter" panose="020B0604020202020204" charset="0"/>
              </a:rPr>
              <a:t>)</a:t>
            </a:r>
            <a:r>
              <a:rPr lang="en-GB" baseline="30000" dirty="0">
                <a:latin typeface="Architects Daughter" panose="020B0604020202020204" charset="0"/>
              </a:rPr>
              <a:t>2</a:t>
            </a:r>
            <a:r>
              <a:rPr lang="en-GB" dirty="0">
                <a:latin typeface="Architects Daughter" panose="020B0604020202020204" charset="0"/>
              </a:rPr>
              <a:t> + </a:t>
            </a:r>
            <a:r>
              <a:rPr lang="en-GB" i="1" dirty="0">
                <a:latin typeface="Architects Daughter" panose="020B0604020202020204" charset="0"/>
              </a:rPr>
              <a:t>r</a:t>
            </a:r>
            <a:r>
              <a:rPr lang="en-GB" dirty="0">
                <a:latin typeface="Architects Daughter" panose="020B0604020202020204" charset="0"/>
              </a:rPr>
              <a:t> </a:t>
            </a:r>
          </a:p>
          <a:p>
            <a:pPr lvl="0"/>
            <a:r>
              <a:rPr lang="en-GB" dirty="0">
                <a:latin typeface="Architects Daughter" panose="020B0604020202020204" charset="0"/>
              </a:rPr>
              <a:t>If </a:t>
            </a:r>
            <a:r>
              <a:rPr lang="en-GB" i="1" dirty="0">
                <a:latin typeface="Architects Daughter" panose="020B0604020202020204" charset="0"/>
              </a:rPr>
              <a:t>a</a:t>
            </a:r>
            <a:r>
              <a:rPr lang="en-GB" dirty="0">
                <a:latin typeface="Architects Daughter" panose="020B0604020202020204" charset="0"/>
              </a:rPr>
              <a:t> ≠ 1, then factorise using </a:t>
            </a:r>
            <a:r>
              <a:rPr lang="en-GB" i="1" dirty="0">
                <a:latin typeface="Architects Daughter" panose="020B0604020202020204" charset="0"/>
              </a:rPr>
              <a:t>a</a:t>
            </a:r>
            <a:r>
              <a:rPr lang="en-GB" dirty="0">
                <a:latin typeface="Architects Daughter" panose="020B0604020202020204" charset="0"/>
              </a:rPr>
              <a:t> as a common factor.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999" y="804002"/>
            <a:ext cx="3983075" cy="414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0"/>
          <p:cNvSpPr/>
          <p:nvPr/>
        </p:nvSpPr>
        <p:spPr>
          <a:xfrm>
            <a:off x="955737" y="1542903"/>
            <a:ext cx="2988942" cy="1848884"/>
          </a:xfrm>
          <a:custGeom>
            <a:avLst/>
            <a:gdLst>
              <a:gd name="connsiteX0" fmla="*/ 0 w 1472858"/>
              <a:gd name="connsiteY0" fmla="*/ 245481 h 2428826"/>
              <a:gd name="connsiteX1" fmla="*/ 245481 w 1472858"/>
              <a:gd name="connsiteY1" fmla="*/ 0 h 2428826"/>
              <a:gd name="connsiteX2" fmla="*/ 245476 w 1472858"/>
              <a:gd name="connsiteY2" fmla="*/ 0 h 2428826"/>
              <a:gd name="connsiteX3" fmla="*/ 358891 w 1472858"/>
              <a:gd name="connsiteY3" fmla="*/ -132711 h 2428826"/>
              <a:gd name="connsiteX4" fmla="*/ 613691 w 1472858"/>
              <a:gd name="connsiteY4" fmla="*/ 0 h 2428826"/>
              <a:gd name="connsiteX5" fmla="*/ 1227377 w 1472858"/>
              <a:gd name="connsiteY5" fmla="*/ 0 h 2428826"/>
              <a:gd name="connsiteX6" fmla="*/ 1472858 w 1472858"/>
              <a:gd name="connsiteY6" fmla="*/ 245481 h 2428826"/>
              <a:gd name="connsiteX7" fmla="*/ 1472858 w 1472858"/>
              <a:gd name="connsiteY7" fmla="*/ 404804 h 2428826"/>
              <a:gd name="connsiteX8" fmla="*/ 1472858 w 1472858"/>
              <a:gd name="connsiteY8" fmla="*/ 404804 h 2428826"/>
              <a:gd name="connsiteX9" fmla="*/ 1472858 w 1472858"/>
              <a:gd name="connsiteY9" fmla="*/ 1012011 h 2428826"/>
              <a:gd name="connsiteX10" fmla="*/ 1472858 w 1472858"/>
              <a:gd name="connsiteY10" fmla="*/ 2183345 h 2428826"/>
              <a:gd name="connsiteX11" fmla="*/ 1227377 w 1472858"/>
              <a:gd name="connsiteY11" fmla="*/ 2428826 h 2428826"/>
              <a:gd name="connsiteX12" fmla="*/ 613691 w 1472858"/>
              <a:gd name="connsiteY12" fmla="*/ 2428826 h 2428826"/>
              <a:gd name="connsiteX13" fmla="*/ 245476 w 1472858"/>
              <a:gd name="connsiteY13" fmla="*/ 2428826 h 2428826"/>
              <a:gd name="connsiteX14" fmla="*/ 245476 w 1472858"/>
              <a:gd name="connsiteY14" fmla="*/ 2428826 h 2428826"/>
              <a:gd name="connsiteX15" fmla="*/ 245481 w 1472858"/>
              <a:gd name="connsiteY15" fmla="*/ 2428826 h 2428826"/>
              <a:gd name="connsiteX16" fmla="*/ 0 w 1472858"/>
              <a:gd name="connsiteY16" fmla="*/ 2183345 h 2428826"/>
              <a:gd name="connsiteX17" fmla="*/ 0 w 1472858"/>
              <a:gd name="connsiteY17" fmla="*/ 1012011 h 2428826"/>
              <a:gd name="connsiteX18" fmla="*/ 0 w 1472858"/>
              <a:gd name="connsiteY18" fmla="*/ 404804 h 2428826"/>
              <a:gd name="connsiteX19" fmla="*/ 0 w 1472858"/>
              <a:gd name="connsiteY19" fmla="*/ 404804 h 2428826"/>
              <a:gd name="connsiteX20" fmla="*/ 0 w 1472858"/>
              <a:gd name="connsiteY20" fmla="*/ 245481 h 242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72858" h="2428826" fill="none" extrusionOk="0">
                <a:moveTo>
                  <a:pt x="0" y="245481"/>
                </a:moveTo>
                <a:cubicBezTo>
                  <a:pt x="4080" y="92281"/>
                  <a:pt x="106995" y="3692"/>
                  <a:pt x="245481" y="0"/>
                </a:cubicBezTo>
                <a:lnTo>
                  <a:pt x="245476" y="0"/>
                </a:lnTo>
                <a:cubicBezTo>
                  <a:pt x="287864" y="-68587"/>
                  <a:pt x="320028" y="-71484"/>
                  <a:pt x="358891" y="-132711"/>
                </a:cubicBezTo>
                <a:cubicBezTo>
                  <a:pt x="436607" y="-95119"/>
                  <a:pt x="539585" y="-16288"/>
                  <a:pt x="613691" y="0"/>
                </a:cubicBezTo>
                <a:cubicBezTo>
                  <a:pt x="690796" y="-7283"/>
                  <a:pt x="1015904" y="-42547"/>
                  <a:pt x="1227377" y="0"/>
                </a:cubicBezTo>
                <a:cubicBezTo>
                  <a:pt x="1355269" y="-10495"/>
                  <a:pt x="1456508" y="107356"/>
                  <a:pt x="1472858" y="245481"/>
                </a:cubicBezTo>
                <a:cubicBezTo>
                  <a:pt x="1478763" y="269334"/>
                  <a:pt x="1477515" y="372543"/>
                  <a:pt x="1472858" y="404804"/>
                </a:cubicBezTo>
                <a:lnTo>
                  <a:pt x="1472858" y="404804"/>
                </a:lnTo>
                <a:cubicBezTo>
                  <a:pt x="1488631" y="681924"/>
                  <a:pt x="1504634" y="743270"/>
                  <a:pt x="1472858" y="1012011"/>
                </a:cubicBezTo>
                <a:cubicBezTo>
                  <a:pt x="1437445" y="1365307"/>
                  <a:pt x="1525026" y="1942944"/>
                  <a:pt x="1472858" y="2183345"/>
                </a:cubicBezTo>
                <a:cubicBezTo>
                  <a:pt x="1475069" y="2332111"/>
                  <a:pt x="1347235" y="2416442"/>
                  <a:pt x="1227377" y="2428826"/>
                </a:cubicBezTo>
                <a:cubicBezTo>
                  <a:pt x="1116613" y="2418660"/>
                  <a:pt x="771599" y="2415425"/>
                  <a:pt x="613691" y="2428826"/>
                </a:cubicBezTo>
                <a:cubicBezTo>
                  <a:pt x="474951" y="2444177"/>
                  <a:pt x="309956" y="2447136"/>
                  <a:pt x="245476" y="2428826"/>
                </a:cubicBezTo>
                <a:lnTo>
                  <a:pt x="245476" y="2428826"/>
                </a:lnTo>
                <a:lnTo>
                  <a:pt x="245481" y="2428826"/>
                </a:lnTo>
                <a:cubicBezTo>
                  <a:pt x="109122" y="2433084"/>
                  <a:pt x="12028" y="2297882"/>
                  <a:pt x="0" y="2183345"/>
                </a:cubicBezTo>
                <a:cubicBezTo>
                  <a:pt x="-103493" y="1900430"/>
                  <a:pt x="70930" y="1475867"/>
                  <a:pt x="0" y="1012011"/>
                </a:cubicBezTo>
                <a:cubicBezTo>
                  <a:pt x="-10035" y="757976"/>
                  <a:pt x="-39048" y="514220"/>
                  <a:pt x="0" y="404804"/>
                </a:cubicBezTo>
                <a:lnTo>
                  <a:pt x="0" y="404804"/>
                </a:lnTo>
                <a:cubicBezTo>
                  <a:pt x="5944" y="356506"/>
                  <a:pt x="9298" y="292706"/>
                  <a:pt x="0" y="245481"/>
                </a:cubicBezTo>
                <a:close/>
              </a:path>
              <a:path w="1472858" h="2428826" stroke="0" extrusionOk="0">
                <a:moveTo>
                  <a:pt x="0" y="245481"/>
                </a:moveTo>
                <a:cubicBezTo>
                  <a:pt x="413" y="111658"/>
                  <a:pt x="117733" y="6780"/>
                  <a:pt x="245481" y="0"/>
                </a:cubicBezTo>
                <a:lnTo>
                  <a:pt x="245476" y="0"/>
                </a:lnTo>
                <a:cubicBezTo>
                  <a:pt x="302906" y="-45363"/>
                  <a:pt x="315291" y="-68730"/>
                  <a:pt x="358891" y="-132711"/>
                </a:cubicBezTo>
                <a:cubicBezTo>
                  <a:pt x="398402" y="-116369"/>
                  <a:pt x="590655" y="-21335"/>
                  <a:pt x="613691" y="0"/>
                </a:cubicBezTo>
                <a:cubicBezTo>
                  <a:pt x="807514" y="-54118"/>
                  <a:pt x="1017120" y="7676"/>
                  <a:pt x="1227377" y="0"/>
                </a:cubicBezTo>
                <a:cubicBezTo>
                  <a:pt x="1365994" y="11378"/>
                  <a:pt x="1481014" y="101143"/>
                  <a:pt x="1472858" y="245481"/>
                </a:cubicBezTo>
                <a:cubicBezTo>
                  <a:pt x="1477076" y="291457"/>
                  <a:pt x="1466920" y="357562"/>
                  <a:pt x="1472858" y="404804"/>
                </a:cubicBezTo>
                <a:lnTo>
                  <a:pt x="1472858" y="404804"/>
                </a:lnTo>
                <a:cubicBezTo>
                  <a:pt x="1488846" y="612723"/>
                  <a:pt x="1435466" y="732451"/>
                  <a:pt x="1472858" y="1012011"/>
                </a:cubicBezTo>
                <a:cubicBezTo>
                  <a:pt x="1562432" y="1492004"/>
                  <a:pt x="1413356" y="1779628"/>
                  <a:pt x="1472858" y="2183345"/>
                </a:cubicBezTo>
                <a:cubicBezTo>
                  <a:pt x="1485686" y="2299789"/>
                  <a:pt x="1371083" y="2431695"/>
                  <a:pt x="1227377" y="2428826"/>
                </a:cubicBezTo>
                <a:cubicBezTo>
                  <a:pt x="939285" y="2450433"/>
                  <a:pt x="803549" y="2465791"/>
                  <a:pt x="613691" y="2428826"/>
                </a:cubicBezTo>
                <a:cubicBezTo>
                  <a:pt x="492614" y="2414813"/>
                  <a:pt x="315150" y="2439841"/>
                  <a:pt x="245476" y="2428826"/>
                </a:cubicBezTo>
                <a:lnTo>
                  <a:pt x="245476" y="2428826"/>
                </a:lnTo>
                <a:lnTo>
                  <a:pt x="245481" y="2428826"/>
                </a:lnTo>
                <a:cubicBezTo>
                  <a:pt x="106908" y="2428385"/>
                  <a:pt x="13" y="2323047"/>
                  <a:pt x="0" y="2183345"/>
                </a:cubicBezTo>
                <a:cubicBezTo>
                  <a:pt x="87091" y="1920729"/>
                  <a:pt x="12780" y="1192601"/>
                  <a:pt x="0" y="1012011"/>
                </a:cubicBezTo>
                <a:cubicBezTo>
                  <a:pt x="17653" y="840887"/>
                  <a:pt x="12659" y="646628"/>
                  <a:pt x="0" y="404804"/>
                </a:cubicBezTo>
                <a:lnTo>
                  <a:pt x="0" y="404804"/>
                </a:lnTo>
                <a:cubicBezTo>
                  <a:pt x="14262" y="364202"/>
                  <a:pt x="3514" y="286112"/>
                  <a:pt x="0" y="245481"/>
                </a:cubicBezTo>
                <a:close/>
              </a:path>
            </a:pathLst>
          </a:custGeom>
          <a:solidFill>
            <a:srgbClr val="E2D6F8"/>
          </a:solidFill>
          <a:ln w="12700">
            <a:solidFill>
              <a:srgbClr val="521B93"/>
            </a:solidFill>
            <a:extLst>
              <a:ext uri="{C807C97D-BFC1-408E-A445-0C87EB9F89A2}">
                <ask:lineSketchStyleProps xmlns:lc="http://schemas.openxmlformats.org/drawingml/2006/lockedCanvas" xmlns:ask="http://schemas.microsoft.com/office/drawing/2018/sketchyshapes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sd="2339883922">
                  <a:prstGeom prst="wedgeRoundRectCallout">
                    <a:avLst>
                      <a:gd name="adj1" fmla="val -25633"/>
                      <a:gd name="adj2" fmla="val -5546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3EA4C7-375E-463E-8179-A436DD729646}"/>
              </a:ext>
            </a:extLst>
          </p:cNvPr>
          <p:cNvSpPr/>
          <p:nvPr/>
        </p:nvSpPr>
        <p:spPr>
          <a:xfrm>
            <a:off x="429409" y="874910"/>
            <a:ext cx="40415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5041" y="1722474"/>
            <a:ext cx="2424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Task 5: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Using the examples, practice these questions.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chitects Daughter" panose="020B0604020202020204" charset="0"/>
              <a:cs typeface="Arial"/>
              <a:sym typeface="Arial"/>
            </a:endParaRPr>
          </a:p>
        </p:txBody>
      </p:sp>
      <p:sp>
        <p:nvSpPr>
          <p:cNvPr id="9" name="Google Shape;10892;p69"/>
          <p:cNvSpPr txBox="1">
            <a:spLocks noGrp="1"/>
          </p:cNvSpPr>
          <p:nvPr>
            <p:ph type="title"/>
          </p:nvPr>
        </p:nvSpPr>
        <p:spPr>
          <a:xfrm>
            <a:off x="138226" y="312753"/>
            <a:ext cx="9080202" cy="3849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GB" sz="2800" b="1" dirty="0">
                <a:latin typeface="Slackey" panose="020B0604020202020204" charset="0"/>
              </a:rPr>
              <a:t>Completing the square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endParaRPr lang="en-GB" sz="2800" dirty="0">
              <a:latin typeface="Slackey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007" y="712773"/>
            <a:ext cx="45720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1" name="Google Shape;10891;p69"/>
          <p:cNvSpPr/>
          <p:nvPr/>
        </p:nvSpPr>
        <p:spPr>
          <a:xfrm>
            <a:off x="201023" y="1262513"/>
            <a:ext cx="4519833" cy="3162984"/>
          </a:xfrm>
          <a:custGeom>
            <a:avLst/>
            <a:gdLst/>
            <a:ahLst/>
            <a:cxnLst/>
            <a:rect l="l" t="t" r="r" b="b"/>
            <a:pathLst>
              <a:path w="200786" h="102112" extrusionOk="0">
                <a:moveTo>
                  <a:pt x="0" y="2191"/>
                </a:moveTo>
                <a:lnTo>
                  <a:pt x="8506" y="102112"/>
                </a:lnTo>
                <a:lnTo>
                  <a:pt x="200786" y="97704"/>
                </a:lnTo>
                <a:lnTo>
                  <a:pt x="195453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92" name="Google Shape;10892;p69"/>
          <p:cNvSpPr txBox="1">
            <a:spLocks noGrp="1"/>
          </p:cNvSpPr>
          <p:nvPr>
            <p:ph type="title"/>
          </p:nvPr>
        </p:nvSpPr>
        <p:spPr>
          <a:xfrm>
            <a:off x="201023" y="238325"/>
            <a:ext cx="9409811" cy="3849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GB" sz="2800" b="1" dirty="0">
                <a:latin typeface="Slackey" panose="020B0604020202020204" charset="0"/>
              </a:rPr>
              <a:t>Solving quadratic equations by factorisation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endParaRPr lang="en-GB" sz="2800" dirty="0">
              <a:latin typeface="Slackey" panose="020B060402020202020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967B901-08C8-476F-98CA-8C9BB14803E8}"/>
              </a:ext>
            </a:extLst>
          </p:cNvPr>
          <p:cNvSpPr txBox="1">
            <a:spLocks/>
          </p:cNvSpPr>
          <p:nvPr/>
        </p:nvSpPr>
        <p:spPr>
          <a:xfrm>
            <a:off x="280770" y="1424354"/>
            <a:ext cx="4116209" cy="344882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lvl="0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s Daughter" panose="020B0604020202020204" charset="0"/>
                <a:ea typeface="+mn-ea"/>
                <a:cs typeface="+mn-cs"/>
                <a:sym typeface="Arial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s Daughter" panose="020B0604020202020204" charset="0"/>
                <a:ea typeface="+mn-ea"/>
                <a:cs typeface="+mn-cs"/>
                <a:sym typeface="Arial"/>
              </a:rPr>
              <a:t>Key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s Daughter" panose="020B0604020202020204" charset="0"/>
                <a:ea typeface="+mn-ea"/>
                <a:cs typeface="+mn-cs"/>
                <a:sym typeface="Arial"/>
              </a:rPr>
              <a:t>points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chitects Daughter" panose="020B0604020202020204" charset="0"/>
              <a:sym typeface="Arial"/>
            </a:endParaRPr>
          </a:p>
          <a:p>
            <a:pPr lvl="0"/>
            <a:r>
              <a:rPr lang="en-GB" sz="1400" dirty="0">
                <a:latin typeface="Architects Daughter" panose="020B0604020202020204" charset="0"/>
              </a:rPr>
              <a:t>A quadratic equation is an equation in the form </a:t>
            </a:r>
            <a:r>
              <a:rPr lang="en-GB" sz="1400" i="1" dirty="0">
                <a:latin typeface="Architects Daughter" panose="020B0604020202020204" charset="0"/>
              </a:rPr>
              <a:t>ax</a:t>
            </a:r>
            <a:r>
              <a:rPr lang="en-GB" sz="1400" baseline="30000" dirty="0">
                <a:latin typeface="Architects Daughter" panose="020B0604020202020204" charset="0"/>
              </a:rPr>
              <a:t>2</a:t>
            </a:r>
            <a:r>
              <a:rPr lang="en-GB" sz="1400" dirty="0">
                <a:latin typeface="Architects Daughter" panose="020B0604020202020204" charset="0"/>
              </a:rPr>
              <a:t> + </a:t>
            </a:r>
            <a:r>
              <a:rPr lang="en-GB" sz="1400" i="1" dirty="0" err="1">
                <a:latin typeface="Architects Daughter" panose="020B0604020202020204" charset="0"/>
              </a:rPr>
              <a:t>bx</a:t>
            </a:r>
            <a:r>
              <a:rPr lang="en-GB" sz="1400" dirty="0">
                <a:latin typeface="Architects Daughter" panose="020B0604020202020204" charset="0"/>
              </a:rPr>
              <a:t> + </a:t>
            </a:r>
            <a:r>
              <a:rPr lang="en-GB" sz="1400" i="1" dirty="0">
                <a:latin typeface="Architects Daughter" panose="020B0604020202020204" charset="0"/>
              </a:rPr>
              <a:t>c</a:t>
            </a:r>
            <a:r>
              <a:rPr lang="en-GB" sz="1400" dirty="0">
                <a:latin typeface="Architects Daughter" panose="020B0604020202020204" charset="0"/>
              </a:rPr>
              <a:t> = 0 where </a:t>
            </a:r>
            <a:r>
              <a:rPr lang="en-GB" sz="1400" i="1" dirty="0">
                <a:latin typeface="Architects Daughter" panose="020B0604020202020204" charset="0"/>
              </a:rPr>
              <a:t>a</a:t>
            </a:r>
            <a:r>
              <a:rPr lang="en-GB" sz="1400" dirty="0">
                <a:latin typeface="Architects Daughter" panose="020B0604020202020204" charset="0"/>
              </a:rPr>
              <a:t> ≠ 0.</a:t>
            </a:r>
          </a:p>
          <a:p>
            <a:pPr lvl="0"/>
            <a:r>
              <a:rPr lang="en-GB" sz="1400" dirty="0">
                <a:latin typeface="Architects Daughter" panose="020B0604020202020204" charset="0"/>
              </a:rPr>
              <a:t>To factorise a quadratic equation find two numbers whose sum is </a:t>
            </a:r>
            <a:r>
              <a:rPr lang="en-GB" sz="1400" i="1" dirty="0">
                <a:latin typeface="Architects Daughter" panose="020B0604020202020204" charset="0"/>
              </a:rPr>
              <a:t>b</a:t>
            </a:r>
            <a:r>
              <a:rPr lang="en-GB" sz="1400" dirty="0">
                <a:latin typeface="Architects Daughter" panose="020B0604020202020204" charset="0"/>
              </a:rPr>
              <a:t> and whose products is </a:t>
            </a:r>
            <a:r>
              <a:rPr lang="en-GB" sz="1400" i="1" dirty="0">
                <a:latin typeface="Architects Daughter" panose="020B0604020202020204" charset="0"/>
              </a:rPr>
              <a:t>ac</a:t>
            </a:r>
            <a:r>
              <a:rPr lang="en-GB" sz="1400" dirty="0">
                <a:latin typeface="Architects Daughter" panose="020B0604020202020204" charset="0"/>
              </a:rPr>
              <a:t>.</a:t>
            </a:r>
          </a:p>
          <a:p>
            <a:pPr lvl="0"/>
            <a:r>
              <a:rPr lang="en-GB" sz="1400" dirty="0">
                <a:latin typeface="Architects Daughter" panose="020B0604020202020204" charset="0"/>
              </a:rPr>
              <a:t>When the product of two numbers is 0, then at least one of the numbers must be 0.</a:t>
            </a:r>
          </a:p>
          <a:p>
            <a:pPr lvl="0"/>
            <a:r>
              <a:rPr lang="en-GB" sz="1400" dirty="0">
                <a:latin typeface="Architects Daughter" panose="020B0604020202020204" charset="0"/>
              </a:rPr>
              <a:t>If a quadratic can be solved it will have two solutions (these may be equal).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874" y="1060494"/>
            <a:ext cx="3947657" cy="361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0"/>
          <p:cNvSpPr/>
          <p:nvPr/>
        </p:nvSpPr>
        <p:spPr>
          <a:xfrm>
            <a:off x="138226" y="1819350"/>
            <a:ext cx="2988942" cy="1848884"/>
          </a:xfrm>
          <a:custGeom>
            <a:avLst/>
            <a:gdLst>
              <a:gd name="connsiteX0" fmla="*/ 0 w 1472858"/>
              <a:gd name="connsiteY0" fmla="*/ 245481 h 2428826"/>
              <a:gd name="connsiteX1" fmla="*/ 245481 w 1472858"/>
              <a:gd name="connsiteY1" fmla="*/ 0 h 2428826"/>
              <a:gd name="connsiteX2" fmla="*/ 245476 w 1472858"/>
              <a:gd name="connsiteY2" fmla="*/ 0 h 2428826"/>
              <a:gd name="connsiteX3" fmla="*/ 358891 w 1472858"/>
              <a:gd name="connsiteY3" fmla="*/ -132711 h 2428826"/>
              <a:gd name="connsiteX4" fmla="*/ 613691 w 1472858"/>
              <a:gd name="connsiteY4" fmla="*/ 0 h 2428826"/>
              <a:gd name="connsiteX5" fmla="*/ 1227377 w 1472858"/>
              <a:gd name="connsiteY5" fmla="*/ 0 h 2428826"/>
              <a:gd name="connsiteX6" fmla="*/ 1472858 w 1472858"/>
              <a:gd name="connsiteY6" fmla="*/ 245481 h 2428826"/>
              <a:gd name="connsiteX7" fmla="*/ 1472858 w 1472858"/>
              <a:gd name="connsiteY7" fmla="*/ 404804 h 2428826"/>
              <a:gd name="connsiteX8" fmla="*/ 1472858 w 1472858"/>
              <a:gd name="connsiteY8" fmla="*/ 404804 h 2428826"/>
              <a:gd name="connsiteX9" fmla="*/ 1472858 w 1472858"/>
              <a:gd name="connsiteY9" fmla="*/ 1012011 h 2428826"/>
              <a:gd name="connsiteX10" fmla="*/ 1472858 w 1472858"/>
              <a:gd name="connsiteY10" fmla="*/ 2183345 h 2428826"/>
              <a:gd name="connsiteX11" fmla="*/ 1227377 w 1472858"/>
              <a:gd name="connsiteY11" fmla="*/ 2428826 h 2428826"/>
              <a:gd name="connsiteX12" fmla="*/ 613691 w 1472858"/>
              <a:gd name="connsiteY12" fmla="*/ 2428826 h 2428826"/>
              <a:gd name="connsiteX13" fmla="*/ 245476 w 1472858"/>
              <a:gd name="connsiteY13" fmla="*/ 2428826 h 2428826"/>
              <a:gd name="connsiteX14" fmla="*/ 245476 w 1472858"/>
              <a:gd name="connsiteY14" fmla="*/ 2428826 h 2428826"/>
              <a:gd name="connsiteX15" fmla="*/ 245481 w 1472858"/>
              <a:gd name="connsiteY15" fmla="*/ 2428826 h 2428826"/>
              <a:gd name="connsiteX16" fmla="*/ 0 w 1472858"/>
              <a:gd name="connsiteY16" fmla="*/ 2183345 h 2428826"/>
              <a:gd name="connsiteX17" fmla="*/ 0 w 1472858"/>
              <a:gd name="connsiteY17" fmla="*/ 1012011 h 2428826"/>
              <a:gd name="connsiteX18" fmla="*/ 0 w 1472858"/>
              <a:gd name="connsiteY18" fmla="*/ 404804 h 2428826"/>
              <a:gd name="connsiteX19" fmla="*/ 0 w 1472858"/>
              <a:gd name="connsiteY19" fmla="*/ 404804 h 2428826"/>
              <a:gd name="connsiteX20" fmla="*/ 0 w 1472858"/>
              <a:gd name="connsiteY20" fmla="*/ 245481 h 242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72858" h="2428826" fill="none" extrusionOk="0">
                <a:moveTo>
                  <a:pt x="0" y="245481"/>
                </a:moveTo>
                <a:cubicBezTo>
                  <a:pt x="4080" y="92281"/>
                  <a:pt x="106995" y="3692"/>
                  <a:pt x="245481" y="0"/>
                </a:cubicBezTo>
                <a:lnTo>
                  <a:pt x="245476" y="0"/>
                </a:lnTo>
                <a:cubicBezTo>
                  <a:pt x="287864" y="-68587"/>
                  <a:pt x="320028" y="-71484"/>
                  <a:pt x="358891" y="-132711"/>
                </a:cubicBezTo>
                <a:cubicBezTo>
                  <a:pt x="436607" y="-95119"/>
                  <a:pt x="539585" y="-16288"/>
                  <a:pt x="613691" y="0"/>
                </a:cubicBezTo>
                <a:cubicBezTo>
                  <a:pt x="690796" y="-7283"/>
                  <a:pt x="1015904" y="-42547"/>
                  <a:pt x="1227377" y="0"/>
                </a:cubicBezTo>
                <a:cubicBezTo>
                  <a:pt x="1355269" y="-10495"/>
                  <a:pt x="1456508" y="107356"/>
                  <a:pt x="1472858" y="245481"/>
                </a:cubicBezTo>
                <a:cubicBezTo>
                  <a:pt x="1478763" y="269334"/>
                  <a:pt x="1477515" y="372543"/>
                  <a:pt x="1472858" y="404804"/>
                </a:cubicBezTo>
                <a:lnTo>
                  <a:pt x="1472858" y="404804"/>
                </a:lnTo>
                <a:cubicBezTo>
                  <a:pt x="1488631" y="681924"/>
                  <a:pt x="1504634" y="743270"/>
                  <a:pt x="1472858" y="1012011"/>
                </a:cubicBezTo>
                <a:cubicBezTo>
                  <a:pt x="1437445" y="1365307"/>
                  <a:pt x="1525026" y="1942944"/>
                  <a:pt x="1472858" y="2183345"/>
                </a:cubicBezTo>
                <a:cubicBezTo>
                  <a:pt x="1475069" y="2332111"/>
                  <a:pt x="1347235" y="2416442"/>
                  <a:pt x="1227377" y="2428826"/>
                </a:cubicBezTo>
                <a:cubicBezTo>
                  <a:pt x="1116613" y="2418660"/>
                  <a:pt x="771599" y="2415425"/>
                  <a:pt x="613691" y="2428826"/>
                </a:cubicBezTo>
                <a:cubicBezTo>
                  <a:pt x="474951" y="2444177"/>
                  <a:pt x="309956" y="2447136"/>
                  <a:pt x="245476" y="2428826"/>
                </a:cubicBezTo>
                <a:lnTo>
                  <a:pt x="245476" y="2428826"/>
                </a:lnTo>
                <a:lnTo>
                  <a:pt x="245481" y="2428826"/>
                </a:lnTo>
                <a:cubicBezTo>
                  <a:pt x="109122" y="2433084"/>
                  <a:pt x="12028" y="2297882"/>
                  <a:pt x="0" y="2183345"/>
                </a:cubicBezTo>
                <a:cubicBezTo>
                  <a:pt x="-103493" y="1900430"/>
                  <a:pt x="70930" y="1475867"/>
                  <a:pt x="0" y="1012011"/>
                </a:cubicBezTo>
                <a:cubicBezTo>
                  <a:pt x="-10035" y="757976"/>
                  <a:pt x="-39048" y="514220"/>
                  <a:pt x="0" y="404804"/>
                </a:cubicBezTo>
                <a:lnTo>
                  <a:pt x="0" y="404804"/>
                </a:lnTo>
                <a:cubicBezTo>
                  <a:pt x="5944" y="356506"/>
                  <a:pt x="9298" y="292706"/>
                  <a:pt x="0" y="245481"/>
                </a:cubicBezTo>
                <a:close/>
              </a:path>
              <a:path w="1472858" h="2428826" stroke="0" extrusionOk="0">
                <a:moveTo>
                  <a:pt x="0" y="245481"/>
                </a:moveTo>
                <a:cubicBezTo>
                  <a:pt x="413" y="111658"/>
                  <a:pt x="117733" y="6780"/>
                  <a:pt x="245481" y="0"/>
                </a:cubicBezTo>
                <a:lnTo>
                  <a:pt x="245476" y="0"/>
                </a:lnTo>
                <a:cubicBezTo>
                  <a:pt x="302906" y="-45363"/>
                  <a:pt x="315291" y="-68730"/>
                  <a:pt x="358891" y="-132711"/>
                </a:cubicBezTo>
                <a:cubicBezTo>
                  <a:pt x="398402" y="-116369"/>
                  <a:pt x="590655" y="-21335"/>
                  <a:pt x="613691" y="0"/>
                </a:cubicBezTo>
                <a:cubicBezTo>
                  <a:pt x="807514" y="-54118"/>
                  <a:pt x="1017120" y="7676"/>
                  <a:pt x="1227377" y="0"/>
                </a:cubicBezTo>
                <a:cubicBezTo>
                  <a:pt x="1365994" y="11378"/>
                  <a:pt x="1481014" y="101143"/>
                  <a:pt x="1472858" y="245481"/>
                </a:cubicBezTo>
                <a:cubicBezTo>
                  <a:pt x="1477076" y="291457"/>
                  <a:pt x="1466920" y="357562"/>
                  <a:pt x="1472858" y="404804"/>
                </a:cubicBezTo>
                <a:lnTo>
                  <a:pt x="1472858" y="404804"/>
                </a:lnTo>
                <a:cubicBezTo>
                  <a:pt x="1488846" y="612723"/>
                  <a:pt x="1435466" y="732451"/>
                  <a:pt x="1472858" y="1012011"/>
                </a:cubicBezTo>
                <a:cubicBezTo>
                  <a:pt x="1562432" y="1492004"/>
                  <a:pt x="1413356" y="1779628"/>
                  <a:pt x="1472858" y="2183345"/>
                </a:cubicBezTo>
                <a:cubicBezTo>
                  <a:pt x="1485686" y="2299789"/>
                  <a:pt x="1371083" y="2431695"/>
                  <a:pt x="1227377" y="2428826"/>
                </a:cubicBezTo>
                <a:cubicBezTo>
                  <a:pt x="939285" y="2450433"/>
                  <a:pt x="803549" y="2465791"/>
                  <a:pt x="613691" y="2428826"/>
                </a:cubicBezTo>
                <a:cubicBezTo>
                  <a:pt x="492614" y="2414813"/>
                  <a:pt x="315150" y="2439841"/>
                  <a:pt x="245476" y="2428826"/>
                </a:cubicBezTo>
                <a:lnTo>
                  <a:pt x="245476" y="2428826"/>
                </a:lnTo>
                <a:lnTo>
                  <a:pt x="245481" y="2428826"/>
                </a:lnTo>
                <a:cubicBezTo>
                  <a:pt x="106908" y="2428385"/>
                  <a:pt x="13" y="2323047"/>
                  <a:pt x="0" y="2183345"/>
                </a:cubicBezTo>
                <a:cubicBezTo>
                  <a:pt x="87091" y="1920729"/>
                  <a:pt x="12780" y="1192601"/>
                  <a:pt x="0" y="1012011"/>
                </a:cubicBezTo>
                <a:cubicBezTo>
                  <a:pt x="17653" y="840887"/>
                  <a:pt x="12659" y="646628"/>
                  <a:pt x="0" y="404804"/>
                </a:cubicBezTo>
                <a:lnTo>
                  <a:pt x="0" y="404804"/>
                </a:lnTo>
                <a:cubicBezTo>
                  <a:pt x="14262" y="364202"/>
                  <a:pt x="3514" y="286112"/>
                  <a:pt x="0" y="245481"/>
                </a:cubicBezTo>
                <a:close/>
              </a:path>
            </a:pathLst>
          </a:custGeom>
          <a:solidFill>
            <a:srgbClr val="E2D6F8"/>
          </a:solidFill>
          <a:ln w="12700">
            <a:solidFill>
              <a:srgbClr val="521B93"/>
            </a:solidFill>
            <a:extLst>
              <a:ext uri="{C807C97D-BFC1-408E-A445-0C87EB9F89A2}">
                <ask:lineSketchStyleProps xmlns:lc="http://schemas.openxmlformats.org/drawingml/2006/lockedCanvas" xmlns:ask="http://schemas.microsoft.com/office/drawing/2018/sketchyshapes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sd="2339883922">
                  <a:prstGeom prst="wedgeRoundRectCallout">
                    <a:avLst>
                      <a:gd name="adj1" fmla="val -25633"/>
                      <a:gd name="adj2" fmla="val -5546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3EA4C7-375E-463E-8179-A436DD729646}"/>
              </a:ext>
            </a:extLst>
          </p:cNvPr>
          <p:cNvSpPr/>
          <p:nvPr/>
        </p:nvSpPr>
        <p:spPr>
          <a:xfrm>
            <a:off x="429409" y="874910"/>
            <a:ext cx="40415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9409" y="1998921"/>
            <a:ext cx="2424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Task 6: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Using the examples, practice these questions.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chitects Daughter" panose="020B0604020202020204" charset="0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602" y="1174992"/>
            <a:ext cx="5819775" cy="3686175"/>
          </a:xfrm>
          <a:prstGeom prst="rect">
            <a:avLst/>
          </a:prstGeom>
        </p:spPr>
      </p:pic>
      <p:sp>
        <p:nvSpPr>
          <p:cNvPr id="10" name="Google Shape;10892;p69"/>
          <p:cNvSpPr txBox="1">
            <a:spLocks noGrp="1"/>
          </p:cNvSpPr>
          <p:nvPr>
            <p:ph type="title"/>
          </p:nvPr>
        </p:nvSpPr>
        <p:spPr>
          <a:xfrm>
            <a:off x="201023" y="238325"/>
            <a:ext cx="9409811" cy="3849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GB" sz="2800" b="1" dirty="0">
                <a:latin typeface="Slackey" panose="020B0604020202020204" charset="0"/>
              </a:rPr>
              <a:t>Solving quadratic equations by factorisation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endParaRPr lang="en-GB" sz="2800" dirty="0">
              <a:latin typeface="Slacke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7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1" name="Google Shape;10891;p69"/>
          <p:cNvSpPr/>
          <p:nvPr/>
        </p:nvSpPr>
        <p:spPr>
          <a:xfrm>
            <a:off x="124041" y="1847304"/>
            <a:ext cx="4519833" cy="1895357"/>
          </a:xfrm>
          <a:custGeom>
            <a:avLst/>
            <a:gdLst/>
            <a:ahLst/>
            <a:cxnLst/>
            <a:rect l="l" t="t" r="r" b="b"/>
            <a:pathLst>
              <a:path w="200786" h="102112" extrusionOk="0">
                <a:moveTo>
                  <a:pt x="0" y="2191"/>
                </a:moveTo>
                <a:lnTo>
                  <a:pt x="8506" y="102112"/>
                </a:lnTo>
                <a:lnTo>
                  <a:pt x="200786" y="97704"/>
                </a:lnTo>
                <a:lnTo>
                  <a:pt x="195453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92" name="Google Shape;10892;p69"/>
          <p:cNvSpPr txBox="1">
            <a:spLocks noGrp="1"/>
          </p:cNvSpPr>
          <p:nvPr>
            <p:ph type="title"/>
          </p:nvPr>
        </p:nvSpPr>
        <p:spPr>
          <a:xfrm>
            <a:off x="124041" y="142288"/>
            <a:ext cx="8262493" cy="10241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GB" sz="2800" b="1" dirty="0">
                <a:latin typeface="Slackey" panose="020B0604020202020204" charset="0"/>
              </a:rPr>
              <a:t>Solving quadratic equations by completing the square</a:t>
            </a: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endParaRPr lang="en-GB" sz="2800" dirty="0">
              <a:latin typeface="Slackey" panose="020B060402020202020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967B901-08C8-476F-98CA-8C9BB14803E8}"/>
              </a:ext>
            </a:extLst>
          </p:cNvPr>
          <p:cNvSpPr txBox="1">
            <a:spLocks/>
          </p:cNvSpPr>
          <p:nvPr/>
        </p:nvSpPr>
        <p:spPr>
          <a:xfrm>
            <a:off x="325852" y="2018250"/>
            <a:ext cx="4116209" cy="344882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lvl="0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s Daughter" panose="020B0604020202020204" charset="0"/>
                <a:ea typeface="+mn-ea"/>
                <a:cs typeface="+mn-cs"/>
                <a:sym typeface="Arial"/>
              </a:rPr>
              <a:t>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s Daughter" panose="020B0604020202020204" charset="0"/>
                <a:ea typeface="+mn-ea"/>
                <a:cs typeface="+mn-cs"/>
                <a:sym typeface="Arial"/>
              </a:rPr>
              <a:t>Key 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s Daughter" panose="020B0604020202020204" charset="0"/>
                <a:ea typeface="+mn-ea"/>
                <a:cs typeface="+mn-cs"/>
                <a:sym typeface="Arial"/>
              </a:rPr>
              <a:t>points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chitects Daughter" panose="020B0604020202020204" charset="0"/>
              <a:ea typeface="+mn-ea"/>
              <a:cs typeface="+mn-cs"/>
              <a:sym typeface="Arial"/>
            </a:endParaRPr>
          </a:p>
          <a:p>
            <a:pPr algn="l"/>
            <a:r>
              <a:rPr lang="en-GB" dirty="0">
                <a:latin typeface="Architects Daughter" panose="020B0604020202020204" charset="0"/>
              </a:rPr>
              <a:t>Completing the square lets you write a quadratic equation in the form </a:t>
            </a:r>
            <a:r>
              <a:rPr lang="en-GB" i="1" dirty="0">
                <a:latin typeface="Architects Daughter" panose="020B0604020202020204" charset="0"/>
              </a:rPr>
              <a:t>p</a:t>
            </a:r>
            <a:r>
              <a:rPr lang="en-GB" dirty="0">
                <a:latin typeface="Architects Daughter" panose="020B0604020202020204" charset="0"/>
              </a:rPr>
              <a:t>(</a:t>
            </a:r>
            <a:r>
              <a:rPr lang="en-GB" i="1" dirty="0">
                <a:latin typeface="Architects Daughter" panose="020B0604020202020204" charset="0"/>
              </a:rPr>
              <a:t>x</a:t>
            </a:r>
            <a:r>
              <a:rPr lang="en-GB" dirty="0">
                <a:latin typeface="Architects Daughter" panose="020B0604020202020204" charset="0"/>
              </a:rPr>
              <a:t> + </a:t>
            </a:r>
            <a:r>
              <a:rPr lang="en-GB" i="1" dirty="0">
                <a:latin typeface="Architects Daughter" panose="020B0604020202020204" charset="0"/>
              </a:rPr>
              <a:t>q</a:t>
            </a:r>
            <a:r>
              <a:rPr lang="en-GB" dirty="0">
                <a:latin typeface="Architects Daughter" panose="020B0604020202020204" charset="0"/>
              </a:rPr>
              <a:t>)</a:t>
            </a:r>
            <a:r>
              <a:rPr lang="en-GB" baseline="30000" dirty="0">
                <a:latin typeface="Architects Daughter" panose="020B0604020202020204" charset="0"/>
              </a:rPr>
              <a:t>2</a:t>
            </a:r>
            <a:r>
              <a:rPr lang="en-GB" dirty="0">
                <a:latin typeface="Architects Daughter" panose="020B0604020202020204" charset="0"/>
              </a:rPr>
              <a:t> + </a:t>
            </a:r>
            <a:r>
              <a:rPr lang="en-GB" i="1" dirty="0">
                <a:latin typeface="Architects Daughter" panose="020B0604020202020204" charset="0"/>
              </a:rPr>
              <a:t>r</a:t>
            </a:r>
            <a:r>
              <a:rPr lang="en-GB" dirty="0">
                <a:latin typeface="Architects Daughter" panose="020B0604020202020204" charset="0"/>
              </a:rPr>
              <a:t> = 0</a:t>
            </a:r>
            <a:r>
              <a:rPr lang="en-GB" i="1" dirty="0">
                <a:latin typeface="Architects Daughter" panose="020B0604020202020204" charset="0"/>
              </a:rPr>
              <a:t>.</a:t>
            </a:r>
            <a:endParaRPr lang="en-GB" dirty="0">
              <a:latin typeface="Architects Daughter" panose="020B060402020202020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769" y="1010092"/>
            <a:ext cx="3661204" cy="40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98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0"/>
          <p:cNvSpPr/>
          <p:nvPr/>
        </p:nvSpPr>
        <p:spPr>
          <a:xfrm>
            <a:off x="138226" y="1819350"/>
            <a:ext cx="2988942" cy="1848884"/>
          </a:xfrm>
          <a:custGeom>
            <a:avLst/>
            <a:gdLst>
              <a:gd name="connsiteX0" fmla="*/ 0 w 1472858"/>
              <a:gd name="connsiteY0" fmla="*/ 245481 h 2428826"/>
              <a:gd name="connsiteX1" fmla="*/ 245481 w 1472858"/>
              <a:gd name="connsiteY1" fmla="*/ 0 h 2428826"/>
              <a:gd name="connsiteX2" fmla="*/ 245476 w 1472858"/>
              <a:gd name="connsiteY2" fmla="*/ 0 h 2428826"/>
              <a:gd name="connsiteX3" fmla="*/ 358891 w 1472858"/>
              <a:gd name="connsiteY3" fmla="*/ -132711 h 2428826"/>
              <a:gd name="connsiteX4" fmla="*/ 613691 w 1472858"/>
              <a:gd name="connsiteY4" fmla="*/ 0 h 2428826"/>
              <a:gd name="connsiteX5" fmla="*/ 1227377 w 1472858"/>
              <a:gd name="connsiteY5" fmla="*/ 0 h 2428826"/>
              <a:gd name="connsiteX6" fmla="*/ 1472858 w 1472858"/>
              <a:gd name="connsiteY6" fmla="*/ 245481 h 2428826"/>
              <a:gd name="connsiteX7" fmla="*/ 1472858 w 1472858"/>
              <a:gd name="connsiteY7" fmla="*/ 404804 h 2428826"/>
              <a:gd name="connsiteX8" fmla="*/ 1472858 w 1472858"/>
              <a:gd name="connsiteY8" fmla="*/ 404804 h 2428826"/>
              <a:gd name="connsiteX9" fmla="*/ 1472858 w 1472858"/>
              <a:gd name="connsiteY9" fmla="*/ 1012011 h 2428826"/>
              <a:gd name="connsiteX10" fmla="*/ 1472858 w 1472858"/>
              <a:gd name="connsiteY10" fmla="*/ 2183345 h 2428826"/>
              <a:gd name="connsiteX11" fmla="*/ 1227377 w 1472858"/>
              <a:gd name="connsiteY11" fmla="*/ 2428826 h 2428826"/>
              <a:gd name="connsiteX12" fmla="*/ 613691 w 1472858"/>
              <a:gd name="connsiteY12" fmla="*/ 2428826 h 2428826"/>
              <a:gd name="connsiteX13" fmla="*/ 245476 w 1472858"/>
              <a:gd name="connsiteY13" fmla="*/ 2428826 h 2428826"/>
              <a:gd name="connsiteX14" fmla="*/ 245476 w 1472858"/>
              <a:gd name="connsiteY14" fmla="*/ 2428826 h 2428826"/>
              <a:gd name="connsiteX15" fmla="*/ 245481 w 1472858"/>
              <a:gd name="connsiteY15" fmla="*/ 2428826 h 2428826"/>
              <a:gd name="connsiteX16" fmla="*/ 0 w 1472858"/>
              <a:gd name="connsiteY16" fmla="*/ 2183345 h 2428826"/>
              <a:gd name="connsiteX17" fmla="*/ 0 w 1472858"/>
              <a:gd name="connsiteY17" fmla="*/ 1012011 h 2428826"/>
              <a:gd name="connsiteX18" fmla="*/ 0 w 1472858"/>
              <a:gd name="connsiteY18" fmla="*/ 404804 h 2428826"/>
              <a:gd name="connsiteX19" fmla="*/ 0 w 1472858"/>
              <a:gd name="connsiteY19" fmla="*/ 404804 h 2428826"/>
              <a:gd name="connsiteX20" fmla="*/ 0 w 1472858"/>
              <a:gd name="connsiteY20" fmla="*/ 245481 h 242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72858" h="2428826" fill="none" extrusionOk="0">
                <a:moveTo>
                  <a:pt x="0" y="245481"/>
                </a:moveTo>
                <a:cubicBezTo>
                  <a:pt x="4080" y="92281"/>
                  <a:pt x="106995" y="3692"/>
                  <a:pt x="245481" y="0"/>
                </a:cubicBezTo>
                <a:lnTo>
                  <a:pt x="245476" y="0"/>
                </a:lnTo>
                <a:cubicBezTo>
                  <a:pt x="287864" y="-68587"/>
                  <a:pt x="320028" y="-71484"/>
                  <a:pt x="358891" y="-132711"/>
                </a:cubicBezTo>
                <a:cubicBezTo>
                  <a:pt x="436607" y="-95119"/>
                  <a:pt x="539585" y="-16288"/>
                  <a:pt x="613691" y="0"/>
                </a:cubicBezTo>
                <a:cubicBezTo>
                  <a:pt x="690796" y="-7283"/>
                  <a:pt x="1015904" y="-42547"/>
                  <a:pt x="1227377" y="0"/>
                </a:cubicBezTo>
                <a:cubicBezTo>
                  <a:pt x="1355269" y="-10495"/>
                  <a:pt x="1456508" y="107356"/>
                  <a:pt x="1472858" y="245481"/>
                </a:cubicBezTo>
                <a:cubicBezTo>
                  <a:pt x="1478763" y="269334"/>
                  <a:pt x="1477515" y="372543"/>
                  <a:pt x="1472858" y="404804"/>
                </a:cubicBezTo>
                <a:lnTo>
                  <a:pt x="1472858" y="404804"/>
                </a:lnTo>
                <a:cubicBezTo>
                  <a:pt x="1488631" y="681924"/>
                  <a:pt x="1504634" y="743270"/>
                  <a:pt x="1472858" y="1012011"/>
                </a:cubicBezTo>
                <a:cubicBezTo>
                  <a:pt x="1437445" y="1365307"/>
                  <a:pt x="1525026" y="1942944"/>
                  <a:pt x="1472858" y="2183345"/>
                </a:cubicBezTo>
                <a:cubicBezTo>
                  <a:pt x="1475069" y="2332111"/>
                  <a:pt x="1347235" y="2416442"/>
                  <a:pt x="1227377" y="2428826"/>
                </a:cubicBezTo>
                <a:cubicBezTo>
                  <a:pt x="1116613" y="2418660"/>
                  <a:pt x="771599" y="2415425"/>
                  <a:pt x="613691" y="2428826"/>
                </a:cubicBezTo>
                <a:cubicBezTo>
                  <a:pt x="474951" y="2444177"/>
                  <a:pt x="309956" y="2447136"/>
                  <a:pt x="245476" y="2428826"/>
                </a:cubicBezTo>
                <a:lnTo>
                  <a:pt x="245476" y="2428826"/>
                </a:lnTo>
                <a:lnTo>
                  <a:pt x="245481" y="2428826"/>
                </a:lnTo>
                <a:cubicBezTo>
                  <a:pt x="109122" y="2433084"/>
                  <a:pt x="12028" y="2297882"/>
                  <a:pt x="0" y="2183345"/>
                </a:cubicBezTo>
                <a:cubicBezTo>
                  <a:pt x="-103493" y="1900430"/>
                  <a:pt x="70930" y="1475867"/>
                  <a:pt x="0" y="1012011"/>
                </a:cubicBezTo>
                <a:cubicBezTo>
                  <a:pt x="-10035" y="757976"/>
                  <a:pt x="-39048" y="514220"/>
                  <a:pt x="0" y="404804"/>
                </a:cubicBezTo>
                <a:lnTo>
                  <a:pt x="0" y="404804"/>
                </a:lnTo>
                <a:cubicBezTo>
                  <a:pt x="5944" y="356506"/>
                  <a:pt x="9298" y="292706"/>
                  <a:pt x="0" y="245481"/>
                </a:cubicBezTo>
                <a:close/>
              </a:path>
              <a:path w="1472858" h="2428826" stroke="0" extrusionOk="0">
                <a:moveTo>
                  <a:pt x="0" y="245481"/>
                </a:moveTo>
                <a:cubicBezTo>
                  <a:pt x="413" y="111658"/>
                  <a:pt x="117733" y="6780"/>
                  <a:pt x="245481" y="0"/>
                </a:cubicBezTo>
                <a:lnTo>
                  <a:pt x="245476" y="0"/>
                </a:lnTo>
                <a:cubicBezTo>
                  <a:pt x="302906" y="-45363"/>
                  <a:pt x="315291" y="-68730"/>
                  <a:pt x="358891" y="-132711"/>
                </a:cubicBezTo>
                <a:cubicBezTo>
                  <a:pt x="398402" y="-116369"/>
                  <a:pt x="590655" y="-21335"/>
                  <a:pt x="613691" y="0"/>
                </a:cubicBezTo>
                <a:cubicBezTo>
                  <a:pt x="807514" y="-54118"/>
                  <a:pt x="1017120" y="7676"/>
                  <a:pt x="1227377" y="0"/>
                </a:cubicBezTo>
                <a:cubicBezTo>
                  <a:pt x="1365994" y="11378"/>
                  <a:pt x="1481014" y="101143"/>
                  <a:pt x="1472858" y="245481"/>
                </a:cubicBezTo>
                <a:cubicBezTo>
                  <a:pt x="1477076" y="291457"/>
                  <a:pt x="1466920" y="357562"/>
                  <a:pt x="1472858" y="404804"/>
                </a:cubicBezTo>
                <a:lnTo>
                  <a:pt x="1472858" y="404804"/>
                </a:lnTo>
                <a:cubicBezTo>
                  <a:pt x="1488846" y="612723"/>
                  <a:pt x="1435466" y="732451"/>
                  <a:pt x="1472858" y="1012011"/>
                </a:cubicBezTo>
                <a:cubicBezTo>
                  <a:pt x="1562432" y="1492004"/>
                  <a:pt x="1413356" y="1779628"/>
                  <a:pt x="1472858" y="2183345"/>
                </a:cubicBezTo>
                <a:cubicBezTo>
                  <a:pt x="1485686" y="2299789"/>
                  <a:pt x="1371083" y="2431695"/>
                  <a:pt x="1227377" y="2428826"/>
                </a:cubicBezTo>
                <a:cubicBezTo>
                  <a:pt x="939285" y="2450433"/>
                  <a:pt x="803549" y="2465791"/>
                  <a:pt x="613691" y="2428826"/>
                </a:cubicBezTo>
                <a:cubicBezTo>
                  <a:pt x="492614" y="2414813"/>
                  <a:pt x="315150" y="2439841"/>
                  <a:pt x="245476" y="2428826"/>
                </a:cubicBezTo>
                <a:lnTo>
                  <a:pt x="245476" y="2428826"/>
                </a:lnTo>
                <a:lnTo>
                  <a:pt x="245481" y="2428826"/>
                </a:lnTo>
                <a:cubicBezTo>
                  <a:pt x="106908" y="2428385"/>
                  <a:pt x="13" y="2323047"/>
                  <a:pt x="0" y="2183345"/>
                </a:cubicBezTo>
                <a:cubicBezTo>
                  <a:pt x="87091" y="1920729"/>
                  <a:pt x="12780" y="1192601"/>
                  <a:pt x="0" y="1012011"/>
                </a:cubicBezTo>
                <a:cubicBezTo>
                  <a:pt x="17653" y="840887"/>
                  <a:pt x="12659" y="646628"/>
                  <a:pt x="0" y="404804"/>
                </a:cubicBezTo>
                <a:lnTo>
                  <a:pt x="0" y="404804"/>
                </a:lnTo>
                <a:cubicBezTo>
                  <a:pt x="14262" y="364202"/>
                  <a:pt x="3514" y="286112"/>
                  <a:pt x="0" y="245481"/>
                </a:cubicBezTo>
                <a:close/>
              </a:path>
            </a:pathLst>
          </a:custGeom>
          <a:solidFill>
            <a:srgbClr val="E2D6F8"/>
          </a:solidFill>
          <a:ln w="12700">
            <a:solidFill>
              <a:srgbClr val="521B93"/>
            </a:solidFill>
            <a:extLst>
              <a:ext uri="{C807C97D-BFC1-408E-A445-0C87EB9F89A2}">
                <ask:lineSketchStyleProps xmlns:lc="http://schemas.openxmlformats.org/drawingml/2006/lockedCanvas" xmlns:ask="http://schemas.microsoft.com/office/drawing/2018/sketchyshapes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sd="2339883922">
                  <a:prstGeom prst="wedgeRoundRectCallout">
                    <a:avLst>
                      <a:gd name="adj1" fmla="val -25633"/>
                      <a:gd name="adj2" fmla="val -5546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3EA4C7-375E-463E-8179-A436DD729646}"/>
              </a:ext>
            </a:extLst>
          </p:cNvPr>
          <p:cNvSpPr/>
          <p:nvPr/>
        </p:nvSpPr>
        <p:spPr>
          <a:xfrm>
            <a:off x="429409" y="874910"/>
            <a:ext cx="40415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9409" y="1998921"/>
            <a:ext cx="2424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Task 7: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Using the examples, practice these questions.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chitects Daughter" panose="020B0604020202020204" charset="0"/>
              <a:cs typeface="Arial"/>
              <a:sym typeface="Arial"/>
            </a:endParaRPr>
          </a:p>
        </p:txBody>
      </p:sp>
      <p:sp>
        <p:nvSpPr>
          <p:cNvPr id="9" name="Google Shape;10892;p69"/>
          <p:cNvSpPr txBox="1">
            <a:spLocks noGrp="1"/>
          </p:cNvSpPr>
          <p:nvPr>
            <p:ph type="title"/>
          </p:nvPr>
        </p:nvSpPr>
        <p:spPr>
          <a:xfrm>
            <a:off x="124041" y="142288"/>
            <a:ext cx="8262493" cy="10241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GB" sz="2800" b="1" dirty="0">
                <a:latin typeface="Slackey" panose="020B0604020202020204" charset="0"/>
              </a:rPr>
              <a:t>Solving quadratic equations by completing the square</a:t>
            </a: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endParaRPr lang="en-GB" sz="2800" dirty="0">
              <a:latin typeface="Slackey" panose="020B0604020202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759" y="1475074"/>
            <a:ext cx="46767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1" name="Google Shape;10891;p69"/>
          <p:cNvSpPr/>
          <p:nvPr/>
        </p:nvSpPr>
        <p:spPr>
          <a:xfrm>
            <a:off x="109003" y="1113658"/>
            <a:ext cx="4877667" cy="2076109"/>
          </a:xfrm>
          <a:custGeom>
            <a:avLst/>
            <a:gdLst/>
            <a:ahLst/>
            <a:cxnLst/>
            <a:rect l="l" t="t" r="r" b="b"/>
            <a:pathLst>
              <a:path w="200786" h="102112" extrusionOk="0">
                <a:moveTo>
                  <a:pt x="0" y="2191"/>
                </a:moveTo>
                <a:lnTo>
                  <a:pt x="8506" y="102112"/>
                </a:lnTo>
                <a:lnTo>
                  <a:pt x="200786" y="97704"/>
                </a:lnTo>
                <a:lnTo>
                  <a:pt x="195453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92" name="Google Shape;10892;p69"/>
          <p:cNvSpPr txBox="1">
            <a:spLocks noGrp="1"/>
          </p:cNvSpPr>
          <p:nvPr>
            <p:ph type="title"/>
          </p:nvPr>
        </p:nvSpPr>
        <p:spPr>
          <a:xfrm>
            <a:off x="109003" y="168185"/>
            <a:ext cx="8262493" cy="10241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GB" sz="2800" b="1" dirty="0">
                <a:latin typeface="Slackey" panose="020B0604020202020204" charset="0"/>
              </a:rPr>
              <a:t>Solving quadratic equations by using the formula</a:t>
            </a:r>
            <a:r>
              <a:rPr lang="en-GB" dirty="0"/>
              <a:t/>
            </a:r>
            <a:br>
              <a:rPr lang="en-GB" dirty="0"/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endParaRPr lang="en-GB" sz="2800" dirty="0">
              <a:latin typeface="Slackey" panose="020B060402020202020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967B901-08C8-476F-98CA-8C9BB14803E8}"/>
              </a:ext>
            </a:extLst>
          </p:cNvPr>
          <p:cNvSpPr txBox="1">
            <a:spLocks/>
          </p:cNvSpPr>
          <p:nvPr/>
        </p:nvSpPr>
        <p:spPr>
          <a:xfrm>
            <a:off x="310814" y="1284604"/>
            <a:ext cx="4116209" cy="344882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lvl="0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s Daughter" panose="020B0604020202020204" charset="0"/>
                <a:ea typeface="+mn-ea"/>
                <a:cs typeface="+mn-cs"/>
                <a:sym typeface="Arial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s Daughter" panose="020B0604020202020204" charset="0"/>
                <a:ea typeface="+mn-ea"/>
                <a:cs typeface="+mn-cs"/>
                <a:sym typeface="Arial"/>
              </a:rPr>
              <a:t>Key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s Daughter" panose="020B0604020202020204" charset="0"/>
                <a:ea typeface="+mn-ea"/>
                <a:cs typeface="+mn-cs"/>
                <a:sym typeface="Arial"/>
              </a:rPr>
              <a:t>points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chitects Daughter" panose="020B0604020202020204" charset="0"/>
              <a:ea typeface="+mn-ea"/>
              <a:cs typeface="+mn-cs"/>
              <a:sym typeface="Arial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1144"/>
          <a:stretch/>
        </p:blipFill>
        <p:spPr>
          <a:xfrm>
            <a:off x="310814" y="1711843"/>
            <a:ext cx="4431307" cy="937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121" y="2326262"/>
            <a:ext cx="4175556" cy="258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33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0"/>
          <p:cNvSpPr/>
          <p:nvPr/>
        </p:nvSpPr>
        <p:spPr>
          <a:xfrm>
            <a:off x="138226" y="1819350"/>
            <a:ext cx="2988942" cy="1848884"/>
          </a:xfrm>
          <a:custGeom>
            <a:avLst/>
            <a:gdLst>
              <a:gd name="connsiteX0" fmla="*/ 0 w 1472858"/>
              <a:gd name="connsiteY0" fmla="*/ 245481 h 2428826"/>
              <a:gd name="connsiteX1" fmla="*/ 245481 w 1472858"/>
              <a:gd name="connsiteY1" fmla="*/ 0 h 2428826"/>
              <a:gd name="connsiteX2" fmla="*/ 245476 w 1472858"/>
              <a:gd name="connsiteY2" fmla="*/ 0 h 2428826"/>
              <a:gd name="connsiteX3" fmla="*/ 358891 w 1472858"/>
              <a:gd name="connsiteY3" fmla="*/ -132711 h 2428826"/>
              <a:gd name="connsiteX4" fmla="*/ 613691 w 1472858"/>
              <a:gd name="connsiteY4" fmla="*/ 0 h 2428826"/>
              <a:gd name="connsiteX5" fmla="*/ 1227377 w 1472858"/>
              <a:gd name="connsiteY5" fmla="*/ 0 h 2428826"/>
              <a:gd name="connsiteX6" fmla="*/ 1472858 w 1472858"/>
              <a:gd name="connsiteY6" fmla="*/ 245481 h 2428826"/>
              <a:gd name="connsiteX7" fmla="*/ 1472858 w 1472858"/>
              <a:gd name="connsiteY7" fmla="*/ 404804 h 2428826"/>
              <a:gd name="connsiteX8" fmla="*/ 1472858 w 1472858"/>
              <a:gd name="connsiteY8" fmla="*/ 404804 h 2428826"/>
              <a:gd name="connsiteX9" fmla="*/ 1472858 w 1472858"/>
              <a:gd name="connsiteY9" fmla="*/ 1012011 h 2428826"/>
              <a:gd name="connsiteX10" fmla="*/ 1472858 w 1472858"/>
              <a:gd name="connsiteY10" fmla="*/ 2183345 h 2428826"/>
              <a:gd name="connsiteX11" fmla="*/ 1227377 w 1472858"/>
              <a:gd name="connsiteY11" fmla="*/ 2428826 h 2428826"/>
              <a:gd name="connsiteX12" fmla="*/ 613691 w 1472858"/>
              <a:gd name="connsiteY12" fmla="*/ 2428826 h 2428826"/>
              <a:gd name="connsiteX13" fmla="*/ 245476 w 1472858"/>
              <a:gd name="connsiteY13" fmla="*/ 2428826 h 2428826"/>
              <a:gd name="connsiteX14" fmla="*/ 245476 w 1472858"/>
              <a:gd name="connsiteY14" fmla="*/ 2428826 h 2428826"/>
              <a:gd name="connsiteX15" fmla="*/ 245481 w 1472858"/>
              <a:gd name="connsiteY15" fmla="*/ 2428826 h 2428826"/>
              <a:gd name="connsiteX16" fmla="*/ 0 w 1472858"/>
              <a:gd name="connsiteY16" fmla="*/ 2183345 h 2428826"/>
              <a:gd name="connsiteX17" fmla="*/ 0 w 1472858"/>
              <a:gd name="connsiteY17" fmla="*/ 1012011 h 2428826"/>
              <a:gd name="connsiteX18" fmla="*/ 0 w 1472858"/>
              <a:gd name="connsiteY18" fmla="*/ 404804 h 2428826"/>
              <a:gd name="connsiteX19" fmla="*/ 0 w 1472858"/>
              <a:gd name="connsiteY19" fmla="*/ 404804 h 2428826"/>
              <a:gd name="connsiteX20" fmla="*/ 0 w 1472858"/>
              <a:gd name="connsiteY20" fmla="*/ 245481 h 242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72858" h="2428826" fill="none" extrusionOk="0">
                <a:moveTo>
                  <a:pt x="0" y="245481"/>
                </a:moveTo>
                <a:cubicBezTo>
                  <a:pt x="4080" y="92281"/>
                  <a:pt x="106995" y="3692"/>
                  <a:pt x="245481" y="0"/>
                </a:cubicBezTo>
                <a:lnTo>
                  <a:pt x="245476" y="0"/>
                </a:lnTo>
                <a:cubicBezTo>
                  <a:pt x="287864" y="-68587"/>
                  <a:pt x="320028" y="-71484"/>
                  <a:pt x="358891" y="-132711"/>
                </a:cubicBezTo>
                <a:cubicBezTo>
                  <a:pt x="436607" y="-95119"/>
                  <a:pt x="539585" y="-16288"/>
                  <a:pt x="613691" y="0"/>
                </a:cubicBezTo>
                <a:cubicBezTo>
                  <a:pt x="690796" y="-7283"/>
                  <a:pt x="1015904" y="-42547"/>
                  <a:pt x="1227377" y="0"/>
                </a:cubicBezTo>
                <a:cubicBezTo>
                  <a:pt x="1355269" y="-10495"/>
                  <a:pt x="1456508" y="107356"/>
                  <a:pt x="1472858" y="245481"/>
                </a:cubicBezTo>
                <a:cubicBezTo>
                  <a:pt x="1478763" y="269334"/>
                  <a:pt x="1477515" y="372543"/>
                  <a:pt x="1472858" y="404804"/>
                </a:cubicBezTo>
                <a:lnTo>
                  <a:pt x="1472858" y="404804"/>
                </a:lnTo>
                <a:cubicBezTo>
                  <a:pt x="1488631" y="681924"/>
                  <a:pt x="1504634" y="743270"/>
                  <a:pt x="1472858" y="1012011"/>
                </a:cubicBezTo>
                <a:cubicBezTo>
                  <a:pt x="1437445" y="1365307"/>
                  <a:pt x="1525026" y="1942944"/>
                  <a:pt x="1472858" y="2183345"/>
                </a:cubicBezTo>
                <a:cubicBezTo>
                  <a:pt x="1475069" y="2332111"/>
                  <a:pt x="1347235" y="2416442"/>
                  <a:pt x="1227377" y="2428826"/>
                </a:cubicBezTo>
                <a:cubicBezTo>
                  <a:pt x="1116613" y="2418660"/>
                  <a:pt x="771599" y="2415425"/>
                  <a:pt x="613691" y="2428826"/>
                </a:cubicBezTo>
                <a:cubicBezTo>
                  <a:pt x="474951" y="2444177"/>
                  <a:pt x="309956" y="2447136"/>
                  <a:pt x="245476" y="2428826"/>
                </a:cubicBezTo>
                <a:lnTo>
                  <a:pt x="245476" y="2428826"/>
                </a:lnTo>
                <a:lnTo>
                  <a:pt x="245481" y="2428826"/>
                </a:lnTo>
                <a:cubicBezTo>
                  <a:pt x="109122" y="2433084"/>
                  <a:pt x="12028" y="2297882"/>
                  <a:pt x="0" y="2183345"/>
                </a:cubicBezTo>
                <a:cubicBezTo>
                  <a:pt x="-103493" y="1900430"/>
                  <a:pt x="70930" y="1475867"/>
                  <a:pt x="0" y="1012011"/>
                </a:cubicBezTo>
                <a:cubicBezTo>
                  <a:pt x="-10035" y="757976"/>
                  <a:pt x="-39048" y="514220"/>
                  <a:pt x="0" y="404804"/>
                </a:cubicBezTo>
                <a:lnTo>
                  <a:pt x="0" y="404804"/>
                </a:lnTo>
                <a:cubicBezTo>
                  <a:pt x="5944" y="356506"/>
                  <a:pt x="9298" y="292706"/>
                  <a:pt x="0" y="245481"/>
                </a:cubicBezTo>
                <a:close/>
              </a:path>
              <a:path w="1472858" h="2428826" stroke="0" extrusionOk="0">
                <a:moveTo>
                  <a:pt x="0" y="245481"/>
                </a:moveTo>
                <a:cubicBezTo>
                  <a:pt x="413" y="111658"/>
                  <a:pt x="117733" y="6780"/>
                  <a:pt x="245481" y="0"/>
                </a:cubicBezTo>
                <a:lnTo>
                  <a:pt x="245476" y="0"/>
                </a:lnTo>
                <a:cubicBezTo>
                  <a:pt x="302906" y="-45363"/>
                  <a:pt x="315291" y="-68730"/>
                  <a:pt x="358891" y="-132711"/>
                </a:cubicBezTo>
                <a:cubicBezTo>
                  <a:pt x="398402" y="-116369"/>
                  <a:pt x="590655" y="-21335"/>
                  <a:pt x="613691" y="0"/>
                </a:cubicBezTo>
                <a:cubicBezTo>
                  <a:pt x="807514" y="-54118"/>
                  <a:pt x="1017120" y="7676"/>
                  <a:pt x="1227377" y="0"/>
                </a:cubicBezTo>
                <a:cubicBezTo>
                  <a:pt x="1365994" y="11378"/>
                  <a:pt x="1481014" y="101143"/>
                  <a:pt x="1472858" y="245481"/>
                </a:cubicBezTo>
                <a:cubicBezTo>
                  <a:pt x="1477076" y="291457"/>
                  <a:pt x="1466920" y="357562"/>
                  <a:pt x="1472858" y="404804"/>
                </a:cubicBezTo>
                <a:lnTo>
                  <a:pt x="1472858" y="404804"/>
                </a:lnTo>
                <a:cubicBezTo>
                  <a:pt x="1488846" y="612723"/>
                  <a:pt x="1435466" y="732451"/>
                  <a:pt x="1472858" y="1012011"/>
                </a:cubicBezTo>
                <a:cubicBezTo>
                  <a:pt x="1562432" y="1492004"/>
                  <a:pt x="1413356" y="1779628"/>
                  <a:pt x="1472858" y="2183345"/>
                </a:cubicBezTo>
                <a:cubicBezTo>
                  <a:pt x="1485686" y="2299789"/>
                  <a:pt x="1371083" y="2431695"/>
                  <a:pt x="1227377" y="2428826"/>
                </a:cubicBezTo>
                <a:cubicBezTo>
                  <a:pt x="939285" y="2450433"/>
                  <a:pt x="803549" y="2465791"/>
                  <a:pt x="613691" y="2428826"/>
                </a:cubicBezTo>
                <a:cubicBezTo>
                  <a:pt x="492614" y="2414813"/>
                  <a:pt x="315150" y="2439841"/>
                  <a:pt x="245476" y="2428826"/>
                </a:cubicBezTo>
                <a:lnTo>
                  <a:pt x="245476" y="2428826"/>
                </a:lnTo>
                <a:lnTo>
                  <a:pt x="245481" y="2428826"/>
                </a:lnTo>
                <a:cubicBezTo>
                  <a:pt x="106908" y="2428385"/>
                  <a:pt x="13" y="2323047"/>
                  <a:pt x="0" y="2183345"/>
                </a:cubicBezTo>
                <a:cubicBezTo>
                  <a:pt x="87091" y="1920729"/>
                  <a:pt x="12780" y="1192601"/>
                  <a:pt x="0" y="1012011"/>
                </a:cubicBezTo>
                <a:cubicBezTo>
                  <a:pt x="17653" y="840887"/>
                  <a:pt x="12659" y="646628"/>
                  <a:pt x="0" y="404804"/>
                </a:cubicBezTo>
                <a:lnTo>
                  <a:pt x="0" y="404804"/>
                </a:lnTo>
                <a:cubicBezTo>
                  <a:pt x="14262" y="364202"/>
                  <a:pt x="3514" y="286112"/>
                  <a:pt x="0" y="245481"/>
                </a:cubicBezTo>
                <a:close/>
              </a:path>
            </a:pathLst>
          </a:custGeom>
          <a:solidFill>
            <a:srgbClr val="E2D6F8"/>
          </a:solidFill>
          <a:ln w="12700">
            <a:solidFill>
              <a:srgbClr val="521B93"/>
            </a:solidFill>
            <a:extLst>
              <a:ext uri="{C807C97D-BFC1-408E-A445-0C87EB9F89A2}">
                <ask:lineSketchStyleProps xmlns:lc="http://schemas.openxmlformats.org/drawingml/2006/lockedCanvas" xmlns:ask="http://schemas.microsoft.com/office/drawing/2018/sketchyshapes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sd="2339883922">
                  <a:prstGeom prst="wedgeRoundRectCallout">
                    <a:avLst>
                      <a:gd name="adj1" fmla="val -25633"/>
                      <a:gd name="adj2" fmla="val -5546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3EA4C7-375E-463E-8179-A436DD729646}"/>
              </a:ext>
            </a:extLst>
          </p:cNvPr>
          <p:cNvSpPr/>
          <p:nvPr/>
        </p:nvSpPr>
        <p:spPr>
          <a:xfrm>
            <a:off x="429409" y="874910"/>
            <a:ext cx="40415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9409" y="1998921"/>
            <a:ext cx="2424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Task 8: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Using the examples, practice these questions.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chitects Daughter" panose="020B0604020202020204" charset="0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104" y="931433"/>
            <a:ext cx="5342877" cy="3981635"/>
          </a:xfrm>
          <a:prstGeom prst="rect">
            <a:avLst/>
          </a:prstGeom>
        </p:spPr>
      </p:pic>
      <p:sp>
        <p:nvSpPr>
          <p:cNvPr id="10" name="Google Shape;10892;p69"/>
          <p:cNvSpPr txBox="1">
            <a:spLocks noGrp="1"/>
          </p:cNvSpPr>
          <p:nvPr>
            <p:ph type="title"/>
          </p:nvPr>
        </p:nvSpPr>
        <p:spPr>
          <a:xfrm>
            <a:off x="109003" y="168185"/>
            <a:ext cx="8262493" cy="10241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GB" sz="2800" b="1" dirty="0">
                <a:latin typeface="Slackey" panose="020B0604020202020204" charset="0"/>
              </a:rPr>
              <a:t>Solving quadratic equations by using the formula</a:t>
            </a:r>
            <a:r>
              <a:rPr lang="en-GB" dirty="0"/>
              <a:t/>
            </a:r>
            <a:br>
              <a:rPr lang="en-GB" dirty="0"/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endParaRPr lang="en-GB" sz="2800" dirty="0">
              <a:latin typeface="Slacke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9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1" name="Google Shape;10891;p69"/>
          <p:cNvSpPr/>
          <p:nvPr/>
        </p:nvSpPr>
        <p:spPr>
          <a:xfrm>
            <a:off x="109004" y="1443267"/>
            <a:ext cx="4473630" cy="2767226"/>
          </a:xfrm>
          <a:custGeom>
            <a:avLst/>
            <a:gdLst/>
            <a:ahLst/>
            <a:cxnLst/>
            <a:rect l="l" t="t" r="r" b="b"/>
            <a:pathLst>
              <a:path w="200786" h="102112" extrusionOk="0">
                <a:moveTo>
                  <a:pt x="0" y="2191"/>
                </a:moveTo>
                <a:lnTo>
                  <a:pt x="8506" y="102112"/>
                </a:lnTo>
                <a:lnTo>
                  <a:pt x="200786" y="97704"/>
                </a:lnTo>
                <a:lnTo>
                  <a:pt x="195453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92" name="Google Shape;10892;p69"/>
          <p:cNvSpPr txBox="1">
            <a:spLocks noGrp="1"/>
          </p:cNvSpPr>
          <p:nvPr>
            <p:ph type="title"/>
          </p:nvPr>
        </p:nvSpPr>
        <p:spPr>
          <a:xfrm>
            <a:off x="109004" y="184052"/>
            <a:ext cx="8939303" cy="10241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GB" sz="2800" b="1" dirty="0">
                <a:latin typeface="Slackey" panose="020B0604020202020204" charset="0"/>
              </a:rPr>
              <a:t>Solving linear simultaneous equations using the elimination </a:t>
            </a:r>
            <a:r>
              <a:rPr lang="en-GB" sz="2800" b="1" dirty="0" smtClean="0">
                <a:latin typeface="Slackey" panose="020B0604020202020204" charset="0"/>
              </a:rPr>
              <a:t>method</a:t>
            </a:r>
            <a:endParaRPr lang="en-GB" sz="2800" dirty="0">
              <a:latin typeface="Slackey" panose="020B060402020202020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967B901-08C8-476F-98CA-8C9BB14803E8}"/>
              </a:ext>
            </a:extLst>
          </p:cNvPr>
          <p:cNvSpPr txBox="1">
            <a:spLocks/>
          </p:cNvSpPr>
          <p:nvPr/>
        </p:nvSpPr>
        <p:spPr>
          <a:xfrm>
            <a:off x="310814" y="1614213"/>
            <a:ext cx="4116209" cy="344882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lvl="0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s Daughter" panose="020B0604020202020204" charset="0"/>
                <a:sym typeface="Arial"/>
              </a:rPr>
              <a:t>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s Daughter" panose="020B0604020202020204" charset="0"/>
                <a:sym typeface="Arial"/>
              </a:rPr>
              <a:t>Key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s Daughter" panose="020B0604020202020204" charset="0"/>
                <a:sym typeface="Arial"/>
              </a:rPr>
              <a:t>points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Architects Daughter" panose="020B0604020202020204" charset="0"/>
            </a:endParaRPr>
          </a:p>
          <a:p>
            <a:pPr lvl="0"/>
            <a:r>
              <a:rPr lang="en-GB" sz="1200" dirty="0">
                <a:latin typeface="Architects Daughter" panose="020B0604020202020204" charset="0"/>
              </a:rPr>
              <a:t>Two equations are simultaneous when they are both true at the same time.</a:t>
            </a:r>
          </a:p>
          <a:p>
            <a:pPr lvl="0"/>
            <a:r>
              <a:rPr lang="en-GB" sz="1200" dirty="0">
                <a:latin typeface="Architects Daughter" panose="020B0604020202020204" charset="0"/>
              </a:rPr>
              <a:t>Solving simultaneous linear equations in two unknowns involves finding the value of each unknown which works for both equations.</a:t>
            </a:r>
          </a:p>
          <a:p>
            <a:pPr lvl="0"/>
            <a:r>
              <a:rPr lang="en-GB" sz="1200" dirty="0">
                <a:latin typeface="Architects Daughter" panose="020B0604020202020204" charset="0"/>
              </a:rPr>
              <a:t>Make sure that the coefficient of one of the unknowns is the same in both equations.</a:t>
            </a:r>
          </a:p>
          <a:p>
            <a:pPr lvl="0"/>
            <a:r>
              <a:rPr lang="en-GB" sz="1200" dirty="0">
                <a:latin typeface="Architects Daughter" panose="020B0604020202020204" charset="0"/>
              </a:rPr>
              <a:t>Eliminate this equal unknown by either subtracting or adding the two equations.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chitects Daughter" panose="020B0604020202020204" charset="0"/>
              <a:sym typeface="Arial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chitects Daughter" panose="020B0604020202020204" charset="0"/>
              <a:sym typeface="Arial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chitects Daughter" panose="020B0604020202020204" charset="0"/>
              <a:sym typeface="Arial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s Daughter" panose="020B0604020202020204" charset="0"/>
                <a:sym typeface="Arial"/>
              </a:rPr>
              <a:t>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chitects Daughter" panose="020B0604020202020204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444" y="1208240"/>
            <a:ext cx="4018442" cy="361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95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0"/>
          <p:cNvSpPr/>
          <p:nvPr/>
        </p:nvSpPr>
        <p:spPr>
          <a:xfrm>
            <a:off x="138226" y="1819350"/>
            <a:ext cx="2988942" cy="1848884"/>
          </a:xfrm>
          <a:custGeom>
            <a:avLst/>
            <a:gdLst>
              <a:gd name="connsiteX0" fmla="*/ 0 w 1472858"/>
              <a:gd name="connsiteY0" fmla="*/ 245481 h 2428826"/>
              <a:gd name="connsiteX1" fmla="*/ 245481 w 1472858"/>
              <a:gd name="connsiteY1" fmla="*/ 0 h 2428826"/>
              <a:gd name="connsiteX2" fmla="*/ 245476 w 1472858"/>
              <a:gd name="connsiteY2" fmla="*/ 0 h 2428826"/>
              <a:gd name="connsiteX3" fmla="*/ 358891 w 1472858"/>
              <a:gd name="connsiteY3" fmla="*/ -132711 h 2428826"/>
              <a:gd name="connsiteX4" fmla="*/ 613691 w 1472858"/>
              <a:gd name="connsiteY4" fmla="*/ 0 h 2428826"/>
              <a:gd name="connsiteX5" fmla="*/ 1227377 w 1472858"/>
              <a:gd name="connsiteY5" fmla="*/ 0 h 2428826"/>
              <a:gd name="connsiteX6" fmla="*/ 1472858 w 1472858"/>
              <a:gd name="connsiteY6" fmla="*/ 245481 h 2428826"/>
              <a:gd name="connsiteX7" fmla="*/ 1472858 w 1472858"/>
              <a:gd name="connsiteY7" fmla="*/ 404804 h 2428826"/>
              <a:gd name="connsiteX8" fmla="*/ 1472858 w 1472858"/>
              <a:gd name="connsiteY8" fmla="*/ 404804 h 2428826"/>
              <a:gd name="connsiteX9" fmla="*/ 1472858 w 1472858"/>
              <a:gd name="connsiteY9" fmla="*/ 1012011 h 2428826"/>
              <a:gd name="connsiteX10" fmla="*/ 1472858 w 1472858"/>
              <a:gd name="connsiteY10" fmla="*/ 2183345 h 2428826"/>
              <a:gd name="connsiteX11" fmla="*/ 1227377 w 1472858"/>
              <a:gd name="connsiteY11" fmla="*/ 2428826 h 2428826"/>
              <a:gd name="connsiteX12" fmla="*/ 613691 w 1472858"/>
              <a:gd name="connsiteY12" fmla="*/ 2428826 h 2428826"/>
              <a:gd name="connsiteX13" fmla="*/ 245476 w 1472858"/>
              <a:gd name="connsiteY13" fmla="*/ 2428826 h 2428826"/>
              <a:gd name="connsiteX14" fmla="*/ 245476 w 1472858"/>
              <a:gd name="connsiteY14" fmla="*/ 2428826 h 2428826"/>
              <a:gd name="connsiteX15" fmla="*/ 245481 w 1472858"/>
              <a:gd name="connsiteY15" fmla="*/ 2428826 h 2428826"/>
              <a:gd name="connsiteX16" fmla="*/ 0 w 1472858"/>
              <a:gd name="connsiteY16" fmla="*/ 2183345 h 2428826"/>
              <a:gd name="connsiteX17" fmla="*/ 0 w 1472858"/>
              <a:gd name="connsiteY17" fmla="*/ 1012011 h 2428826"/>
              <a:gd name="connsiteX18" fmla="*/ 0 w 1472858"/>
              <a:gd name="connsiteY18" fmla="*/ 404804 h 2428826"/>
              <a:gd name="connsiteX19" fmla="*/ 0 w 1472858"/>
              <a:gd name="connsiteY19" fmla="*/ 404804 h 2428826"/>
              <a:gd name="connsiteX20" fmla="*/ 0 w 1472858"/>
              <a:gd name="connsiteY20" fmla="*/ 245481 h 242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72858" h="2428826" fill="none" extrusionOk="0">
                <a:moveTo>
                  <a:pt x="0" y="245481"/>
                </a:moveTo>
                <a:cubicBezTo>
                  <a:pt x="4080" y="92281"/>
                  <a:pt x="106995" y="3692"/>
                  <a:pt x="245481" y="0"/>
                </a:cubicBezTo>
                <a:lnTo>
                  <a:pt x="245476" y="0"/>
                </a:lnTo>
                <a:cubicBezTo>
                  <a:pt x="287864" y="-68587"/>
                  <a:pt x="320028" y="-71484"/>
                  <a:pt x="358891" y="-132711"/>
                </a:cubicBezTo>
                <a:cubicBezTo>
                  <a:pt x="436607" y="-95119"/>
                  <a:pt x="539585" y="-16288"/>
                  <a:pt x="613691" y="0"/>
                </a:cubicBezTo>
                <a:cubicBezTo>
                  <a:pt x="690796" y="-7283"/>
                  <a:pt x="1015904" y="-42547"/>
                  <a:pt x="1227377" y="0"/>
                </a:cubicBezTo>
                <a:cubicBezTo>
                  <a:pt x="1355269" y="-10495"/>
                  <a:pt x="1456508" y="107356"/>
                  <a:pt x="1472858" y="245481"/>
                </a:cubicBezTo>
                <a:cubicBezTo>
                  <a:pt x="1478763" y="269334"/>
                  <a:pt x="1477515" y="372543"/>
                  <a:pt x="1472858" y="404804"/>
                </a:cubicBezTo>
                <a:lnTo>
                  <a:pt x="1472858" y="404804"/>
                </a:lnTo>
                <a:cubicBezTo>
                  <a:pt x="1488631" y="681924"/>
                  <a:pt x="1504634" y="743270"/>
                  <a:pt x="1472858" y="1012011"/>
                </a:cubicBezTo>
                <a:cubicBezTo>
                  <a:pt x="1437445" y="1365307"/>
                  <a:pt x="1525026" y="1942944"/>
                  <a:pt x="1472858" y="2183345"/>
                </a:cubicBezTo>
                <a:cubicBezTo>
                  <a:pt x="1475069" y="2332111"/>
                  <a:pt x="1347235" y="2416442"/>
                  <a:pt x="1227377" y="2428826"/>
                </a:cubicBezTo>
                <a:cubicBezTo>
                  <a:pt x="1116613" y="2418660"/>
                  <a:pt x="771599" y="2415425"/>
                  <a:pt x="613691" y="2428826"/>
                </a:cubicBezTo>
                <a:cubicBezTo>
                  <a:pt x="474951" y="2444177"/>
                  <a:pt x="309956" y="2447136"/>
                  <a:pt x="245476" y="2428826"/>
                </a:cubicBezTo>
                <a:lnTo>
                  <a:pt x="245476" y="2428826"/>
                </a:lnTo>
                <a:lnTo>
                  <a:pt x="245481" y="2428826"/>
                </a:lnTo>
                <a:cubicBezTo>
                  <a:pt x="109122" y="2433084"/>
                  <a:pt x="12028" y="2297882"/>
                  <a:pt x="0" y="2183345"/>
                </a:cubicBezTo>
                <a:cubicBezTo>
                  <a:pt x="-103493" y="1900430"/>
                  <a:pt x="70930" y="1475867"/>
                  <a:pt x="0" y="1012011"/>
                </a:cubicBezTo>
                <a:cubicBezTo>
                  <a:pt x="-10035" y="757976"/>
                  <a:pt x="-39048" y="514220"/>
                  <a:pt x="0" y="404804"/>
                </a:cubicBezTo>
                <a:lnTo>
                  <a:pt x="0" y="404804"/>
                </a:lnTo>
                <a:cubicBezTo>
                  <a:pt x="5944" y="356506"/>
                  <a:pt x="9298" y="292706"/>
                  <a:pt x="0" y="245481"/>
                </a:cubicBezTo>
                <a:close/>
              </a:path>
              <a:path w="1472858" h="2428826" stroke="0" extrusionOk="0">
                <a:moveTo>
                  <a:pt x="0" y="245481"/>
                </a:moveTo>
                <a:cubicBezTo>
                  <a:pt x="413" y="111658"/>
                  <a:pt x="117733" y="6780"/>
                  <a:pt x="245481" y="0"/>
                </a:cubicBezTo>
                <a:lnTo>
                  <a:pt x="245476" y="0"/>
                </a:lnTo>
                <a:cubicBezTo>
                  <a:pt x="302906" y="-45363"/>
                  <a:pt x="315291" y="-68730"/>
                  <a:pt x="358891" y="-132711"/>
                </a:cubicBezTo>
                <a:cubicBezTo>
                  <a:pt x="398402" y="-116369"/>
                  <a:pt x="590655" y="-21335"/>
                  <a:pt x="613691" y="0"/>
                </a:cubicBezTo>
                <a:cubicBezTo>
                  <a:pt x="807514" y="-54118"/>
                  <a:pt x="1017120" y="7676"/>
                  <a:pt x="1227377" y="0"/>
                </a:cubicBezTo>
                <a:cubicBezTo>
                  <a:pt x="1365994" y="11378"/>
                  <a:pt x="1481014" y="101143"/>
                  <a:pt x="1472858" y="245481"/>
                </a:cubicBezTo>
                <a:cubicBezTo>
                  <a:pt x="1477076" y="291457"/>
                  <a:pt x="1466920" y="357562"/>
                  <a:pt x="1472858" y="404804"/>
                </a:cubicBezTo>
                <a:lnTo>
                  <a:pt x="1472858" y="404804"/>
                </a:lnTo>
                <a:cubicBezTo>
                  <a:pt x="1488846" y="612723"/>
                  <a:pt x="1435466" y="732451"/>
                  <a:pt x="1472858" y="1012011"/>
                </a:cubicBezTo>
                <a:cubicBezTo>
                  <a:pt x="1562432" y="1492004"/>
                  <a:pt x="1413356" y="1779628"/>
                  <a:pt x="1472858" y="2183345"/>
                </a:cubicBezTo>
                <a:cubicBezTo>
                  <a:pt x="1485686" y="2299789"/>
                  <a:pt x="1371083" y="2431695"/>
                  <a:pt x="1227377" y="2428826"/>
                </a:cubicBezTo>
                <a:cubicBezTo>
                  <a:pt x="939285" y="2450433"/>
                  <a:pt x="803549" y="2465791"/>
                  <a:pt x="613691" y="2428826"/>
                </a:cubicBezTo>
                <a:cubicBezTo>
                  <a:pt x="492614" y="2414813"/>
                  <a:pt x="315150" y="2439841"/>
                  <a:pt x="245476" y="2428826"/>
                </a:cubicBezTo>
                <a:lnTo>
                  <a:pt x="245476" y="2428826"/>
                </a:lnTo>
                <a:lnTo>
                  <a:pt x="245481" y="2428826"/>
                </a:lnTo>
                <a:cubicBezTo>
                  <a:pt x="106908" y="2428385"/>
                  <a:pt x="13" y="2323047"/>
                  <a:pt x="0" y="2183345"/>
                </a:cubicBezTo>
                <a:cubicBezTo>
                  <a:pt x="87091" y="1920729"/>
                  <a:pt x="12780" y="1192601"/>
                  <a:pt x="0" y="1012011"/>
                </a:cubicBezTo>
                <a:cubicBezTo>
                  <a:pt x="17653" y="840887"/>
                  <a:pt x="12659" y="646628"/>
                  <a:pt x="0" y="404804"/>
                </a:cubicBezTo>
                <a:lnTo>
                  <a:pt x="0" y="404804"/>
                </a:lnTo>
                <a:cubicBezTo>
                  <a:pt x="14262" y="364202"/>
                  <a:pt x="3514" y="286112"/>
                  <a:pt x="0" y="245481"/>
                </a:cubicBezTo>
                <a:close/>
              </a:path>
            </a:pathLst>
          </a:custGeom>
          <a:solidFill>
            <a:srgbClr val="E2D6F8"/>
          </a:solidFill>
          <a:ln w="12700">
            <a:solidFill>
              <a:srgbClr val="521B93"/>
            </a:solidFill>
            <a:extLst>
              <a:ext uri="{C807C97D-BFC1-408E-A445-0C87EB9F89A2}">
                <ask:lineSketchStyleProps xmlns:lc="http://schemas.openxmlformats.org/drawingml/2006/lockedCanvas" xmlns:ask="http://schemas.microsoft.com/office/drawing/2018/sketchyshapes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sd="2339883922">
                  <a:prstGeom prst="wedgeRoundRectCallout">
                    <a:avLst>
                      <a:gd name="adj1" fmla="val -25633"/>
                      <a:gd name="adj2" fmla="val -5546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3EA4C7-375E-463E-8179-A436DD729646}"/>
              </a:ext>
            </a:extLst>
          </p:cNvPr>
          <p:cNvSpPr/>
          <p:nvPr/>
        </p:nvSpPr>
        <p:spPr>
          <a:xfrm>
            <a:off x="429409" y="874910"/>
            <a:ext cx="40415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9409" y="1998921"/>
            <a:ext cx="2424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Task 9: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Using the examples, practice these questions.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chitects Daughter" panose="020B0604020202020204" charset="0"/>
              <a:cs typeface="Arial"/>
              <a:sym typeface="Arial"/>
            </a:endParaRPr>
          </a:p>
        </p:txBody>
      </p:sp>
      <p:sp>
        <p:nvSpPr>
          <p:cNvPr id="9" name="Google Shape;10892;p69"/>
          <p:cNvSpPr txBox="1">
            <a:spLocks noGrp="1"/>
          </p:cNvSpPr>
          <p:nvPr>
            <p:ph type="title"/>
          </p:nvPr>
        </p:nvSpPr>
        <p:spPr>
          <a:xfrm>
            <a:off x="109004" y="184052"/>
            <a:ext cx="8939303" cy="10241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GB" sz="2800" b="1" dirty="0">
                <a:latin typeface="Slackey" panose="020B0604020202020204" charset="0"/>
              </a:rPr>
              <a:t>Solving linear simultaneous equations using the elimination </a:t>
            </a:r>
            <a:r>
              <a:rPr lang="en-GB" sz="2800" b="1" dirty="0" smtClean="0">
                <a:latin typeface="Slackey" panose="020B0604020202020204" charset="0"/>
              </a:rPr>
              <a:t>method</a:t>
            </a:r>
            <a:endParaRPr lang="en-GB" sz="2800" dirty="0">
              <a:latin typeface="Slackey" panose="020B0604020202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428" y="1237085"/>
            <a:ext cx="42672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8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1" name="Google Shape;10891;p69"/>
          <p:cNvSpPr/>
          <p:nvPr/>
        </p:nvSpPr>
        <p:spPr>
          <a:xfrm>
            <a:off x="170120" y="1431822"/>
            <a:ext cx="4263657" cy="2232837"/>
          </a:xfrm>
          <a:custGeom>
            <a:avLst/>
            <a:gdLst/>
            <a:ahLst/>
            <a:cxnLst/>
            <a:rect l="l" t="t" r="r" b="b"/>
            <a:pathLst>
              <a:path w="200786" h="102112" extrusionOk="0">
                <a:moveTo>
                  <a:pt x="0" y="2191"/>
                </a:moveTo>
                <a:lnTo>
                  <a:pt x="8506" y="102112"/>
                </a:lnTo>
                <a:lnTo>
                  <a:pt x="200786" y="97704"/>
                </a:lnTo>
                <a:lnTo>
                  <a:pt x="195453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10892" name="Google Shape;10892;p69"/>
          <p:cNvSpPr txBox="1">
            <a:spLocks noGrp="1"/>
          </p:cNvSpPr>
          <p:nvPr>
            <p:ph type="title"/>
          </p:nvPr>
        </p:nvSpPr>
        <p:spPr>
          <a:xfrm>
            <a:off x="63797" y="221133"/>
            <a:ext cx="9080202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GB" sz="2400" b="1" dirty="0">
                <a:latin typeface="Slackey" panose="020B0604020202020204" charset="0"/>
              </a:rPr>
              <a:t>Expanding brackets </a:t>
            </a:r>
            <a:r>
              <a:rPr lang="en-GB" sz="2400" b="1" dirty="0" smtClean="0">
                <a:latin typeface="Slackey" panose="020B0604020202020204" charset="0"/>
              </a:rPr>
              <a:t>and </a:t>
            </a:r>
            <a:r>
              <a:rPr lang="en-GB" sz="2400" b="1" dirty="0">
                <a:latin typeface="Slackey" panose="020B0604020202020204" charset="0"/>
              </a:rPr>
              <a:t>simplifying expressions</a:t>
            </a:r>
            <a:endParaRPr lang="en-GB" sz="2400" dirty="0">
              <a:latin typeface="Slackey" panose="020B060402020202020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967B901-08C8-476F-98CA-8C9BB14803E8}"/>
              </a:ext>
            </a:extLst>
          </p:cNvPr>
          <p:cNvSpPr txBox="1">
            <a:spLocks/>
          </p:cNvSpPr>
          <p:nvPr/>
        </p:nvSpPr>
        <p:spPr>
          <a:xfrm>
            <a:off x="223282" y="1683131"/>
            <a:ext cx="4116209" cy="344882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lvl="0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dirty="0" smtClean="0">
                <a:latin typeface="Architects Daughter" panose="020B0604020202020204" charset="0"/>
              </a:rPr>
              <a:t> </a:t>
            </a:r>
            <a:r>
              <a:rPr lang="en-GB" sz="1400" b="1" dirty="0">
                <a:latin typeface="Architects Daughter" panose="020B0604020202020204" charset="0"/>
              </a:rPr>
              <a:t>Key </a:t>
            </a:r>
            <a:r>
              <a:rPr lang="en-GB" sz="1400" b="1" dirty="0" smtClean="0">
                <a:latin typeface="Architects Daughter" panose="020B0604020202020204" charset="0"/>
              </a:rPr>
              <a:t>points</a:t>
            </a:r>
          </a:p>
          <a:p>
            <a:pPr algn="l"/>
            <a:endParaRPr lang="en-GB" sz="1400" b="1" dirty="0">
              <a:latin typeface="Architects Daughter" panose="020B0604020202020204" charset="0"/>
            </a:endParaRPr>
          </a:p>
          <a:p>
            <a:pPr lvl="0"/>
            <a:r>
              <a:rPr lang="en-GB" sz="1100" dirty="0">
                <a:latin typeface="Architects Daughter" panose="020B0604020202020204" charset="0"/>
              </a:rPr>
              <a:t>When you expand one set of brackets you must multiply everything inside the bracket by what is outside.</a:t>
            </a:r>
          </a:p>
          <a:p>
            <a:pPr lvl="0"/>
            <a:r>
              <a:rPr lang="en-GB" sz="1100" dirty="0">
                <a:latin typeface="Architects Daughter" panose="020B0604020202020204" charset="0"/>
              </a:rPr>
              <a:t>When you expand two linear expressions, each with two terms of the form </a:t>
            </a:r>
            <a:r>
              <a:rPr lang="en-GB" sz="1100" i="1" dirty="0" err="1">
                <a:latin typeface="Architects Daughter" panose="020B0604020202020204" charset="0"/>
              </a:rPr>
              <a:t>ax</a:t>
            </a:r>
            <a:r>
              <a:rPr lang="en-GB" sz="1100" dirty="0">
                <a:latin typeface="Architects Daughter" panose="020B0604020202020204" charset="0"/>
              </a:rPr>
              <a:t> + </a:t>
            </a:r>
            <a:r>
              <a:rPr lang="en-GB" sz="1100" i="1" dirty="0">
                <a:latin typeface="Architects Daughter" panose="020B0604020202020204" charset="0"/>
              </a:rPr>
              <a:t>b</a:t>
            </a:r>
            <a:r>
              <a:rPr lang="en-GB" sz="1100" dirty="0">
                <a:latin typeface="Architects Daughter" panose="020B0604020202020204" charset="0"/>
              </a:rPr>
              <a:t>, where </a:t>
            </a:r>
            <a:r>
              <a:rPr lang="en-GB" sz="1100" i="1" dirty="0">
                <a:latin typeface="Architects Daughter" panose="020B0604020202020204" charset="0"/>
              </a:rPr>
              <a:t>a </a:t>
            </a:r>
            <a:r>
              <a:rPr lang="en-GB" sz="1100" dirty="0">
                <a:latin typeface="Architects Daughter" panose="020B0604020202020204" charset="0"/>
              </a:rPr>
              <a:t>≠ 0 and </a:t>
            </a:r>
            <a:r>
              <a:rPr lang="en-GB" sz="1100" i="1" dirty="0">
                <a:latin typeface="Architects Daughter" panose="020B0604020202020204" charset="0"/>
              </a:rPr>
              <a:t>b </a:t>
            </a:r>
            <a:r>
              <a:rPr lang="en-GB" sz="1100" dirty="0">
                <a:latin typeface="Architects Daughter" panose="020B0604020202020204" charset="0"/>
              </a:rPr>
              <a:t>≠ 0, you create four terms. Two of these can usually be simplified by collecting like terms.</a:t>
            </a:r>
          </a:p>
          <a:p>
            <a:pPr algn="l"/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183" y="849689"/>
            <a:ext cx="4245124" cy="398724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1" name="Google Shape;10891;p69"/>
          <p:cNvSpPr/>
          <p:nvPr/>
        </p:nvSpPr>
        <p:spPr>
          <a:xfrm>
            <a:off x="109004" y="1443267"/>
            <a:ext cx="4473630" cy="2767226"/>
          </a:xfrm>
          <a:custGeom>
            <a:avLst/>
            <a:gdLst/>
            <a:ahLst/>
            <a:cxnLst/>
            <a:rect l="l" t="t" r="r" b="b"/>
            <a:pathLst>
              <a:path w="200786" h="102112" extrusionOk="0">
                <a:moveTo>
                  <a:pt x="0" y="2191"/>
                </a:moveTo>
                <a:lnTo>
                  <a:pt x="8506" y="102112"/>
                </a:lnTo>
                <a:lnTo>
                  <a:pt x="200786" y="97704"/>
                </a:lnTo>
                <a:lnTo>
                  <a:pt x="195453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92" name="Google Shape;10892;p69"/>
          <p:cNvSpPr txBox="1">
            <a:spLocks noGrp="1"/>
          </p:cNvSpPr>
          <p:nvPr>
            <p:ph type="title"/>
          </p:nvPr>
        </p:nvSpPr>
        <p:spPr>
          <a:xfrm>
            <a:off x="109004" y="184052"/>
            <a:ext cx="8939303" cy="10241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GB" sz="2800" b="1" dirty="0">
                <a:latin typeface="Slackey" panose="020B0604020202020204" charset="0"/>
              </a:rPr>
              <a:t>Solving linear simultaneous equations using the substitution method</a:t>
            </a:r>
            <a:r>
              <a:rPr lang="en-GB" dirty="0"/>
              <a:t/>
            </a:r>
            <a:br>
              <a:rPr lang="en-GB" dirty="0"/>
            </a:br>
            <a:endParaRPr lang="en-GB" sz="2800" dirty="0">
              <a:latin typeface="Slackey" panose="020B060402020202020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967B901-08C8-476F-98CA-8C9BB14803E8}"/>
              </a:ext>
            </a:extLst>
          </p:cNvPr>
          <p:cNvSpPr txBox="1">
            <a:spLocks/>
          </p:cNvSpPr>
          <p:nvPr/>
        </p:nvSpPr>
        <p:spPr>
          <a:xfrm>
            <a:off x="310814" y="1614213"/>
            <a:ext cx="4116209" cy="344882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lvl="0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s Daughter" panose="020B0604020202020204" charset="0"/>
                <a:ea typeface="+mn-ea"/>
                <a:cs typeface="+mn-cs"/>
                <a:sym typeface="Arial"/>
              </a:rPr>
              <a:t>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s Daughter" panose="020B0604020202020204" charset="0"/>
                <a:ea typeface="+mn-ea"/>
                <a:cs typeface="+mn-cs"/>
                <a:sym typeface="Arial"/>
              </a:rPr>
              <a:t>Key 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s Daughter" panose="020B0604020202020204" charset="0"/>
                <a:ea typeface="+mn-ea"/>
                <a:cs typeface="+mn-cs"/>
                <a:sym typeface="Arial"/>
              </a:rPr>
              <a:t>points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chitects Daughter" panose="020B0604020202020204" charset="0"/>
              <a:ea typeface="+mn-ea"/>
              <a:cs typeface="+mn-cs"/>
              <a:sym typeface="Arial"/>
            </a:endParaRPr>
          </a:p>
          <a:p>
            <a:pPr lvl="0"/>
            <a:r>
              <a:rPr lang="en-GB" sz="1600" dirty="0">
                <a:latin typeface="Architects Daughter" panose="020B0604020202020204" charset="0"/>
              </a:rPr>
              <a:t>The </a:t>
            </a:r>
            <a:r>
              <a:rPr lang="en-GB" sz="1600" dirty="0" smtClean="0">
                <a:latin typeface="Architects Daughter" panose="020B0604020202020204" charset="0"/>
              </a:rPr>
              <a:t>substitution </a:t>
            </a:r>
            <a:r>
              <a:rPr lang="en-GB" sz="1600" dirty="0">
                <a:latin typeface="Architects Daughter" panose="020B0604020202020204" charset="0"/>
              </a:rPr>
              <a:t>method is the method most commonly used for A level. This is because it is the method used to solve linear and quadratic simultaneous equations.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chitects Daughter" panose="020B0604020202020204" charset="0"/>
              <a:ea typeface="+mn-ea"/>
              <a:cs typeface="+mn-cs"/>
              <a:sym typeface="Arial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chitects Daughter" panose="020B0604020202020204" charset="0"/>
              <a:ea typeface="+mn-ea"/>
              <a:cs typeface="+mn-cs"/>
              <a:sym typeface="Arial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chitects Daughter" panose="020B0604020202020204" charset="0"/>
              <a:ea typeface="+mn-ea"/>
              <a:cs typeface="+mn-cs"/>
              <a:sym typeface="Arial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s Daughter" panose="020B0604020202020204" charset="0"/>
                <a:ea typeface="+mn-ea"/>
                <a:cs typeface="+mn-cs"/>
                <a:sym typeface="Arial"/>
              </a:rPr>
              <a:t>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chitects Daughter" panose="020B0604020202020204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020" y="1087784"/>
            <a:ext cx="3782310" cy="392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43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0"/>
          <p:cNvSpPr/>
          <p:nvPr/>
        </p:nvSpPr>
        <p:spPr>
          <a:xfrm>
            <a:off x="138226" y="1819350"/>
            <a:ext cx="2988942" cy="1848884"/>
          </a:xfrm>
          <a:custGeom>
            <a:avLst/>
            <a:gdLst>
              <a:gd name="connsiteX0" fmla="*/ 0 w 1472858"/>
              <a:gd name="connsiteY0" fmla="*/ 245481 h 2428826"/>
              <a:gd name="connsiteX1" fmla="*/ 245481 w 1472858"/>
              <a:gd name="connsiteY1" fmla="*/ 0 h 2428826"/>
              <a:gd name="connsiteX2" fmla="*/ 245476 w 1472858"/>
              <a:gd name="connsiteY2" fmla="*/ 0 h 2428826"/>
              <a:gd name="connsiteX3" fmla="*/ 358891 w 1472858"/>
              <a:gd name="connsiteY3" fmla="*/ -132711 h 2428826"/>
              <a:gd name="connsiteX4" fmla="*/ 613691 w 1472858"/>
              <a:gd name="connsiteY4" fmla="*/ 0 h 2428826"/>
              <a:gd name="connsiteX5" fmla="*/ 1227377 w 1472858"/>
              <a:gd name="connsiteY5" fmla="*/ 0 h 2428826"/>
              <a:gd name="connsiteX6" fmla="*/ 1472858 w 1472858"/>
              <a:gd name="connsiteY6" fmla="*/ 245481 h 2428826"/>
              <a:gd name="connsiteX7" fmla="*/ 1472858 w 1472858"/>
              <a:gd name="connsiteY7" fmla="*/ 404804 h 2428826"/>
              <a:gd name="connsiteX8" fmla="*/ 1472858 w 1472858"/>
              <a:gd name="connsiteY8" fmla="*/ 404804 h 2428826"/>
              <a:gd name="connsiteX9" fmla="*/ 1472858 w 1472858"/>
              <a:gd name="connsiteY9" fmla="*/ 1012011 h 2428826"/>
              <a:gd name="connsiteX10" fmla="*/ 1472858 w 1472858"/>
              <a:gd name="connsiteY10" fmla="*/ 2183345 h 2428826"/>
              <a:gd name="connsiteX11" fmla="*/ 1227377 w 1472858"/>
              <a:gd name="connsiteY11" fmla="*/ 2428826 h 2428826"/>
              <a:gd name="connsiteX12" fmla="*/ 613691 w 1472858"/>
              <a:gd name="connsiteY12" fmla="*/ 2428826 h 2428826"/>
              <a:gd name="connsiteX13" fmla="*/ 245476 w 1472858"/>
              <a:gd name="connsiteY13" fmla="*/ 2428826 h 2428826"/>
              <a:gd name="connsiteX14" fmla="*/ 245476 w 1472858"/>
              <a:gd name="connsiteY14" fmla="*/ 2428826 h 2428826"/>
              <a:gd name="connsiteX15" fmla="*/ 245481 w 1472858"/>
              <a:gd name="connsiteY15" fmla="*/ 2428826 h 2428826"/>
              <a:gd name="connsiteX16" fmla="*/ 0 w 1472858"/>
              <a:gd name="connsiteY16" fmla="*/ 2183345 h 2428826"/>
              <a:gd name="connsiteX17" fmla="*/ 0 w 1472858"/>
              <a:gd name="connsiteY17" fmla="*/ 1012011 h 2428826"/>
              <a:gd name="connsiteX18" fmla="*/ 0 w 1472858"/>
              <a:gd name="connsiteY18" fmla="*/ 404804 h 2428826"/>
              <a:gd name="connsiteX19" fmla="*/ 0 w 1472858"/>
              <a:gd name="connsiteY19" fmla="*/ 404804 h 2428826"/>
              <a:gd name="connsiteX20" fmla="*/ 0 w 1472858"/>
              <a:gd name="connsiteY20" fmla="*/ 245481 h 242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72858" h="2428826" fill="none" extrusionOk="0">
                <a:moveTo>
                  <a:pt x="0" y="245481"/>
                </a:moveTo>
                <a:cubicBezTo>
                  <a:pt x="4080" y="92281"/>
                  <a:pt x="106995" y="3692"/>
                  <a:pt x="245481" y="0"/>
                </a:cubicBezTo>
                <a:lnTo>
                  <a:pt x="245476" y="0"/>
                </a:lnTo>
                <a:cubicBezTo>
                  <a:pt x="287864" y="-68587"/>
                  <a:pt x="320028" y="-71484"/>
                  <a:pt x="358891" y="-132711"/>
                </a:cubicBezTo>
                <a:cubicBezTo>
                  <a:pt x="436607" y="-95119"/>
                  <a:pt x="539585" y="-16288"/>
                  <a:pt x="613691" y="0"/>
                </a:cubicBezTo>
                <a:cubicBezTo>
                  <a:pt x="690796" y="-7283"/>
                  <a:pt x="1015904" y="-42547"/>
                  <a:pt x="1227377" y="0"/>
                </a:cubicBezTo>
                <a:cubicBezTo>
                  <a:pt x="1355269" y="-10495"/>
                  <a:pt x="1456508" y="107356"/>
                  <a:pt x="1472858" y="245481"/>
                </a:cubicBezTo>
                <a:cubicBezTo>
                  <a:pt x="1478763" y="269334"/>
                  <a:pt x="1477515" y="372543"/>
                  <a:pt x="1472858" y="404804"/>
                </a:cubicBezTo>
                <a:lnTo>
                  <a:pt x="1472858" y="404804"/>
                </a:lnTo>
                <a:cubicBezTo>
                  <a:pt x="1488631" y="681924"/>
                  <a:pt x="1504634" y="743270"/>
                  <a:pt x="1472858" y="1012011"/>
                </a:cubicBezTo>
                <a:cubicBezTo>
                  <a:pt x="1437445" y="1365307"/>
                  <a:pt x="1525026" y="1942944"/>
                  <a:pt x="1472858" y="2183345"/>
                </a:cubicBezTo>
                <a:cubicBezTo>
                  <a:pt x="1475069" y="2332111"/>
                  <a:pt x="1347235" y="2416442"/>
                  <a:pt x="1227377" y="2428826"/>
                </a:cubicBezTo>
                <a:cubicBezTo>
                  <a:pt x="1116613" y="2418660"/>
                  <a:pt x="771599" y="2415425"/>
                  <a:pt x="613691" y="2428826"/>
                </a:cubicBezTo>
                <a:cubicBezTo>
                  <a:pt x="474951" y="2444177"/>
                  <a:pt x="309956" y="2447136"/>
                  <a:pt x="245476" y="2428826"/>
                </a:cubicBezTo>
                <a:lnTo>
                  <a:pt x="245476" y="2428826"/>
                </a:lnTo>
                <a:lnTo>
                  <a:pt x="245481" y="2428826"/>
                </a:lnTo>
                <a:cubicBezTo>
                  <a:pt x="109122" y="2433084"/>
                  <a:pt x="12028" y="2297882"/>
                  <a:pt x="0" y="2183345"/>
                </a:cubicBezTo>
                <a:cubicBezTo>
                  <a:pt x="-103493" y="1900430"/>
                  <a:pt x="70930" y="1475867"/>
                  <a:pt x="0" y="1012011"/>
                </a:cubicBezTo>
                <a:cubicBezTo>
                  <a:pt x="-10035" y="757976"/>
                  <a:pt x="-39048" y="514220"/>
                  <a:pt x="0" y="404804"/>
                </a:cubicBezTo>
                <a:lnTo>
                  <a:pt x="0" y="404804"/>
                </a:lnTo>
                <a:cubicBezTo>
                  <a:pt x="5944" y="356506"/>
                  <a:pt x="9298" y="292706"/>
                  <a:pt x="0" y="245481"/>
                </a:cubicBezTo>
                <a:close/>
              </a:path>
              <a:path w="1472858" h="2428826" stroke="0" extrusionOk="0">
                <a:moveTo>
                  <a:pt x="0" y="245481"/>
                </a:moveTo>
                <a:cubicBezTo>
                  <a:pt x="413" y="111658"/>
                  <a:pt x="117733" y="6780"/>
                  <a:pt x="245481" y="0"/>
                </a:cubicBezTo>
                <a:lnTo>
                  <a:pt x="245476" y="0"/>
                </a:lnTo>
                <a:cubicBezTo>
                  <a:pt x="302906" y="-45363"/>
                  <a:pt x="315291" y="-68730"/>
                  <a:pt x="358891" y="-132711"/>
                </a:cubicBezTo>
                <a:cubicBezTo>
                  <a:pt x="398402" y="-116369"/>
                  <a:pt x="590655" y="-21335"/>
                  <a:pt x="613691" y="0"/>
                </a:cubicBezTo>
                <a:cubicBezTo>
                  <a:pt x="807514" y="-54118"/>
                  <a:pt x="1017120" y="7676"/>
                  <a:pt x="1227377" y="0"/>
                </a:cubicBezTo>
                <a:cubicBezTo>
                  <a:pt x="1365994" y="11378"/>
                  <a:pt x="1481014" y="101143"/>
                  <a:pt x="1472858" y="245481"/>
                </a:cubicBezTo>
                <a:cubicBezTo>
                  <a:pt x="1477076" y="291457"/>
                  <a:pt x="1466920" y="357562"/>
                  <a:pt x="1472858" y="404804"/>
                </a:cubicBezTo>
                <a:lnTo>
                  <a:pt x="1472858" y="404804"/>
                </a:lnTo>
                <a:cubicBezTo>
                  <a:pt x="1488846" y="612723"/>
                  <a:pt x="1435466" y="732451"/>
                  <a:pt x="1472858" y="1012011"/>
                </a:cubicBezTo>
                <a:cubicBezTo>
                  <a:pt x="1562432" y="1492004"/>
                  <a:pt x="1413356" y="1779628"/>
                  <a:pt x="1472858" y="2183345"/>
                </a:cubicBezTo>
                <a:cubicBezTo>
                  <a:pt x="1485686" y="2299789"/>
                  <a:pt x="1371083" y="2431695"/>
                  <a:pt x="1227377" y="2428826"/>
                </a:cubicBezTo>
                <a:cubicBezTo>
                  <a:pt x="939285" y="2450433"/>
                  <a:pt x="803549" y="2465791"/>
                  <a:pt x="613691" y="2428826"/>
                </a:cubicBezTo>
                <a:cubicBezTo>
                  <a:pt x="492614" y="2414813"/>
                  <a:pt x="315150" y="2439841"/>
                  <a:pt x="245476" y="2428826"/>
                </a:cubicBezTo>
                <a:lnTo>
                  <a:pt x="245476" y="2428826"/>
                </a:lnTo>
                <a:lnTo>
                  <a:pt x="245481" y="2428826"/>
                </a:lnTo>
                <a:cubicBezTo>
                  <a:pt x="106908" y="2428385"/>
                  <a:pt x="13" y="2323047"/>
                  <a:pt x="0" y="2183345"/>
                </a:cubicBezTo>
                <a:cubicBezTo>
                  <a:pt x="87091" y="1920729"/>
                  <a:pt x="12780" y="1192601"/>
                  <a:pt x="0" y="1012011"/>
                </a:cubicBezTo>
                <a:cubicBezTo>
                  <a:pt x="17653" y="840887"/>
                  <a:pt x="12659" y="646628"/>
                  <a:pt x="0" y="404804"/>
                </a:cubicBezTo>
                <a:lnTo>
                  <a:pt x="0" y="404804"/>
                </a:lnTo>
                <a:cubicBezTo>
                  <a:pt x="14262" y="364202"/>
                  <a:pt x="3514" y="286112"/>
                  <a:pt x="0" y="245481"/>
                </a:cubicBezTo>
                <a:close/>
              </a:path>
            </a:pathLst>
          </a:custGeom>
          <a:solidFill>
            <a:srgbClr val="E2D6F8"/>
          </a:solidFill>
          <a:ln w="12700">
            <a:solidFill>
              <a:srgbClr val="521B93"/>
            </a:solidFill>
            <a:extLst>
              <a:ext uri="{C807C97D-BFC1-408E-A445-0C87EB9F89A2}">
                <ask:lineSketchStyleProps xmlns:lc="http://schemas.openxmlformats.org/drawingml/2006/lockedCanvas" xmlns:ask="http://schemas.microsoft.com/office/drawing/2018/sketchyshapes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sd="2339883922">
                  <a:prstGeom prst="wedgeRoundRectCallout">
                    <a:avLst>
                      <a:gd name="adj1" fmla="val -25633"/>
                      <a:gd name="adj2" fmla="val -5546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3EA4C7-375E-463E-8179-A436DD729646}"/>
              </a:ext>
            </a:extLst>
          </p:cNvPr>
          <p:cNvSpPr/>
          <p:nvPr/>
        </p:nvSpPr>
        <p:spPr>
          <a:xfrm>
            <a:off x="429409" y="874910"/>
            <a:ext cx="40415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9409" y="1998921"/>
            <a:ext cx="2424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Task 10: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Using the examples, practice these questions.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chitects Daughter" panose="020B0604020202020204" charset="0"/>
              <a:cs typeface="Arial"/>
              <a:sym typeface="Arial"/>
            </a:endParaRPr>
          </a:p>
        </p:txBody>
      </p:sp>
      <p:sp>
        <p:nvSpPr>
          <p:cNvPr id="10" name="Google Shape;10892;p69"/>
          <p:cNvSpPr txBox="1">
            <a:spLocks noGrp="1"/>
          </p:cNvSpPr>
          <p:nvPr>
            <p:ph type="title"/>
          </p:nvPr>
        </p:nvSpPr>
        <p:spPr>
          <a:xfrm>
            <a:off x="109004" y="184052"/>
            <a:ext cx="8939303" cy="10241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GB" sz="2800" b="1" dirty="0">
                <a:latin typeface="Slackey" panose="020B0604020202020204" charset="0"/>
              </a:rPr>
              <a:t>Solving linear simultaneous equations using the substitution method</a:t>
            </a:r>
            <a:r>
              <a:rPr lang="en-GB" dirty="0"/>
              <a:t/>
            </a:r>
            <a:br>
              <a:rPr lang="en-GB" dirty="0"/>
            </a:br>
            <a:endParaRPr lang="en-GB" sz="2800" dirty="0">
              <a:latin typeface="Slackey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358" y="1174992"/>
            <a:ext cx="4312712" cy="37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1" name="Google Shape;10891;p69"/>
          <p:cNvSpPr/>
          <p:nvPr/>
        </p:nvSpPr>
        <p:spPr>
          <a:xfrm>
            <a:off x="713690" y="1362229"/>
            <a:ext cx="7840447" cy="2552800"/>
          </a:xfrm>
          <a:custGeom>
            <a:avLst/>
            <a:gdLst/>
            <a:ahLst/>
            <a:cxnLst/>
            <a:rect l="l" t="t" r="r" b="b"/>
            <a:pathLst>
              <a:path w="200786" h="102112" extrusionOk="0">
                <a:moveTo>
                  <a:pt x="0" y="2191"/>
                </a:moveTo>
                <a:lnTo>
                  <a:pt x="8506" y="102112"/>
                </a:lnTo>
                <a:lnTo>
                  <a:pt x="200786" y="97704"/>
                </a:lnTo>
                <a:lnTo>
                  <a:pt x="195453" y="0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92" name="Google Shape;10892;p69"/>
          <p:cNvSpPr txBox="1">
            <a:spLocks noGrp="1"/>
          </p:cNvSpPr>
          <p:nvPr>
            <p:ph type="title"/>
          </p:nvPr>
        </p:nvSpPr>
        <p:spPr>
          <a:xfrm>
            <a:off x="871871" y="1664427"/>
            <a:ext cx="7602278" cy="23915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2800" dirty="0" smtClean="0">
                <a:latin typeface="Slackey" panose="020B0604020202020204" charset="0"/>
              </a:rPr>
              <a:t>Please email your completed work to:</a:t>
            </a:r>
            <a:br>
              <a:rPr lang="en-GB" sz="2800" dirty="0" smtClean="0">
                <a:latin typeface="Slackey" panose="020B0604020202020204" charset="0"/>
              </a:rPr>
            </a:br>
            <a:r>
              <a:rPr lang="en-GB" sz="2800" dirty="0" smtClean="0">
                <a:latin typeface="Slackey" panose="020B0604020202020204" charset="0"/>
              </a:rPr>
              <a:t>Mrs</a:t>
            </a:r>
            <a:r>
              <a:rPr lang="en-GB" sz="2800" dirty="0" smtClean="0">
                <a:latin typeface="Slackey" panose="020B0604020202020204" charset="0"/>
              </a:rPr>
              <a:t> Turner</a:t>
            </a:r>
            <a:br>
              <a:rPr lang="en-GB" sz="2800" dirty="0" smtClean="0">
                <a:latin typeface="Slackey" panose="020B0604020202020204" charset="0"/>
              </a:rPr>
            </a:br>
            <a:r>
              <a:rPr lang="en-GB" sz="2800" dirty="0" smtClean="0">
                <a:latin typeface="Slackey" panose="020B0604020202020204" charset="0"/>
              </a:rPr>
              <a:t>STurner@thekings.staffs.sch.uk</a:t>
            </a:r>
            <a:endParaRPr sz="2800" dirty="0">
              <a:solidFill>
                <a:schemeClr val="dk1"/>
              </a:solidFill>
              <a:latin typeface="Slackey" panose="020B0604020202020204" charset="0"/>
            </a:endParaRPr>
          </a:p>
        </p:txBody>
      </p:sp>
      <p:grpSp>
        <p:nvGrpSpPr>
          <p:cNvPr id="10894" name="Google Shape;10894;p69"/>
          <p:cNvGrpSpPr/>
          <p:nvPr/>
        </p:nvGrpSpPr>
        <p:grpSpPr>
          <a:xfrm>
            <a:off x="7860056" y="256867"/>
            <a:ext cx="1176020" cy="884988"/>
            <a:chOff x="7317151" y="256871"/>
            <a:chExt cx="1719181" cy="1359501"/>
          </a:xfrm>
        </p:grpSpPr>
        <p:sp>
          <p:nvSpPr>
            <p:cNvPr id="10895" name="Google Shape;10895;p69"/>
            <p:cNvSpPr/>
            <p:nvPr/>
          </p:nvSpPr>
          <p:spPr>
            <a:xfrm flipH="1">
              <a:off x="7317151" y="266325"/>
              <a:ext cx="1443569" cy="1309196"/>
            </a:xfrm>
            <a:custGeom>
              <a:avLst/>
              <a:gdLst/>
              <a:ahLst/>
              <a:cxnLst/>
              <a:rect l="l" t="t" r="r" b="b"/>
              <a:pathLst>
                <a:path w="14170" h="12851" extrusionOk="0">
                  <a:moveTo>
                    <a:pt x="6276" y="3386"/>
                  </a:moveTo>
                  <a:lnTo>
                    <a:pt x="6323" y="3625"/>
                  </a:lnTo>
                  <a:cubicBezTo>
                    <a:pt x="6395" y="4041"/>
                    <a:pt x="6597" y="4446"/>
                    <a:pt x="6895" y="4756"/>
                  </a:cubicBezTo>
                  <a:cubicBezTo>
                    <a:pt x="7350" y="5241"/>
                    <a:pt x="7994" y="5520"/>
                    <a:pt x="8674" y="5520"/>
                  </a:cubicBezTo>
                  <a:cubicBezTo>
                    <a:pt x="8795" y="5520"/>
                    <a:pt x="8916" y="5512"/>
                    <a:pt x="9038" y="5494"/>
                  </a:cubicBezTo>
                  <a:lnTo>
                    <a:pt x="9240" y="5470"/>
                  </a:lnTo>
                  <a:lnTo>
                    <a:pt x="9193" y="5660"/>
                  </a:lnTo>
                  <a:cubicBezTo>
                    <a:pt x="9073" y="6125"/>
                    <a:pt x="9121" y="6625"/>
                    <a:pt x="9312" y="7077"/>
                  </a:cubicBezTo>
                  <a:lnTo>
                    <a:pt x="9383" y="7244"/>
                  </a:lnTo>
                  <a:lnTo>
                    <a:pt x="9193" y="7256"/>
                  </a:lnTo>
                  <a:cubicBezTo>
                    <a:pt x="8704" y="7304"/>
                    <a:pt x="8240" y="7494"/>
                    <a:pt x="7871" y="7816"/>
                  </a:cubicBezTo>
                  <a:cubicBezTo>
                    <a:pt x="7561" y="8089"/>
                    <a:pt x="7323" y="8435"/>
                    <a:pt x="7192" y="8816"/>
                  </a:cubicBezTo>
                  <a:lnTo>
                    <a:pt x="7145" y="8923"/>
                  </a:lnTo>
                  <a:lnTo>
                    <a:pt x="7026" y="8911"/>
                  </a:lnTo>
                  <a:cubicBezTo>
                    <a:pt x="6922" y="8898"/>
                    <a:pt x="6819" y="8891"/>
                    <a:pt x="6716" y="8891"/>
                  </a:cubicBezTo>
                  <a:cubicBezTo>
                    <a:pt x="6358" y="8891"/>
                    <a:pt x="6009" y="8973"/>
                    <a:pt x="5704" y="9149"/>
                  </a:cubicBezTo>
                  <a:lnTo>
                    <a:pt x="5549" y="9220"/>
                  </a:lnTo>
                  <a:lnTo>
                    <a:pt x="5490" y="9066"/>
                  </a:lnTo>
                  <a:cubicBezTo>
                    <a:pt x="5406" y="8816"/>
                    <a:pt x="5252" y="8578"/>
                    <a:pt x="5073" y="8387"/>
                  </a:cubicBezTo>
                  <a:cubicBezTo>
                    <a:pt x="4752" y="8030"/>
                    <a:pt x="4335" y="7792"/>
                    <a:pt x="3859" y="7696"/>
                  </a:cubicBezTo>
                  <a:lnTo>
                    <a:pt x="3692" y="7673"/>
                  </a:lnTo>
                  <a:lnTo>
                    <a:pt x="3751" y="7518"/>
                  </a:lnTo>
                  <a:cubicBezTo>
                    <a:pt x="4013" y="6887"/>
                    <a:pt x="3894" y="6184"/>
                    <a:pt x="3418" y="5660"/>
                  </a:cubicBezTo>
                  <a:lnTo>
                    <a:pt x="3406" y="5649"/>
                  </a:lnTo>
                  <a:lnTo>
                    <a:pt x="3394" y="5625"/>
                  </a:lnTo>
                  <a:lnTo>
                    <a:pt x="3251" y="5494"/>
                  </a:lnTo>
                  <a:lnTo>
                    <a:pt x="3418" y="5422"/>
                  </a:lnTo>
                  <a:cubicBezTo>
                    <a:pt x="3549" y="5363"/>
                    <a:pt x="3680" y="5291"/>
                    <a:pt x="3775" y="5196"/>
                  </a:cubicBezTo>
                  <a:cubicBezTo>
                    <a:pt x="4097" y="4934"/>
                    <a:pt x="4287" y="4565"/>
                    <a:pt x="4323" y="4160"/>
                  </a:cubicBezTo>
                  <a:lnTo>
                    <a:pt x="4347" y="4029"/>
                  </a:lnTo>
                  <a:lnTo>
                    <a:pt x="4490" y="4041"/>
                  </a:lnTo>
                  <a:cubicBezTo>
                    <a:pt x="4563" y="4049"/>
                    <a:pt x="4637" y="4053"/>
                    <a:pt x="4711" y="4053"/>
                  </a:cubicBezTo>
                  <a:cubicBezTo>
                    <a:pt x="5218" y="4053"/>
                    <a:pt x="5711" y="3875"/>
                    <a:pt x="6085" y="3553"/>
                  </a:cubicBezTo>
                  <a:lnTo>
                    <a:pt x="6276" y="3386"/>
                  </a:lnTo>
                  <a:close/>
                  <a:moveTo>
                    <a:pt x="4740" y="1"/>
                  </a:moveTo>
                  <a:cubicBezTo>
                    <a:pt x="4247" y="1"/>
                    <a:pt x="3750" y="167"/>
                    <a:pt x="3347" y="505"/>
                  </a:cubicBezTo>
                  <a:cubicBezTo>
                    <a:pt x="2811" y="958"/>
                    <a:pt x="2561" y="1636"/>
                    <a:pt x="2668" y="2315"/>
                  </a:cubicBezTo>
                  <a:lnTo>
                    <a:pt x="2680" y="2446"/>
                  </a:lnTo>
                  <a:lnTo>
                    <a:pt x="2525" y="2458"/>
                  </a:lnTo>
                  <a:cubicBezTo>
                    <a:pt x="2204" y="2505"/>
                    <a:pt x="1906" y="2624"/>
                    <a:pt x="1668" y="2839"/>
                  </a:cubicBezTo>
                  <a:cubicBezTo>
                    <a:pt x="1025" y="3374"/>
                    <a:pt x="942" y="4303"/>
                    <a:pt x="1453" y="4958"/>
                  </a:cubicBezTo>
                  <a:lnTo>
                    <a:pt x="1573" y="5113"/>
                  </a:lnTo>
                  <a:lnTo>
                    <a:pt x="1394" y="5172"/>
                  </a:lnTo>
                  <a:cubicBezTo>
                    <a:pt x="1192" y="5244"/>
                    <a:pt x="1001" y="5363"/>
                    <a:pt x="846" y="5494"/>
                  </a:cubicBezTo>
                  <a:cubicBezTo>
                    <a:pt x="72" y="6149"/>
                    <a:pt x="1" y="7280"/>
                    <a:pt x="680" y="8030"/>
                  </a:cubicBezTo>
                  <a:cubicBezTo>
                    <a:pt x="894" y="8256"/>
                    <a:pt x="1144" y="8435"/>
                    <a:pt x="1442" y="8518"/>
                  </a:cubicBezTo>
                  <a:lnTo>
                    <a:pt x="1608" y="8578"/>
                  </a:lnTo>
                  <a:lnTo>
                    <a:pt x="1513" y="8720"/>
                  </a:lnTo>
                  <a:cubicBezTo>
                    <a:pt x="1025" y="9530"/>
                    <a:pt x="1120" y="10542"/>
                    <a:pt x="1751" y="11245"/>
                  </a:cubicBezTo>
                  <a:cubicBezTo>
                    <a:pt x="2191" y="11719"/>
                    <a:pt x="2816" y="11971"/>
                    <a:pt x="3443" y="11971"/>
                  </a:cubicBezTo>
                  <a:cubicBezTo>
                    <a:pt x="3870" y="11971"/>
                    <a:pt x="4297" y="11855"/>
                    <a:pt x="4668" y="11614"/>
                  </a:cubicBezTo>
                  <a:lnTo>
                    <a:pt x="4811" y="11530"/>
                  </a:lnTo>
                  <a:lnTo>
                    <a:pt x="4882" y="11673"/>
                  </a:lnTo>
                  <a:cubicBezTo>
                    <a:pt x="4966" y="11852"/>
                    <a:pt x="5073" y="12018"/>
                    <a:pt x="5204" y="12185"/>
                  </a:cubicBezTo>
                  <a:cubicBezTo>
                    <a:pt x="5611" y="12625"/>
                    <a:pt x="6180" y="12850"/>
                    <a:pt x="6750" y="12850"/>
                  </a:cubicBezTo>
                  <a:cubicBezTo>
                    <a:pt x="7230" y="12850"/>
                    <a:pt x="7711" y="12690"/>
                    <a:pt x="8097" y="12364"/>
                  </a:cubicBezTo>
                  <a:cubicBezTo>
                    <a:pt x="8276" y="12209"/>
                    <a:pt x="8442" y="12018"/>
                    <a:pt x="8538" y="11804"/>
                  </a:cubicBezTo>
                  <a:lnTo>
                    <a:pt x="8597" y="11709"/>
                  </a:lnTo>
                  <a:lnTo>
                    <a:pt x="8716" y="11733"/>
                  </a:lnTo>
                  <a:cubicBezTo>
                    <a:pt x="8955" y="11807"/>
                    <a:pt x="9202" y="11844"/>
                    <a:pt x="9448" y="11844"/>
                  </a:cubicBezTo>
                  <a:cubicBezTo>
                    <a:pt x="10024" y="11844"/>
                    <a:pt x="10592" y="11644"/>
                    <a:pt x="11026" y="11268"/>
                  </a:cubicBezTo>
                  <a:cubicBezTo>
                    <a:pt x="11788" y="10602"/>
                    <a:pt x="12038" y="9542"/>
                    <a:pt x="11633" y="8637"/>
                  </a:cubicBezTo>
                  <a:lnTo>
                    <a:pt x="11562" y="8470"/>
                  </a:lnTo>
                  <a:lnTo>
                    <a:pt x="11752" y="8458"/>
                  </a:lnTo>
                  <a:cubicBezTo>
                    <a:pt x="12252" y="8411"/>
                    <a:pt x="12705" y="8220"/>
                    <a:pt x="13074" y="7899"/>
                  </a:cubicBezTo>
                  <a:cubicBezTo>
                    <a:pt x="14062" y="7065"/>
                    <a:pt x="14169" y="5601"/>
                    <a:pt x="13300" y="4660"/>
                  </a:cubicBezTo>
                  <a:cubicBezTo>
                    <a:pt x="12845" y="4175"/>
                    <a:pt x="12201" y="3896"/>
                    <a:pt x="11521" y="3896"/>
                  </a:cubicBezTo>
                  <a:cubicBezTo>
                    <a:pt x="11400" y="3896"/>
                    <a:pt x="11279" y="3904"/>
                    <a:pt x="11157" y="3922"/>
                  </a:cubicBezTo>
                  <a:lnTo>
                    <a:pt x="10955" y="3946"/>
                  </a:lnTo>
                  <a:lnTo>
                    <a:pt x="11002" y="3755"/>
                  </a:lnTo>
                  <a:cubicBezTo>
                    <a:pt x="11181" y="3041"/>
                    <a:pt x="10967" y="2279"/>
                    <a:pt x="10467" y="1731"/>
                  </a:cubicBezTo>
                  <a:cubicBezTo>
                    <a:pt x="9994" y="1214"/>
                    <a:pt x="9336" y="950"/>
                    <a:pt x="8675" y="950"/>
                  </a:cubicBezTo>
                  <a:cubicBezTo>
                    <a:pt x="8118" y="950"/>
                    <a:pt x="7560" y="1136"/>
                    <a:pt x="7109" y="1517"/>
                  </a:cubicBezTo>
                  <a:cubicBezTo>
                    <a:pt x="7073" y="1553"/>
                    <a:pt x="7038" y="1577"/>
                    <a:pt x="7014" y="1624"/>
                  </a:cubicBezTo>
                  <a:lnTo>
                    <a:pt x="6835" y="1803"/>
                  </a:lnTo>
                  <a:lnTo>
                    <a:pt x="6776" y="1565"/>
                  </a:lnTo>
                  <a:cubicBezTo>
                    <a:pt x="6692" y="1243"/>
                    <a:pt x="6537" y="946"/>
                    <a:pt x="6311" y="684"/>
                  </a:cubicBezTo>
                  <a:cubicBezTo>
                    <a:pt x="5899" y="232"/>
                    <a:pt x="5322" y="1"/>
                    <a:pt x="474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6" name="Google Shape;10896;p69"/>
            <p:cNvSpPr/>
            <p:nvPr/>
          </p:nvSpPr>
          <p:spPr>
            <a:xfrm rot="5400000">
              <a:off x="7744614" y="1238388"/>
              <a:ext cx="185449" cy="108982"/>
            </a:xfrm>
            <a:custGeom>
              <a:avLst/>
              <a:gdLst/>
              <a:ahLst/>
              <a:cxnLst/>
              <a:rect l="l" t="t" r="r" b="b"/>
              <a:pathLst>
                <a:path w="2680" h="1575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667" y="0"/>
                    <a:pt x="2667" y="24"/>
                    <a:pt x="2644" y="36"/>
                  </a:cubicBezTo>
                  <a:cubicBezTo>
                    <a:pt x="2632" y="48"/>
                    <a:pt x="2608" y="84"/>
                    <a:pt x="2608" y="108"/>
                  </a:cubicBezTo>
                  <a:cubicBezTo>
                    <a:pt x="2572" y="143"/>
                    <a:pt x="2548" y="179"/>
                    <a:pt x="2501" y="227"/>
                  </a:cubicBezTo>
                  <a:cubicBezTo>
                    <a:pt x="2453" y="274"/>
                    <a:pt x="2417" y="334"/>
                    <a:pt x="2346" y="381"/>
                  </a:cubicBezTo>
                  <a:cubicBezTo>
                    <a:pt x="2298" y="441"/>
                    <a:pt x="2239" y="477"/>
                    <a:pt x="2179" y="536"/>
                  </a:cubicBezTo>
                  <a:cubicBezTo>
                    <a:pt x="2096" y="596"/>
                    <a:pt x="2036" y="643"/>
                    <a:pt x="1965" y="703"/>
                  </a:cubicBezTo>
                  <a:cubicBezTo>
                    <a:pt x="1893" y="751"/>
                    <a:pt x="1822" y="810"/>
                    <a:pt x="1739" y="858"/>
                  </a:cubicBezTo>
                  <a:cubicBezTo>
                    <a:pt x="1691" y="882"/>
                    <a:pt x="1667" y="893"/>
                    <a:pt x="1620" y="929"/>
                  </a:cubicBezTo>
                  <a:lnTo>
                    <a:pt x="1501" y="989"/>
                  </a:lnTo>
                  <a:cubicBezTo>
                    <a:pt x="1429" y="1036"/>
                    <a:pt x="1334" y="1060"/>
                    <a:pt x="1251" y="1108"/>
                  </a:cubicBezTo>
                  <a:cubicBezTo>
                    <a:pt x="1155" y="1132"/>
                    <a:pt x="1084" y="1167"/>
                    <a:pt x="1000" y="1191"/>
                  </a:cubicBezTo>
                  <a:cubicBezTo>
                    <a:pt x="905" y="1227"/>
                    <a:pt x="822" y="1239"/>
                    <a:pt x="750" y="1274"/>
                  </a:cubicBezTo>
                  <a:cubicBezTo>
                    <a:pt x="727" y="1274"/>
                    <a:pt x="703" y="1286"/>
                    <a:pt x="691" y="1286"/>
                  </a:cubicBezTo>
                  <a:cubicBezTo>
                    <a:pt x="667" y="1298"/>
                    <a:pt x="643" y="1298"/>
                    <a:pt x="631" y="1298"/>
                  </a:cubicBezTo>
                  <a:cubicBezTo>
                    <a:pt x="584" y="1310"/>
                    <a:pt x="536" y="1334"/>
                    <a:pt x="500" y="1334"/>
                  </a:cubicBezTo>
                  <a:cubicBezTo>
                    <a:pt x="441" y="1346"/>
                    <a:pt x="369" y="1370"/>
                    <a:pt x="310" y="1370"/>
                  </a:cubicBezTo>
                  <a:cubicBezTo>
                    <a:pt x="250" y="1394"/>
                    <a:pt x="191" y="1405"/>
                    <a:pt x="143" y="1405"/>
                  </a:cubicBezTo>
                  <a:cubicBezTo>
                    <a:pt x="60" y="1417"/>
                    <a:pt x="0" y="1429"/>
                    <a:pt x="0" y="1429"/>
                  </a:cubicBezTo>
                  <a:lnTo>
                    <a:pt x="131" y="1477"/>
                  </a:lnTo>
                  <a:cubicBezTo>
                    <a:pt x="179" y="1489"/>
                    <a:pt x="238" y="1513"/>
                    <a:pt x="298" y="1524"/>
                  </a:cubicBezTo>
                  <a:cubicBezTo>
                    <a:pt x="358" y="1536"/>
                    <a:pt x="429" y="1536"/>
                    <a:pt x="500" y="1548"/>
                  </a:cubicBezTo>
                  <a:cubicBezTo>
                    <a:pt x="572" y="1548"/>
                    <a:pt x="643" y="1575"/>
                    <a:pt x="722" y="1575"/>
                  </a:cubicBezTo>
                  <a:cubicBezTo>
                    <a:pt x="735" y="1575"/>
                    <a:pt x="749" y="1574"/>
                    <a:pt x="762" y="1572"/>
                  </a:cubicBezTo>
                  <a:cubicBezTo>
                    <a:pt x="858" y="1548"/>
                    <a:pt x="953" y="1548"/>
                    <a:pt x="1060" y="1536"/>
                  </a:cubicBezTo>
                  <a:cubicBezTo>
                    <a:pt x="1096" y="1536"/>
                    <a:pt x="1143" y="1524"/>
                    <a:pt x="1203" y="1513"/>
                  </a:cubicBezTo>
                  <a:cubicBezTo>
                    <a:pt x="1251" y="1489"/>
                    <a:pt x="1310" y="1477"/>
                    <a:pt x="1358" y="1465"/>
                  </a:cubicBezTo>
                  <a:cubicBezTo>
                    <a:pt x="1441" y="1417"/>
                    <a:pt x="1560" y="1394"/>
                    <a:pt x="1655" y="1322"/>
                  </a:cubicBezTo>
                  <a:lnTo>
                    <a:pt x="1798" y="1251"/>
                  </a:lnTo>
                  <a:lnTo>
                    <a:pt x="1929" y="1167"/>
                  </a:lnTo>
                  <a:cubicBezTo>
                    <a:pt x="2024" y="1108"/>
                    <a:pt x="2096" y="1024"/>
                    <a:pt x="2167" y="953"/>
                  </a:cubicBezTo>
                  <a:cubicBezTo>
                    <a:pt x="2251" y="882"/>
                    <a:pt x="2310" y="810"/>
                    <a:pt x="2370" y="727"/>
                  </a:cubicBezTo>
                  <a:lnTo>
                    <a:pt x="2501" y="512"/>
                  </a:lnTo>
                  <a:cubicBezTo>
                    <a:pt x="2548" y="453"/>
                    <a:pt x="2560" y="381"/>
                    <a:pt x="2584" y="322"/>
                  </a:cubicBezTo>
                  <a:cubicBezTo>
                    <a:pt x="2620" y="262"/>
                    <a:pt x="2632" y="203"/>
                    <a:pt x="2644" y="155"/>
                  </a:cubicBezTo>
                  <a:cubicBezTo>
                    <a:pt x="2679" y="60"/>
                    <a:pt x="2679" y="24"/>
                    <a:pt x="2679" y="0"/>
                  </a:cubicBezTo>
                  <a:close/>
                </a:path>
              </a:pathLst>
            </a:custGeom>
            <a:solidFill>
              <a:schemeClr val="dk1"/>
            </a:solidFill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7" name="Google Shape;10897;p69"/>
            <p:cNvSpPr/>
            <p:nvPr/>
          </p:nvSpPr>
          <p:spPr>
            <a:xfrm rot="-5400000" flipH="1">
              <a:off x="8806393" y="1386432"/>
              <a:ext cx="230774" cy="229105"/>
            </a:xfrm>
            <a:custGeom>
              <a:avLst/>
              <a:gdLst/>
              <a:ahLst/>
              <a:cxnLst/>
              <a:rect l="l" t="t" r="r" b="b"/>
              <a:pathLst>
                <a:path w="3335" h="3311" extrusionOk="0">
                  <a:moveTo>
                    <a:pt x="1525" y="1"/>
                  </a:moveTo>
                  <a:lnTo>
                    <a:pt x="1132" y="1108"/>
                  </a:lnTo>
                  <a:lnTo>
                    <a:pt x="1" y="1429"/>
                  </a:lnTo>
                  <a:lnTo>
                    <a:pt x="941" y="2144"/>
                  </a:lnTo>
                  <a:lnTo>
                    <a:pt x="882" y="3310"/>
                  </a:lnTo>
                  <a:lnTo>
                    <a:pt x="882" y="3310"/>
                  </a:lnTo>
                  <a:lnTo>
                    <a:pt x="1846" y="2632"/>
                  </a:lnTo>
                  <a:lnTo>
                    <a:pt x="2953" y="3049"/>
                  </a:lnTo>
                  <a:lnTo>
                    <a:pt x="2953" y="3049"/>
                  </a:lnTo>
                  <a:lnTo>
                    <a:pt x="2608" y="1917"/>
                  </a:lnTo>
                  <a:lnTo>
                    <a:pt x="3334" y="989"/>
                  </a:lnTo>
                  <a:lnTo>
                    <a:pt x="2156" y="977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8" name="Google Shape;10898;p69"/>
            <p:cNvSpPr/>
            <p:nvPr/>
          </p:nvSpPr>
          <p:spPr>
            <a:xfrm rot="-5400000" flipH="1">
              <a:off x="8757780" y="259814"/>
              <a:ext cx="131129" cy="125243"/>
            </a:xfrm>
            <a:custGeom>
              <a:avLst/>
              <a:gdLst/>
              <a:ahLst/>
              <a:cxnLst/>
              <a:rect l="l" t="t" r="r" b="b"/>
              <a:pathLst>
                <a:path w="1895" h="1810" extrusionOk="0">
                  <a:moveTo>
                    <a:pt x="930" y="0"/>
                  </a:moveTo>
                  <a:lnTo>
                    <a:pt x="656" y="595"/>
                  </a:lnTo>
                  <a:lnTo>
                    <a:pt x="1" y="715"/>
                  </a:lnTo>
                  <a:lnTo>
                    <a:pt x="489" y="1155"/>
                  </a:lnTo>
                  <a:lnTo>
                    <a:pt x="418" y="1810"/>
                  </a:lnTo>
                  <a:lnTo>
                    <a:pt x="989" y="1488"/>
                  </a:lnTo>
                  <a:lnTo>
                    <a:pt x="1585" y="1762"/>
                  </a:lnTo>
                  <a:lnTo>
                    <a:pt x="1430" y="1131"/>
                  </a:lnTo>
                  <a:lnTo>
                    <a:pt x="1894" y="655"/>
                  </a:lnTo>
                  <a:lnTo>
                    <a:pt x="1239" y="572"/>
                  </a:lnTo>
                  <a:lnTo>
                    <a:pt x="93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899" name="Google Shape;10899;p69"/>
          <p:cNvGrpSpPr/>
          <p:nvPr/>
        </p:nvGrpSpPr>
        <p:grpSpPr>
          <a:xfrm>
            <a:off x="-49222" y="4107683"/>
            <a:ext cx="1315875" cy="922396"/>
            <a:chOff x="236653" y="347946"/>
            <a:chExt cx="1315875" cy="922396"/>
          </a:xfrm>
        </p:grpSpPr>
        <p:grpSp>
          <p:nvGrpSpPr>
            <p:cNvPr id="10900" name="Google Shape;10900;p69"/>
            <p:cNvGrpSpPr/>
            <p:nvPr/>
          </p:nvGrpSpPr>
          <p:grpSpPr>
            <a:xfrm>
              <a:off x="236653" y="347946"/>
              <a:ext cx="397188" cy="852814"/>
              <a:chOff x="-136747" y="475983"/>
              <a:chExt cx="397188" cy="852814"/>
            </a:xfrm>
          </p:grpSpPr>
          <p:sp>
            <p:nvSpPr>
              <p:cNvPr id="10901" name="Google Shape;10901;p69"/>
              <p:cNvSpPr/>
              <p:nvPr/>
            </p:nvSpPr>
            <p:spPr>
              <a:xfrm rot="-5400000" flipH="1">
                <a:off x="-137582" y="1098857"/>
                <a:ext cx="230774" cy="22910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311" extrusionOk="0">
                    <a:moveTo>
                      <a:pt x="1525" y="1"/>
                    </a:moveTo>
                    <a:lnTo>
                      <a:pt x="1132" y="1108"/>
                    </a:lnTo>
                    <a:lnTo>
                      <a:pt x="1" y="1429"/>
                    </a:lnTo>
                    <a:lnTo>
                      <a:pt x="941" y="2144"/>
                    </a:lnTo>
                    <a:lnTo>
                      <a:pt x="882" y="3310"/>
                    </a:lnTo>
                    <a:lnTo>
                      <a:pt x="882" y="3310"/>
                    </a:lnTo>
                    <a:lnTo>
                      <a:pt x="1846" y="2632"/>
                    </a:lnTo>
                    <a:lnTo>
                      <a:pt x="2953" y="3049"/>
                    </a:lnTo>
                    <a:lnTo>
                      <a:pt x="2953" y="3049"/>
                    </a:lnTo>
                    <a:lnTo>
                      <a:pt x="2608" y="1917"/>
                    </a:lnTo>
                    <a:lnTo>
                      <a:pt x="3334" y="989"/>
                    </a:lnTo>
                    <a:lnTo>
                      <a:pt x="2156" y="977"/>
                    </a:lnTo>
                    <a:lnTo>
                      <a:pt x="1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02" name="Google Shape;10902;p69"/>
              <p:cNvSpPr/>
              <p:nvPr/>
            </p:nvSpPr>
            <p:spPr>
              <a:xfrm rot="-5400000" flipH="1">
                <a:off x="132255" y="478926"/>
                <a:ext cx="131129" cy="125243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810" extrusionOk="0">
                    <a:moveTo>
                      <a:pt x="930" y="0"/>
                    </a:moveTo>
                    <a:lnTo>
                      <a:pt x="656" y="595"/>
                    </a:lnTo>
                    <a:lnTo>
                      <a:pt x="1" y="715"/>
                    </a:lnTo>
                    <a:lnTo>
                      <a:pt x="489" y="1155"/>
                    </a:lnTo>
                    <a:lnTo>
                      <a:pt x="418" y="1810"/>
                    </a:lnTo>
                    <a:lnTo>
                      <a:pt x="989" y="1488"/>
                    </a:lnTo>
                    <a:lnTo>
                      <a:pt x="1585" y="1762"/>
                    </a:lnTo>
                    <a:lnTo>
                      <a:pt x="1430" y="1131"/>
                    </a:lnTo>
                    <a:lnTo>
                      <a:pt x="1894" y="655"/>
                    </a:lnTo>
                    <a:lnTo>
                      <a:pt x="1239" y="572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03" name="Google Shape;10903;p69"/>
            <p:cNvGrpSpPr/>
            <p:nvPr/>
          </p:nvGrpSpPr>
          <p:grpSpPr>
            <a:xfrm>
              <a:off x="633840" y="437170"/>
              <a:ext cx="918687" cy="833172"/>
              <a:chOff x="7317151" y="266325"/>
              <a:chExt cx="1443569" cy="1309196"/>
            </a:xfrm>
          </p:grpSpPr>
          <p:sp>
            <p:nvSpPr>
              <p:cNvPr id="10904" name="Google Shape;10904;p69"/>
              <p:cNvSpPr/>
              <p:nvPr/>
            </p:nvSpPr>
            <p:spPr>
              <a:xfrm flipH="1">
                <a:off x="7317151" y="266325"/>
                <a:ext cx="1443569" cy="1309196"/>
              </a:xfrm>
              <a:custGeom>
                <a:avLst/>
                <a:gdLst/>
                <a:ahLst/>
                <a:cxnLst/>
                <a:rect l="l" t="t" r="r" b="b"/>
                <a:pathLst>
                  <a:path w="14170" h="12851" extrusionOk="0">
                    <a:moveTo>
                      <a:pt x="6276" y="3386"/>
                    </a:moveTo>
                    <a:lnTo>
                      <a:pt x="6323" y="3625"/>
                    </a:lnTo>
                    <a:cubicBezTo>
                      <a:pt x="6395" y="4041"/>
                      <a:pt x="6597" y="4446"/>
                      <a:pt x="6895" y="4756"/>
                    </a:cubicBezTo>
                    <a:cubicBezTo>
                      <a:pt x="7350" y="5241"/>
                      <a:pt x="7994" y="5520"/>
                      <a:pt x="8674" y="5520"/>
                    </a:cubicBezTo>
                    <a:cubicBezTo>
                      <a:pt x="8795" y="5520"/>
                      <a:pt x="8916" y="5512"/>
                      <a:pt x="9038" y="5494"/>
                    </a:cubicBezTo>
                    <a:lnTo>
                      <a:pt x="9240" y="5470"/>
                    </a:lnTo>
                    <a:lnTo>
                      <a:pt x="9193" y="5660"/>
                    </a:lnTo>
                    <a:cubicBezTo>
                      <a:pt x="9073" y="6125"/>
                      <a:pt x="9121" y="6625"/>
                      <a:pt x="9312" y="7077"/>
                    </a:cubicBezTo>
                    <a:lnTo>
                      <a:pt x="9383" y="7244"/>
                    </a:lnTo>
                    <a:lnTo>
                      <a:pt x="9193" y="7256"/>
                    </a:lnTo>
                    <a:cubicBezTo>
                      <a:pt x="8704" y="7304"/>
                      <a:pt x="8240" y="7494"/>
                      <a:pt x="7871" y="7816"/>
                    </a:cubicBezTo>
                    <a:cubicBezTo>
                      <a:pt x="7561" y="8089"/>
                      <a:pt x="7323" y="8435"/>
                      <a:pt x="7192" y="8816"/>
                    </a:cubicBezTo>
                    <a:lnTo>
                      <a:pt x="7145" y="8923"/>
                    </a:lnTo>
                    <a:lnTo>
                      <a:pt x="7026" y="8911"/>
                    </a:lnTo>
                    <a:cubicBezTo>
                      <a:pt x="6922" y="8898"/>
                      <a:pt x="6819" y="8891"/>
                      <a:pt x="6716" y="8891"/>
                    </a:cubicBezTo>
                    <a:cubicBezTo>
                      <a:pt x="6358" y="8891"/>
                      <a:pt x="6009" y="8973"/>
                      <a:pt x="5704" y="9149"/>
                    </a:cubicBezTo>
                    <a:lnTo>
                      <a:pt x="5549" y="9220"/>
                    </a:lnTo>
                    <a:lnTo>
                      <a:pt x="5490" y="9066"/>
                    </a:lnTo>
                    <a:cubicBezTo>
                      <a:pt x="5406" y="8816"/>
                      <a:pt x="5252" y="8578"/>
                      <a:pt x="5073" y="8387"/>
                    </a:cubicBezTo>
                    <a:cubicBezTo>
                      <a:pt x="4752" y="8030"/>
                      <a:pt x="4335" y="7792"/>
                      <a:pt x="3859" y="7696"/>
                    </a:cubicBezTo>
                    <a:lnTo>
                      <a:pt x="3692" y="7673"/>
                    </a:lnTo>
                    <a:lnTo>
                      <a:pt x="3751" y="7518"/>
                    </a:lnTo>
                    <a:cubicBezTo>
                      <a:pt x="4013" y="6887"/>
                      <a:pt x="3894" y="6184"/>
                      <a:pt x="3418" y="5660"/>
                    </a:cubicBezTo>
                    <a:lnTo>
                      <a:pt x="3406" y="5649"/>
                    </a:lnTo>
                    <a:lnTo>
                      <a:pt x="3394" y="5625"/>
                    </a:lnTo>
                    <a:lnTo>
                      <a:pt x="3251" y="5494"/>
                    </a:lnTo>
                    <a:lnTo>
                      <a:pt x="3418" y="5422"/>
                    </a:lnTo>
                    <a:cubicBezTo>
                      <a:pt x="3549" y="5363"/>
                      <a:pt x="3680" y="5291"/>
                      <a:pt x="3775" y="5196"/>
                    </a:cubicBezTo>
                    <a:cubicBezTo>
                      <a:pt x="4097" y="4934"/>
                      <a:pt x="4287" y="4565"/>
                      <a:pt x="4323" y="4160"/>
                    </a:cubicBezTo>
                    <a:lnTo>
                      <a:pt x="4347" y="4029"/>
                    </a:lnTo>
                    <a:lnTo>
                      <a:pt x="4490" y="4041"/>
                    </a:lnTo>
                    <a:cubicBezTo>
                      <a:pt x="4563" y="4049"/>
                      <a:pt x="4637" y="4053"/>
                      <a:pt x="4711" y="4053"/>
                    </a:cubicBezTo>
                    <a:cubicBezTo>
                      <a:pt x="5218" y="4053"/>
                      <a:pt x="5711" y="3875"/>
                      <a:pt x="6085" y="3553"/>
                    </a:cubicBezTo>
                    <a:lnTo>
                      <a:pt x="6276" y="3386"/>
                    </a:lnTo>
                    <a:close/>
                    <a:moveTo>
                      <a:pt x="4740" y="1"/>
                    </a:moveTo>
                    <a:cubicBezTo>
                      <a:pt x="4247" y="1"/>
                      <a:pt x="3750" y="167"/>
                      <a:pt x="3347" y="505"/>
                    </a:cubicBezTo>
                    <a:cubicBezTo>
                      <a:pt x="2811" y="958"/>
                      <a:pt x="2561" y="1636"/>
                      <a:pt x="2668" y="2315"/>
                    </a:cubicBezTo>
                    <a:lnTo>
                      <a:pt x="2680" y="2446"/>
                    </a:lnTo>
                    <a:lnTo>
                      <a:pt x="2525" y="2458"/>
                    </a:lnTo>
                    <a:cubicBezTo>
                      <a:pt x="2204" y="2505"/>
                      <a:pt x="1906" y="2624"/>
                      <a:pt x="1668" y="2839"/>
                    </a:cubicBezTo>
                    <a:cubicBezTo>
                      <a:pt x="1025" y="3374"/>
                      <a:pt x="942" y="4303"/>
                      <a:pt x="1453" y="4958"/>
                    </a:cubicBezTo>
                    <a:lnTo>
                      <a:pt x="1573" y="5113"/>
                    </a:lnTo>
                    <a:lnTo>
                      <a:pt x="1394" y="5172"/>
                    </a:lnTo>
                    <a:cubicBezTo>
                      <a:pt x="1192" y="5244"/>
                      <a:pt x="1001" y="5363"/>
                      <a:pt x="846" y="5494"/>
                    </a:cubicBezTo>
                    <a:cubicBezTo>
                      <a:pt x="72" y="6149"/>
                      <a:pt x="1" y="7280"/>
                      <a:pt x="680" y="8030"/>
                    </a:cubicBezTo>
                    <a:cubicBezTo>
                      <a:pt x="894" y="8256"/>
                      <a:pt x="1144" y="8435"/>
                      <a:pt x="1442" y="8518"/>
                    </a:cubicBezTo>
                    <a:lnTo>
                      <a:pt x="1608" y="8578"/>
                    </a:lnTo>
                    <a:lnTo>
                      <a:pt x="1513" y="8720"/>
                    </a:lnTo>
                    <a:cubicBezTo>
                      <a:pt x="1025" y="9530"/>
                      <a:pt x="1120" y="10542"/>
                      <a:pt x="1751" y="11245"/>
                    </a:cubicBezTo>
                    <a:cubicBezTo>
                      <a:pt x="2191" y="11719"/>
                      <a:pt x="2816" y="11971"/>
                      <a:pt x="3443" y="11971"/>
                    </a:cubicBezTo>
                    <a:cubicBezTo>
                      <a:pt x="3870" y="11971"/>
                      <a:pt x="4297" y="11855"/>
                      <a:pt x="4668" y="11614"/>
                    </a:cubicBezTo>
                    <a:lnTo>
                      <a:pt x="4811" y="11530"/>
                    </a:lnTo>
                    <a:lnTo>
                      <a:pt x="4882" y="11673"/>
                    </a:lnTo>
                    <a:cubicBezTo>
                      <a:pt x="4966" y="11852"/>
                      <a:pt x="5073" y="12018"/>
                      <a:pt x="5204" y="12185"/>
                    </a:cubicBezTo>
                    <a:cubicBezTo>
                      <a:pt x="5611" y="12625"/>
                      <a:pt x="6180" y="12850"/>
                      <a:pt x="6750" y="12850"/>
                    </a:cubicBezTo>
                    <a:cubicBezTo>
                      <a:pt x="7230" y="12850"/>
                      <a:pt x="7711" y="12690"/>
                      <a:pt x="8097" y="12364"/>
                    </a:cubicBezTo>
                    <a:cubicBezTo>
                      <a:pt x="8276" y="12209"/>
                      <a:pt x="8442" y="12018"/>
                      <a:pt x="8538" y="11804"/>
                    </a:cubicBezTo>
                    <a:lnTo>
                      <a:pt x="8597" y="11709"/>
                    </a:lnTo>
                    <a:lnTo>
                      <a:pt x="8716" y="11733"/>
                    </a:lnTo>
                    <a:cubicBezTo>
                      <a:pt x="8955" y="11807"/>
                      <a:pt x="9202" y="11844"/>
                      <a:pt x="9448" y="11844"/>
                    </a:cubicBezTo>
                    <a:cubicBezTo>
                      <a:pt x="10024" y="11844"/>
                      <a:pt x="10592" y="11644"/>
                      <a:pt x="11026" y="11268"/>
                    </a:cubicBezTo>
                    <a:cubicBezTo>
                      <a:pt x="11788" y="10602"/>
                      <a:pt x="12038" y="9542"/>
                      <a:pt x="11633" y="8637"/>
                    </a:cubicBezTo>
                    <a:lnTo>
                      <a:pt x="11562" y="8470"/>
                    </a:lnTo>
                    <a:lnTo>
                      <a:pt x="11752" y="8458"/>
                    </a:lnTo>
                    <a:cubicBezTo>
                      <a:pt x="12252" y="8411"/>
                      <a:pt x="12705" y="8220"/>
                      <a:pt x="13074" y="7899"/>
                    </a:cubicBezTo>
                    <a:cubicBezTo>
                      <a:pt x="14062" y="7065"/>
                      <a:pt x="14169" y="5601"/>
                      <a:pt x="13300" y="4660"/>
                    </a:cubicBezTo>
                    <a:cubicBezTo>
                      <a:pt x="12845" y="4175"/>
                      <a:pt x="12201" y="3896"/>
                      <a:pt x="11521" y="3896"/>
                    </a:cubicBezTo>
                    <a:cubicBezTo>
                      <a:pt x="11400" y="3896"/>
                      <a:pt x="11279" y="3904"/>
                      <a:pt x="11157" y="3922"/>
                    </a:cubicBezTo>
                    <a:lnTo>
                      <a:pt x="10955" y="3946"/>
                    </a:lnTo>
                    <a:lnTo>
                      <a:pt x="11002" y="3755"/>
                    </a:lnTo>
                    <a:cubicBezTo>
                      <a:pt x="11181" y="3041"/>
                      <a:pt x="10967" y="2279"/>
                      <a:pt x="10467" y="1731"/>
                    </a:cubicBezTo>
                    <a:cubicBezTo>
                      <a:pt x="9994" y="1214"/>
                      <a:pt x="9336" y="950"/>
                      <a:pt x="8675" y="950"/>
                    </a:cubicBezTo>
                    <a:cubicBezTo>
                      <a:pt x="8118" y="950"/>
                      <a:pt x="7560" y="1136"/>
                      <a:pt x="7109" y="1517"/>
                    </a:cubicBezTo>
                    <a:cubicBezTo>
                      <a:pt x="7073" y="1553"/>
                      <a:pt x="7038" y="1577"/>
                      <a:pt x="7014" y="1624"/>
                    </a:cubicBezTo>
                    <a:lnTo>
                      <a:pt x="6835" y="1803"/>
                    </a:lnTo>
                    <a:lnTo>
                      <a:pt x="6776" y="1565"/>
                    </a:lnTo>
                    <a:cubicBezTo>
                      <a:pt x="6692" y="1243"/>
                      <a:pt x="6537" y="946"/>
                      <a:pt x="6311" y="684"/>
                    </a:cubicBezTo>
                    <a:cubicBezTo>
                      <a:pt x="5899" y="232"/>
                      <a:pt x="5322" y="1"/>
                      <a:pt x="47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05" name="Google Shape;10905;p69"/>
              <p:cNvSpPr/>
              <p:nvPr/>
            </p:nvSpPr>
            <p:spPr>
              <a:xfrm rot="5400000">
                <a:off x="7744614" y="1238388"/>
                <a:ext cx="185449" cy="108982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1575" extrusionOk="0">
                    <a:moveTo>
                      <a:pt x="2679" y="0"/>
                    </a:moveTo>
                    <a:lnTo>
                      <a:pt x="2679" y="0"/>
                    </a:lnTo>
                    <a:cubicBezTo>
                      <a:pt x="2667" y="0"/>
                      <a:pt x="2667" y="24"/>
                      <a:pt x="2644" y="36"/>
                    </a:cubicBezTo>
                    <a:cubicBezTo>
                      <a:pt x="2632" y="48"/>
                      <a:pt x="2608" y="84"/>
                      <a:pt x="2608" y="108"/>
                    </a:cubicBezTo>
                    <a:cubicBezTo>
                      <a:pt x="2572" y="143"/>
                      <a:pt x="2548" y="179"/>
                      <a:pt x="2501" y="227"/>
                    </a:cubicBezTo>
                    <a:cubicBezTo>
                      <a:pt x="2453" y="274"/>
                      <a:pt x="2417" y="334"/>
                      <a:pt x="2346" y="381"/>
                    </a:cubicBezTo>
                    <a:cubicBezTo>
                      <a:pt x="2298" y="441"/>
                      <a:pt x="2239" y="477"/>
                      <a:pt x="2179" y="536"/>
                    </a:cubicBezTo>
                    <a:cubicBezTo>
                      <a:pt x="2096" y="596"/>
                      <a:pt x="2036" y="643"/>
                      <a:pt x="1965" y="703"/>
                    </a:cubicBezTo>
                    <a:cubicBezTo>
                      <a:pt x="1893" y="751"/>
                      <a:pt x="1822" y="810"/>
                      <a:pt x="1739" y="858"/>
                    </a:cubicBezTo>
                    <a:cubicBezTo>
                      <a:pt x="1691" y="882"/>
                      <a:pt x="1667" y="893"/>
                      <a:pt x="1620" y="929"/>
                    </a:cubicBezTo>
                    <a:lnTo>
                      <a:pt x="1501" y="989"/>
                    </a:lnTo>
                    <a:cubicBezTo>
                      <a:pt x="1429" y="1036"/>
                      <a:pt x="1334" y="1060"/>
                      <a:pt x="1251" y="1108"/>
                    </a:cubicBezTo>
                    <a:cubicBezTo>
                      <a:pt x="1155" y="1132"/>
                      <a:pt x="1084" y="1167"/>
                      <a:pt x="1000" y="1191"/>
                    </a:cubicBezTo>
                    <a:cubicBezTo>
                      <a:pt x="905" y="1227"/>
                      <a:pt x="822" y="1239"/>
                      <a:pt x="750" y="1274"/>
                    </a:cubicBezTo>
                    <a:cubicBezTo>
                      <a:pt x="727" y="1274"/>
                      <a:pt x="703" y="1286"/>
                      <a:pt x="691" y="1286"/>
                    </a:cubicBezTo>
                    <a:cubicBezTo>
                      <a:pt x="667" y="1298"/>
                      <a:pt x="643" y="1298"/>
                      <a:pt x="631" y="1298"/>
                    </a:cubicBezTo>
                    <a:cubicBezTo>
                      <a:pt x="584" y="1310"/>
                      <a:pt x="536" y="1334"/>
                      <a:pt x="500" y="1334"/>
                    </a:cubicBezTo>
                    <a:cubicBezTo>
                      <a:pt x="441" y="1346"/>
                      <a:pt x="369" y="1370"/>
                      <a:pt x="310" y="1370"/>
                    </a:cubicBezTo>
                    <a:cubicBezTo>
                      <a:pt x="250" y="1394"/>
                      <a:pt x="191" y="1405"/>
                      <a:pt x="143" y="1405"/>
                    </a:cubicBezTo>
                    <a:cubicBezTo>
                      <a:pt x="60" y="1417"/>
                      <a:pt x="0" y="1429"/>
                      <a:pt x="0" y="1429"/>
                    </a:cubicBezTo>
                    <a:lnTo>
                      <a:pt x="131" y="1477"/>
                    </a:lnTo>
                    <a:cubicBezTo>
                      <a:pt x="179" y="1489"/>
                      <a:pt x="238" y="1513"/>
                      <a:pt x="298" y="1524"/>
                    </a:cubicBezTo>
                    <a:cubicBezTo>
                      <a:pt x="358" y="1536"/>
                      <a:pt x="429" y="1536"/>
                      <a:pt x="500" y="1548"/>
                    </a:cubicBezTo>
                    <a:cubicBezTo>
                      <a:pt x="572" y="1548"/>
                      <a:pt x="643" y="1575"/>
                      <a:pt x="722" y="1575"/>
                    </a:cubicBezTo>
                    <a:cubicBezTo>
                      <a:pt x="735" y="1575"/>
                      <a:pt x="749" y="1574"/>
                      <a:pt x="762" y="1572"/>
                    </a:cubicBezTo>
                    <a:cubicBezTo>
                      <a:pt x="858" y="1548"/>
                      <a:pt x="953" y="1548"/>
                      <a:pt x="1060" y="1536"/>
                    </a:cubicBezTo>
                    <a:cubicBezTo>
                      <a:pt x="1096" y="1536"/>
                      <a:pt x="1143" y="1524"/>
                      <a:pt x="1203" y="1513"/>
                    </a:cubicBezTo>
                    <a:cubicBezTo>
                      <a:pt x="1251" y="1489"/>
                      <a:pt x="1310" y="1477"/>
                      <a:pt x="1358" y="1465"/>
                    </a:cubicBezTo>
                    <a:cubicBezTo>
                      <a:pt x="1441" y="1417"/>
                      <a:pt x="1560" y="1394"/>
                      <a:pt x="1655" y="1322"/>
                    </a:cubicBezTo>
                    <a:lnTo>
                      <a:pt x="1798" y="1251"/>
                    </a:lnTo>
                    <a:lnTo>
                      <a:pt x="1929" y="1167"/>
                    </a:lnTo>
                    <a:cubicBezTo>
                      <a:pt x="2024" y="1108"/>
                      <a:pt x="2096" y="1024"/>
                      <a:pt x="2167" y="953"/>
                    </a:cubicBezTo>
                    <a:cubicBezTo>
                      <a:pt x="2251" y="882"/>
                      <a:pt x="2310" y="810"/>
                      <a:pt x="2370" y="727"/>
                    </a:cubicBezTo>
                    <a:lnTo>
                      <a:pt x="2501" y="512"/>
                    </a:lnTo>
                    <a:cubicBezTo>
                      <a:pt x="2548" y="453"/>
                      <a:pt x="2560" y="381"/>
                      <a:pt x="2584" y="322"/>
                    </a:cubicBezTo>
                    <a:cubicBezTo>
                      <a:pt x="2620" y="262"/>
                      <a:pt x="2632" y="203"/>
                      <a:pt x="2644" y="155"/>
                    </a:cubicBezTo>
                    <a:cubicBezTo>
                      <a:pt x="2679" y="60"/>
                      <a:pt x="2679" y="24"/>
                      <a:pt x="2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38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730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0"/>
          <p:cNvSpPr/>
          <p:nvPr/>
        </p:nvSpPr>
        <p:spPr>
          <a:xfrm>
            <a:off x="955737" y="1542903"/>
            <a:ext cx="2988942" cy="1848884"/>
          </a:xfrm>
          <a:custGeom>
            <a:avLst/>
            <a:gdLst>
              <a:gd name="connsiteX0" fmla="*/ 0 w 1472858"/>
              <a:gd name="connsiteY0" fmla="*/ 245481 h 2428826"/>
              <a:gd name="connsiteX1" fmla="*/ 245481 w 1472858"/>
              <a:gd name="connsiteY1" fmla="*/ 0 h 2428826"/>
              <a:gd name="connsiteX2" fmla="*/ 245476 w 1472858"/>
              <a:gd name="connsiteY2" fmla="*/ 0 h 2428826"/>
              <a:gd name="connsiteX3" fmla="*/ 358891 w 1472858"/>
              <a:gd name="connsiteY3" fmla="*/ -132711 h 2428826"/>
              <a:gd name="connsiteX4" fmla="*/ 613691 w 1472858"/>
              <a:gd name="connsiteY4" fmla="*/ 0 h 2428826"/>
              <a:gd name="connsiteX5" fmla="*/ 1227377 w 1472858"/>
              <a:gd name="connsiteY5" fmla="*/ 0 h 2428826"/>
              <a:gd name="connsiteX6" fmla="*/ 1472858 w 1472858"/>
              <a:gd name="connsiteY6" fmla="*/ 245481 h 2428826"/>
              <a:gd name="connsiteX7" fmla="*/ 1472858 w 1472858"/>
              <a:gd name="connsiteY7" fmla="*/ 404804 h 2428826"/>
              <a:gd name="connsiteX8" fmla="*/ 1472858 w 1472858"/>
              <a:gd name="connsiteY8" fmla="*/ 404804 h 2428826"/>
              <a:gd name="connsiteX9" fmla="*/ 1472858 w 1472858"/>
              <a:gd name="connsiteY9" fmla="*/ 1012011 h 2428826"/>
              <a:gd name="connsiteX10" fmla="*/ 1472858 w 1472858"/>
              <a:gd name="connsiteY10" fmla="*/ 2183345 h 2428826"/>
              <a:gd name="connsiteX11" fmla="*/ 1227377 w 1472858"/>
              <a:gd name="connsiteY11" fmla="*/ 2428826 h 2428826"/>
              <a:gd name="connsiteX12" fmla="*/ 613691 w 1472858"/>
              <a:gd name="connsiteY12" fmla="*/ 2428826 h 2428826"/>
              <a:gd name="connsiteX13" fmla="*/ 245476 w 1472858"/>
              <a:gd name="connsiteY13" fmla="*/ 2428826 h 2428826"/>
              <a:gd name="connsiteX14" fmla="*/ 245476 w 1472858"/>
              <a:gd name="connsiteY14" fmla="*/ 2428826 h 2428826"/>
              <a:gd name="connsiteX15" fmla="*/ 245481 w 1472858"/>
              <a:gd name="connsiteY15" fmla="*/ 2428826 h 2428826"/>
              <a:gd name="connsiteX16" fmla="*/ 0 w 1472858"/>
              <a:gd name="connsiteY16" fmla="*/ 2183345 h 2428826"/>
              <a:gd name="connsiteX17" fmla="*/ 0 w 1472858"/>
              <a:gd name="connsiteY17" fmla="*/ 1012011 h 2428826"/>
              <a:gd name="connsiteX18" fmla="*/ 0 w 1472858"/>
              <a:gd name="connsiteY18" fmla="*/ 404804 h 2428826"/>
              <a:gd name="connsiteX19" fmla="*/ 0 w 1472858"/>
              <a:gd name="connsiteY19" fmla="*/ 404804 h 2428826"/>
              <a:gd name="connsiteX20" fmla="*/ 0 w 1472858"/>
              <a:gd name="connsiteY20" fmla="*/ 245481 h 242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72858" h="2428826" fill="none" extrusionOk="0">
                <a:moveTo>
                  <a:pt x="0" y="245481"/>
                </a:moveTo>
                <a:cubicBezTo>
                  <a:pt x="4080" y="92281"/>
                  <a:pt x="106995" y="3692"/>
                  <a:pt x="245481" y="0"/>
                </a:cubicBezTo>
                <a:lnTo>
                  <a:pt x="245476" y="0"/>
                </a:lnTo>
                <a:cubicBezTo>
                  <a:pt x="287864" y="-68587"/>
                  <a:pt x="320028" y="-71484"/>
                  <a:pt x="358891" y="-132711"/>
                </a:cubicBezTo>
                <a:cubicBezTo>
                  <a:pt x="436607" y="-95119"/>
                  <a:pt x="539585" y="-16288"/>
                  <a:pt x="613691" y="0"/>
                </a:cubicBezTo>
                <a:cubicBezTo>
                  <a:pt x="690796" y="-7283"/>
                  <a:pt x="1015904" y="-42547"/>
                  <a:pt x="1227377" y="0"/>
                </a:cubicBezTo>
                <a:cubicBezTo>
                  <a:pt x="1355269" y="-10495"/>
                  <a:pt x="1456508" y="107356"/>
                  <a:pt x="1472858" y="245481"/>
                </a:cubicBezTo>
                <a:cubicBezTo>
                  <a:pt x="1478763" y="269334"/>
                  <a:pt x="1477515" y="372543"/>
                  <a:pt x="1472858" y="404804"/>
                </a:cubicBezTo>
                <a:lnTo>
                  <a:pt x="1472858" y="404804"/>
                </a:lnTo>
                <a:cubicBezTo>
                  <a:pt x="1488631" y="681924"/>
                  <a:pt x="1504634" y="743270"/>
                  <a:pt x="1472858" y="1012011"/>
                </a:cubicBezTo>
                <a:cubicBezTo>
                  <a:pt x="1437445" y="1365307"/>
                  <a:pt x="1525026" y="1942944"/>
                  <a:pt x="1472858" y="2183345"/>
                </a:cubicBezTo>
                <a:cubicBezTo>
                  <a:pt x="1475069" y="2332111"/>
                  <a:pt x="1347235" y="2416442"/>
                  <a:pt x="1227377" y="2428826"/>
                </a:cubicBezTo>
                <a:cubicBezTo>
                  <a:pt x="1116613" y="2418660"/>
                  <a:pt x="771599" y="2415425"/>
                  <a:pt x="613691" y="2428826"/>
                </a:cubicBezTo>
                <a:cubicBezTo>
                  <a:pt x="474951" y="2444177"/>
                  <a:pt x="309956" y="2447136"/>
                  <a:pt x="245476" y="2428826"/>
                </a:cubicBezTo>
                <a:lnTo>
                  <a:pt x="245476" y="2428826"/>
                </a:lnTo>
                <a:lnTo>
                  <a:pt x="245481" y="2428826"/>
                </a:lnTo>
                <a:cubicBezTo>
                  <a:pt x="109122" y="2433084"/>
                  <a:pt x="12028" y="2297882"/>
                  <a:pt x="0" y="2183345"/>
                </a:cubicBezTo>
                <a:cubicBezTo>
                  <a:pt x="-103493" y="1900430"/>
                  <a:pt x="70930" y="1475867"/>
                  <a:pt x="0" y="1012011"/>
                </a:cubicBezTo>
                <a:cubicBezTo>
                  <a:pt x="-10035" y="757976"/>
                  <a:pt x="-39048" y="514220"/>
                  <a:pt x="0" y="404804"/>
                </a:cubicBezTo>
                <a:lnTo>
                  <a:pt x="0" y="404804"/>
                </a:lnTo>
                <a:cubicBezTo>
                  <a:pt x="5944" y="356506"/>
                  <a:pt x="9298" y="292706"/>
                  <a:pt x="0" y="245481"/>
                </a:cubicBezTo>
                <a:close/>
              </a:path>
              <a:path w="1472858" h="2428826" stroke="0" extrusionOk="0">
                <a:moveTo>
                  <a:pt x="0" y="245481"/>
                </a:moveTo>
                <a:cubicBezTo>
                  <a:pt x="413" y="111658"/>
                  <a:pt x="117733" y="6780"/>
                  <a:pt x="245481" y="0"/>
                </a:cubicBezTo>
                <a:lnTo>
                  <a:pt x="245476" y="0"/>
                </a:lnTo>
                <a:cubicBezTo>
                  <a:pt x="302906" y="-45363"/>
                  <a:pt x="315291" y="-68730"/>
                  <a:pt x="358891" y="-132711"/>
                </a:cubicBezTo>
                <a:cubicBezTo>
                  <a:pt x="398402" y="-116369"/>
                  <a:pt x="590655" y="-21335"/>
                  <a:pt x="613691" y="0"/>
                </a:cubicBezTo>
                <a:cubicBezTo>
                  <a:pt x="807514" y="-54118"/>
                  <a:pt x="1017120" y="7676"/>
                  <a:pt x="1227377" y="0"/>
                </a:cubicBezTo>
                <a:cubicBezTo>
                  <a:pt x="1365994" y="11378"/>
                  <a:pt x="1481014" y="101143"/>
                  <a:pt x="1472858" y="245481"/>
                </a:cubicBezTo>
                <a:cubicBezTo>
                  <a:pt x="1477076" y="291457"/>
                  <a:pt x="1466920" y="357562"/>
                  <a:pt x="1472858" y="404804"/>
                </a:cubicBezTo>
                <a:lnTo>
                  <a:pt x="1472858" y="404804"/>
                </a:lnTo>
                <a:cubicBezTo>
                  <a:pt x="1488846" y="612723"/>
                  <a:pt x="1435466" y="732451"/>
                  <a:pt x="1472858" y="1012011"/>
                </a:cubicBezTo>
                <a:cubicBezTo>
                  <a:pt x="1562432" y="1492004"/>
                  <a:pt x="1413356" y="1779628"/>
                  <a:pt x="1472858" y="2183345"/>
                </a:cubicBezTo>
                <a:cubicBezTo>
                  <a:pt x="1485686" y="2299789"/>
                  <a:pt x="1371083" y="2431695"/>
                  <a:pt x="1227377" y="2428826"/>
                </a:cubicBezTo>
                <a:cubicBezTo>
                  <a:pt x="939285" y="2450433"/>
                  <a:pt x="803549" y="2465791"/>
                  <a:pt x="613691" y="2428826"/>
                </a:cubicBezTo>
                <a:cubicBezTo>
                  <a:pt x="492614" y="2414813"/>
                  <a:pt x="315150" y="2439841"/>
                  <a:pt x="245476" y="2428826"/>
                </a:cubicBezTo>
                <a:lnTo>
                  <a:pt x="245476" y="2428826"/>
                </a:lnTo>
                <a:lnTo>
                  <a:pt x="245481" y="2428826"/>
                </a:lnTo>
                <a:cubicBezTo>
                  <a:pt x="106908" y="2428385"/>
                  <a:pt x="13" y="2323047"/>
                  <a:pt x="0" y="2183345"/>
                </a:cubicBezTo>
                <a:cubicBezTo>
                  <a:pt x="87091" y="1920729"/>
                  <a:pt x="12780" y="1192601"/>
                  <a:pt x="0" y="1012011"/>
                </a:cubicBezTo>
                <a:cubicBezTo>
                  <a:pt x="17653" y="840887"/>
                  <a:pt x="12659" y="646628"/>
                  <a:pt x="0" y="404804"/>
                </a:cubicBezTo>
                <a:lnTo>
                  <a:pt x="0" y="404804"/>
                </a:lnTo>
                <a:cubicBezTo>
                  <a:pt x="14262" y="364202"/>
                  <a:pt x="3514" y="286112"/>
                  <a:pt x="0" y="245481"/>
                </a:cubicBezTo>
                <a:close/>
              </a:path>
            </a:pathLst>
          </a:custGeom>
          <a:solidFill>
            <a:srgbClr val="E2D6F8"/>
          </a:solidFill>
          <a:ln w="12700">
            <a:solidFill>
              <a:srgbClr val="521B93"/>
            </a:solidFill>
            <a:extLst>
              <a:ext uri="{C807C97D-BFC1-408E-A445-0C87EB9F89A2}">
                <ask:lineSketchStyleProps xmlns:lc="http://schemas.openxmlformats.org/drawingml/2006/lockedCanvas" xmlns:ask="http://schemas.microsoft.com/office/drawing/2018/sketchyshapes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sd="2339883922">
                  <a:prstGeom prst="wedgeRoundRectCallout">
                    <a:avLst>
                      <a:gd name="adj1" fmla="val -25633"/>
                      <a:gd name="adj2" fmla="val -5546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3EA4C7-375E-463E-8179-A436DD729646}"/>
              </a:ext>
            </a:extLst>
          </p:cNvPr>
          <p:cNvSpPr/>
          <p:nvPr/>
        </p:nvSpPr>
        <p:spPr>
          <a:xfrm>
            <a:off x="429409" y="874910"/>
            <a:ext cx="40415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latin typeface="Architects Daughter" panose="020B0604020202020204" charset="0"/>
              </a:rPr>
              <a:t> </a:t>
            </a:r>
          </a:p>
          <a:p>
            <a:r>
              <a:rPr lang="en-GB" sz="1100" dirty="0">
                <a:latin typeface="Architects Daughter" panose="020B0604020202020204" charset="0"/>
              </a:rPr>
              <a:t> </a:t>
            </a:r>
          </a:p>
          <a:p>
            <a:r>
              <a:rPr lang="en-GB" sz="1100" dirty="0">
                <a:latin typeface="Architects Daughter" panose="020B0604020202020204" charset="0"/>
              </a:rPr>
              <a:t>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007" y="471311"/>
            <a:ext cx="3801250" cy="4533168"/>
          </a:xfrm>
          <a:prstGeom prst="rect">
            <a:avLst/>
          </a:prstGeom>
        </p:spPr>
      </p:pic>
      <p:sp>
        <p:nvSpPr>
          <p:cNvPr id="20" name="Google Shape;10892;p69"/>
          <p:cNvSpPr txBox="1">
            <a:spLocks noGrp="1"/>
          </p:cNvSpPr>
          <p:nvPr>
            <p:ph type="title"/>
          </p:nvPr>
        </p:nvSpPr>
        <p:spPr>
          <a:xfrm>
            <a:off x="63798" y="69381"/>
            <a:ext cx="9080202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GB" sz="2400" b="1" dirty="0">
                <a:latin typeface="Slackey" panose="020B0604020202020204" charset="0"/>
              </a:rPr>
              <a:t>Expanding brackets </a:t>
            </a:r>
            <a:r>
              <a:rPr lang="en-GB" sz="2400" b="1" dirty="0" smtClean="0">
                <a:latin typeface="Slackey" panose="020B0604020202020204" charset="0"/>
              </a:rPr>
              <a:t>and </a:t>
            </a:r>
            <a:r>
              <a:rPr lang="en-GB" sz="2400" b="1" dirty="0">
                <a:latin typeface="Slackey" panose="020B0604020202020204" charset="0"/>
              </a:rPr>
              <a:t>simplifying expressions</a:t>
            </a:r>
            <a:endParaRPr lang="en-GB" sz="2400" dirty="0">
              <a:latin typeface="Slackey" panose="020B06040202020202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5041" y="1722474"/>
            <a:ext cx="24242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latin typeface="Architects Daughter" panose="020B0604020202020204" charset="0"/>
              </a:rPr>
              <a:t>Task 1: </a:t>
            </a:r>
            <a:r>
              <a:rPr lang="en-GB" sz="1800" dirty="0" smtClean="0">
                <a:latin typeface="Architects Daughter" panose="020B0604020202020204" charset="0"/>
              </a:rPr>
              <a:t>Using the examples, practice expanding brackets and simplifying expressions.</a:t>
            </a:r>
            <a:endParaRPr lang="en-GB" sz="1800" dirty="0">
              <a:latin typeface="Architects Daught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99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1" name="Google Shape;10891;p69"/>
          <p:cNvSpPr/>
          <p:nvPr/>
        </p:nvSpPr>
        <p:spPr>
          <a:xfrm>
            <a:off x="170120" y="1304231"/>
            <a:ext cx="4263657" cy="2232837"/>
          </a:xfrm>
          <a:custGeom>
            <a:avLst/>
            <a:gdLst/>
            <a:ahLst/>
            <a:cxnLst/>
            <a:rect l="l" t="t" r="r" b="b"/>
            <a:pathLst>
              <a:path w="200786" h="102112" extrusionOk="0">
                <a:moveTo>
                  <a:pt x="0" y="2191"/>
                </a:moveTo>
                <a:lnTo>
                  <a:pt x="8506" y="102112"/>
                </a:lnTo>
                <a:lnTo>
                  <a:pt x="200786" y="97704"/>
                </a:lnTo>
                <a:lnTo>
                  <a:pt x="195453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92" name="Google Shape;10892;p69"/>
          <p:cNvSpPr txBox="1">
            <a:spLocks noGrp="1"/>
          </p:cNvSpPr>
          <p:nvPr>
            <p:ph type="title"/>
          </p:nvPr>
        </p:nvSpPr>
        <p:spPr>
          <a:xfrm>
            <a:off x="170120" y="221133"/>
            <a:ext cx="9080202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GB" sz="2800" b="1" dirty="0">
                <a:latin typeface="Slackey" panose="020B0604020202020204" charset="0"/>
              </a:rPr>
              <a:t>Rearranging equations</a:t>
            </a:r>
            <a:r>
              <a:rPr lang="en-GB" dirty="0"/>
              <a:t/>
            </a:r>
            <a:br>
              <a:rPr lang="en-GB" dirty="0"/>
            </a:br>
            <a:endParaRPr lang="en-GB" sz="2400" dirty="0">
              <a:latin typeface="Slackey" panose="020B060402020202020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967B901-08C8-476F-98CA-8C9BB14803E8}"/>
              </a:ext>
            </a:extLst>
          </p:cNvPr>
          <p:cNvSpPr txBox="1">
            <a:spLocks/>
          </p:cNvSpPr>
          <p:nvPr/>
        </p:nvSpPr>
        <p:spPr>
          <a:xfrm>
            <a:off x="243843" y="1391298"/>
            <a:ext cx="4116209" cy="344882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lvl="0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s Daughter" panose="020B0604020202020204" charset="0"/>
                <a:sym typeface="Arial"/>
              </a:rPr>
              <a:t> </a:t>
            </a:r>
            <a:r>
              <a:rPr lang="en-GB" sz="1600" b="1" dirty="0">
                <a:latin typeface="Architects Daughter" panose="020B0604020202020204" charset="0"/>
              </a:rPr>
              <a:t>Key </a:t>
            </a:r>
            <a:r>
              <a:rPr lang="en-GB" sz="1600" b="1" dirty="0" smtClean="0">
                <a:latin typeface="Architects Daughter" panose="020B0604020202020204" charset="0"/>
              </a:rPr>
              <a:t>points</a:t>
            </a:r>
          </a:p>
          <a:p>
            <a:pPr algn="l"/>
            <a:endParaRPr lang="en-GB" sz="1600" b="1" dirty="0">
              <a:latin typeface="Architects Daughter" panose="020B0604020202020204" charset="0"/>
            </a:endParaRPr>
          </a:p>
          <a:p>
            <a:pPr lvl="0"/>
            <a:r>
              <a:rPr lang="en-GB" sz="1600" dirty="0">
                <a:latin typeface="Architects Daughter" panose="020B0604020202020204" charset="0"/>
              </a:rPr>
              <a:t>To change the subject of a formula, get the terms containing the subject on one side and everything else on the other side.</a:t>
            </a:r>
          </a:p>
          <a:p>
            <a:pPr lvl="0"/>
            <a:r>
              <a:rPr lang="en-GB" sz="1600" dirty="0">
                <a:latin typeface="Architects Daughter" panose="020B0604020202020204" charset="0"/>
              </a:rPr>
              <a:t>You may need to factorise the terms containing the new subject.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500" y="767598"/>
            <a:ext cx="4289986" cy="407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0"/>
          <p:cNvSpPr/>
          <p:nvPr/>
        </p:nvSpPr>
        <p:spPr>
          <a:xfrm>
            <a:off x="955737" y="1542903"/>
            <a:ext cx="2988942" cy="1848884"/>
          </a:xfrm>
          <a:custGeom>
            <a:avLst/>
            <a:gdLst>
              <a:gd name="connsiteX0" fmla="*/ 0 w 1472858"/>
              <a:gd name="connsiteY0" fmla="*/ 245481 h 2428826"/>
              <a:gd name="connsiteX1" fmla="*/ 245481 w 1472858"/>
              <a:gd name="connsiteY1" fmla="*/ 0 h 2428826"/>
              <a:gd name="connsiteX2" fmla="*/ 245476 w 1472858"/>
              <a:gd name="connsiteY2" fmla="*/ 0 h 2428826"/>
              <a:gd name="connsiteX3" fmla="*/ 358891 w 1472858"/>
              <a:gd name="connsiteY3" fmla="*/ -132711 h 2428826"/>
              <a:gd name="connsiteX4" fmla="*/ 613691 w 1472858"/>
              <a:gd name="connsiteY4" fmla="*/ 0 h 2428826"/>
              <a:gd name="connsiteX5" fmla="*/ 1227377 w 1472858"/>
              <a:gd name="connsiteY5" fmla="*/ 0 h 2428826"/>
              <a:gd name="connsiteX6" fmla="*/ 1472858 w 1472858"/>
              <a:gd name="connsiteY6" fmla="*/ 245481 h 2428826"/>
              <a:gd name="connsiteX7" fmla="*/ 1472858 w 1472858"/>
              <a:gd name="connsiteY7" fmla="*/ 404804 h 2428826"/>
              <a:gd name="connsiteX8" fmla="*/ 1472858 w 1472858"/>
              <a:gd name="connsiteY8" fmla="*/ 404804 h 2428826"/>
              <a:gd name="connsiteX9" fmla="*/ 1472858 w 1472858"/>
              <a:gd name="connsiteY9" fmla="*/ 1012011 h 2428826"/>
              <a:gd name="connsiteX10" fmla="*/ 1472858 w 1472858"/>
              <a:gd name="connsiteY10" fmla="*/ 2183345 h 2428826"/>
              <a:gd name="connsiteX11" fmla="*/ 1227377 w 1472858"/>
              <a:gd name="connsiteY11" fmla="*/ 2428826 h 2428826"/>
              <a:gd name="connsiteX12" fmla="*/ 613691 w 1472858"/>
              <a:gd name="connsiteY12" fmla="*/ 2428826 h 2428826"/>
              <a:gd name="connsiteX13" fmla="*/ 245476 w 1472858"/>
              <a:gd name="connsiteY13" fmla="*/ 2428826 h 2428826"/>
              <a:gd name="connsiteX14" fmla="*/ 245476 w 1472858"/>
              <a:gd name="connsiteY14" fmla="*/ 2428826 h 2428826"/>
              <a:gd name="connsiteX15" fmla="*/ 245481 w 1472858"/>
              <a:gd name="connsiteY15" fmla="*/ 2428826 h 2428826"/>
              <a:gd name="connsiteX16" fmla="*/ 0 w 1472858"/>
              <a:gd name="connsiteY16" fmla="*/ 2183345 h 2428826"/>
              <a:gd name="connsiteX17" fmla="*/ 0 w 1472858"/>
              <a:gd name="connsiteY17" fmla="*/ 1012011 h 2428826"/>
              <a:gd name="connsiteX18" fmla="*/ 0 w 1472858"/>
              <a:gd name="connsiteY18" fmla="*/ 404804 h 2428826"/>
              <a:gd name="connsiteX19" fmla="*/ 0 w 1472858"/>
              <a:gd name="connsiteY19" fmla="*/ 404804 h 2428826"/>
              <a:gd name="connsiteX20" fmla="*/ 0 w 1472858"/>
              <a:gd name="connsiteY20" fmla="*/ 245481 h 242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72858" h="2428826" fill="none" extrusionOk="0">
                <a:moveTo>
                  <a:pt x="0" y="245481"/>
                </a:moveTo>
                <a:cubicBezTo>
                  <a:pt x="4080" y="92281"/>
                  <a:pt x="106995" y="3692"/>
                  <a:pt x="245481" y="0"/>
                </a:cubicBezTo>
                <a:lnTo>
                  <a:pt x="245476" y="0"/>
                </a:lnTo>
                <a:cubicBezTo>
                  <a:pt x="287864" y="-68587"/>
                  <a:pt x="320028" y="-71484"/>
                  <a:pt x="358891" y="-132711"/>
                </a:cubicBezTo>
                <a:cubicBezTo>
                  <a:pt x="436607" y="-95119"/>
                  <a:pt x="539585" y="-16288"/>
                  <a:pt x="613691" y="0"/>
                </a:cubicBezTo>
                <a:cubicBezTo>
                  <a:pt x="690796" y="-7283"/>
                  <a:pt x="1015904" y="-42547"/>
                  <a:pt x="1227377" y="0"/>
                </a:cubicBezTo>
                <a:cubicBezTo>
                  <a:pt x="1355269" y="-10495"/>
                  <a:pt x="1456508" y="107356"/>
                  <a:pt x="1472858" y="245481"/>
                </a:cubicBezTo>
                <a:cubicBezTo>
                  <a:pt x="1478763" y="269334"/>
                  <a:pt x="1477515" y="372543"/>
                  <a:pt x="1472858" y="404804"/>
                </a:cubicBezTo>
                <a:lnTo>
                  <a:pt x="1472858" y="404804"/>
                </a:lnTo>
                <a:cubicBezTo>
                  <a:pt x="1488631" y="681924"/>
                  <a:pt x="1504634" y="743270"/>
                  <a:pt x="1472858" y="1012011"/>
                </a:cubicBezTo>
                <a:cubicBezTo>
                  <a:pt x="1437445" y="1365307"/>
                  <a:pt x="1525026" y="1942944"/>
                  <a:pt x="1472858" y="2183345"/>
                </a:cubicBezTo>
                <a:cubicBezTo>
                  <a:pt x="1475069" y="2332111"/>
                  <a:pt x="1347235" y="2416442"/>
                  <a:pt x="1227377" y="2428826"/>
                </a:cubicBezTo>
                <a:cubicBezTo>
                  <a:pt x="1116613" y="2418660"/>
                  <a:pt x="771599" y="2415425"/>
                  <a:pt x="613691" y="2428826"/>
                </a:cubicBezTo>
                <a:cubicBezTo>
                  <a:pt x="474951" y="2444177"/>
                  <a:pt x="309956" y="2447136"/>
                  <a:pt x="245476" y="2428826"/>
                </a:cubicBezTo>
                <a:lnTo>
                  <a:pt x="245476" y="2428826"/>
                </a:lnTo>
                <a:lnTo>
                  <a:pt x="245481" y="2428826"/>
                </a:lnTo>
                <a:cubicBezTo>
                  <a:pt x="109122" y="2433084"/>
                  <a:pt x="12028" y="2297882"/>
                  <a:pt x="0" y="2183345"/>
                </a:cubicBezTo>
                <a:cubicBezTo>
                  <a:pt x="-103493" y="1900430"/>
                  <a:pt x="70930" y="1475867"/>
                  <a:pt x="0" y="1012011"/>
                </a:cubicBezTo>
                <a:cubicBezTo>
                  <a:pt x="-10035" y="757976"/>
                  <a:pt x="-39048" y="514220"/>
                  <a:pt x="0" y="404804"/>
                </a:cubicBezTo>
                <a:lnTo>
                  <a:pt x="0" y="404804"/>
                </a:lnTo>
                <a:cubicBezTo>
                  <a:pt x="5944" y="356506"/>
                  <a:pt x="9298" y="292706"/>
                  <a:pt x="0" y="245481"/>
                </a:cubicBezTo>
                <a:close/>
              </a:path>
              <a:path w="1472858" h="2428826" stroke="0" extrusionOk="0">
                <a:moveTo>
                  <a:pt x="0" y="245481"/>
                </a:moveTo>
                <a:cubicBezTo>
                  <a:pt x="413" y="111658"/>
                  <a:pt x="117733" y="6780"/>
                  <a:pt x="245481" y="0"/>
                </a:cubicBezTo>
                <a:lnTo>
                  <a:pt x="245476" y="0"/>
                </a:lnTo>
                <a:cubicBezTo>
                  <a:pt x="302906" y="-45363"/>
                  <a:pt x="315291" y="-68730"/>
                  <a:pt x="358891" y="-132711"/>
                </a:cubicBezTo>
                <a:cubicBezTo>
                  <a:pt x="398402" y="-116369"/>
                  <a:pt x="590655" y="-21335"/>
                  <a:pt x="613691" y="0"/>
                </a:cubicBezTo>
                <a:cubicBezTo>
                  <a:pt x="807514" y="-54118"/>
                  <a:pt x="1017120" y="7676"/>
                  <a:pt x="1227377" y="0"/>
                </a:cubicBezTo>
                <a:cubicBezTo>
                  <a:pt x="1365994" y="11378"/>
                  <a:pt x="1481014" y="101143"/>
                  <a:pt x="1472858" y="245481"/>
                </a:cubicBezTo>
                <a:cubicBezTo>
                  <a:pt x="1477076" y="291457"/>
                  <a:pt x="1466920" y="357562"/>
                  <a:pt x="1472858" y="404804"/>
                </a:cubicBezTo>
                <a:lnTo>
                  <a:pt x="1472858" y="404804"/>
                </a:lnTo>
                <a:cubicBezTo>
                  <a:pt x="1488846" y="612723"/>
                  <a:pt x="1435466" y="732451"/>
                  <a:pt x="1472858" y="1012011"/>
                </a:cubicBezTo>
                <a:cubicBezTo>
                  <a:pt x="1562432" y="1492004"/>
                  <a:pt x="1413356" y="1779628"/>
                  <a:pt x="1472858" y="2183345"/>
                </a:cubicBezTo>
                <a:cubicBezTo>
                  <a:pt x="1485686" y="2299789"/>
                  <a:pt x="1371083" y="2431695"/>
                  <a:pt x="1227377" y="2428826"/>
                </a:cubicBezTo>
                <a:cubicBezTo>
                  <a:pt x="939285" y="2450433"/>
                  <a:pt x="803549" y="2465791"/>
                  <a:pt x="613691" y="2428826"/>
                </a:cubicBezTo>
                <a:cubicBezTo>
                  <a:pt x="492614" y="2414813"/>
                  <a:pt x="315150" y="2439841"/>
                  <a:pt x="245476" y="2428826"/>
                </a:cubicBezTo>
                <a:lnTo>
                  <a:pt x="245476" y="2428826"/>
                </a:lnTo>
                <a:lnTo>
                  <a:pt x="245481" y="2428826"/>
                </a:lnTo>
                <a:cubicBezTo>
                  <a:pt x="106908" y="2428385"/>
                  <a:pt x="13" y="2323047"/>
                  <a:pt x="0" y="2183345"/>
                </a:cubicBezTo>
                <a:cubicBezTo>
                  <a:pt x="87091" y="1920729"/>
                  <a:pt x="12780" y="1192601"/>
                  <a:pt x="0" y="1012011"/>
                </a:cubicBezTo>
                <a:cubicBezTo>
                  <a:pt x="17653" y="840887"/>
                  <a:pt x="12659" y="646628"/>
                  <a:pt x="0" y="404804"/>
                </a:cubicBezTo>
                <a:lnTo>
                  <a:pt x="0" y="404804"/>
                </a:lnTo>
                <a:cubicBezTo>
                  <a:pt x="14262" y="364202"/>
                  <a:pt x="3514" y="286112"/>
                  <a:pt x="0" y="245481"/>
                </a:cubicBezTo>
                <a:close/>
              </a:path>
            </a:pathLst>
          </a:custGeom>
          <a:solidFill>
            <a:srgbClr val="E2D6F8"/>
          </a:solidFill>
          <a:ln w="12700">
            <a:solidFill>
              <a:srgbClr val="521B93"/>
            </a:solidFill>
            <a:extLst>
              <a:ext uri="{C807C97D-BFC1-408E-A445-0C87EB9F89A2}">
                <ask:lineSketchStyleProps xmlns:lc="http://schemas.openxmlformats.org/drawingml/2006/lockedCanvas" xmlns:ask="http://schemas.microsoft.com/office/drawing/2018/sketchyshapes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sd="2339883922">
                  <a:prstGeom prst="wedgeRoundRectCallout">
                    <a:avLst>
                      <a:gd name="adj1" fmla="val -25633"/>
                      <a:gd name="adj2" fmla="val -5546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3EA4C7-375E-463E-8179-A436DD729646}"/>
              </a:ext>
            </a:extLst>
          </p:cNvPr>
          <p:cNvSpPr/>
          <p:nvPr/>
        </p:nvSpPr>
        <p:spPr>
          <a:xfrm>
            <a:off x="429409" y="874910"/>
            <a:ext cx="40415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5041" y="1722474"/>
            <a:ext cx="2424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Task 2: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Using the examples, practice these questions.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chitects Daughter" panose="020B0604020202020204" charset="0"/>
              <a:cs typeface="Arial"/>
              <a:sym typeface="Arial"/>
            </a:endParaRPr>
          </a:p>
        </p:txBody>
      </p:sp>
      <p:sp>
        <p:nvSpPr>
          <p:cNvPr id="9" name="Google Shape;10892;p69"/>
          <p:cNvSpPr txBox="1">
            <a:spLocks noGrp="1"/>
          </p:cNvSpPr>
          <p:nvPr>
            <p:ph type="title"/>
          </p:nvPr>
        </p:nvSpPr>
        <p:spPr>
          <a:xfrm>
            <a:off x="170120" y="221133"/>
            <a:ext cx="9080202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GB" sz="2800" b="1" dirty="0">
                <a:latin typeface="Slackey" panose="020B0604020202020204" charset="0"/>
              </a:rPr>
              <a:t>Rearranging equations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>
              <a:latin typeface="Slackey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310" y="638289"/>
            <a:ext cx="3953959" cy="442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1" name="Google Shape;10891;p69"/>
          <p:cNvSpPr/>
          <p:nvPr/>
        </p:nvSpPr>
        <p:spPr>
          <a:xfrm>
            <a:off x="170121" y="767599"/>
            <a:ext cx="4275700" cy="3695722"/>
          </a:xfrm>
          <a:custGeom>
            <a:avLst/>
            <a:gdLst/>
            <a:ahLst/>
            <a:cxnLst/>
            <a:rect l="l" t="t" r="r" b="b"/>
            <a:pathLst>
              <a:path w="200786" h="102112" extrusionOk="0">
                <a:moveTo>
                  <a:pt x="0" y="2191"/>
                </a:moveTo>
                <a:lnTo>
                  <a:pt x="8506" y="102112"/>
                </a:lnTo>
                <a:lnTo>
                  <a:pt x="200786" y="97704"/>
                </a:lnTo>
                <a:lnTo>
                  <a:pt x="195453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92" name="Google Shape;10892;p69"/>
          <p:cNvSpPr txBox="1">
            <a:spLocks noGrp="1"/>
          </p:cNvSpPr>
          <p:nvPr>
            <p:ph type="title"/>
          </p:nvPr>
        </p:nvSpPr>
        <p:spPr>
          <a:xfrm>
            <a:off x="170120" y="221133"/>
            <a:ext cx="9080202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GB" sz="2800" b="1" dirty="0">
                <a:latin typeface="Slackey" panose="020B0604020202020204" charset="0"/>
              </a:rPr>
              <a:t>Rules of indices</a:t>
            </a: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endParaRPr lang="en-GB" sz="2800" dirty="0">
              <a:latin typeface="Slackey" panose="020B060402020202020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967B901-08C8-476F-98CA-8C9BB14803E8}"/>
              </a:ext>
            </a:extLst>
          </p:cNvPr>
          <p:cNvSpPr txBox="1">
            <a:spLocks/>
          </p:cNvSpPr>
          <p:nvPr/>
        </p:nvSpPr>
        <p:spPr>
          <a:xfrm>
            <a:off x="329611" y="1014499"/>
            <a:ext cx="4116209" cy="344882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lvl="0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s Daughter" panose="020B0604020202020204" charset="0"/>
                <a:ea typeface="+mn-ea"/>
                <a:cs typeface="+mn-cs"/>
                <a:sym typeface="Arial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s Daughter" panose="020B0604020202020204" charset="0"/>
                <a:ea typeface="+mn-ea"/>
                <a:cs typeface="+mn-cs"/>
                <a:sym typeface="Arial"/>
              </a:rPr>
              <a:t>Key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s Daughter" panose="020B0604020202020204" charset="0"/>
                <a:ea typeface="+mn-ea"/>
                <a:cs typeface="+mn-cs"/>
                <a:sym typeface="Arial"/>
              </a:rPr>
              <a:t>points</a:t>
            </a:r>
          </a:p>
          <a:p>
            <a:pPr algn="l"/>
            <a:endParaRPr lang="en-GB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10885" name="Picture 10884"/>
          <p:cNvPicPr>
            <a:picLocks noChangeAspect="1"/>
          </p:cNvPicPr>
          <p:nvPr/>
        </p:nvPicPr>
        <p:blipFill rotWithShape="1">
          <a:blip r:embed="rId3"/>
          <a:srcRect t="12465"/>
          <a:stretch/>
        </p:blipFill>
        <p:spPr>
          <a:xfrm>
            <a:off x="329611" y="1390625"/>
            <a:ext cx="3884681" cy="2048464"/>
          </a:xfrm>
          <a:prstGeom prst="rect">
            <a:avLst/>
          </a:prstGeom>
        </p:spPr>
      </p:pic>
      <p:pic>
        <p:nvPicPr>
          <p:cNvPr id="10886" name="Picture 108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310" y="1190907"/>
            <a:ext cx="4263311" cy="284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6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0"/>
          <p:cNvSpPr/>
          <p:nvPr/>
        </p:nvSpPr>
        <p:spPr>
          <a:xfrm>
            <a:off x="955737" y="1542903"/>
            <a:ext cx="2988942" cy="1848884"/>
          </a:xfrm>
          <a:custGeom>
            <a:avLst/>
            <a:gdLst>
              <a:gd name="connsiteX0" fmla="*/ 0 w 1472858"/>
              <a:gd name="connsiteY0" fmla="*/ 245481 h 2428826"/>
              <a:gd name="connsiteX1" fmla="*/ 245481 w 1472858"/>
              <a:gd name="connsiteY1" fmla="*/ 0 h 2428826"/>
              <a:gd name="connsiteX2" fmla="*/ 245476 w 1472858"/>
              <a:gd name="connsiteY2" fmla="*/ 0 h 2428826"/>
              <a:gd name="connsiteX3" fmla="*/ 358891 w 1472858"/>
              <a:gd name="connsiteY3" fmla="*/ -132711 h 2428826"/>
              <a:gd name="connsiteX4" fmla="*/ 613691 w 1472858"/>
              <a:gd name="connsiteY4" fmla="*/ 0 h 2428826"/>
              <a:gd name="connsiteX5" fmla="*/ 1227377 w 1472858"/>
              <a:gd name="connsiteY5" fmla="*/ 0 h 2428826"/>
              <a:gd name="connsiteX6" fmla="*/ 1472858 w 1472858"/>
              <a:gd name="connsiteY6" fmla="*/ 245481 h 2428826"/>
              <a:gd name="connsiteX7" fmla="*/ 1472858 w 1472858"/>
              <a:gd name="connsiteY7" fmla="*/ 404804 h 2428826"/>
              <a:gd name="connsiteX8" fmla="*/ 1472858 w 1472858"/>
              <a:gd name="connsiteY8" fmla="*/ 404804 h 2428826"/>
              <a:gd name="connsiteX9" fmla="*/ 1472858 w 1472858"/>
              <a:gd name="connsiteY9" fmla="*/ 1012011 h 2428826"/>
              <a:gd name="connsiteX10" fmla="*/ 1472858 w 1472858"/>
              <a:gd name="connsiteY10" fmla="*/ 2183345 h 2428826"/>
              <a:gd name="connsiteX11" fmla="*/ 1227377 w 1472858"/>
              <a:gd name="connsiteY11" fmla="*/ 2428826 h 2428826"/>
              <a:gd name="connsiteX12" fmla="*/ 613691 w 1472858"/>
              <a:gd name="connsiteY12" fmla="*/ 2428826 h 2428826"/>
              <a:gd name="connsiteX13" fmla="*/ 245476 w 1472858"/>
              <a:gd name="connsiteY13" fmla="*/ 2428826 h 2428826"/>
              <a:gd name="connsiteX14" fmla="*/ 245476 w 1472858"/>
              <a:gd name="connsiteY14" fmla="*/ 2428826 h 2428826"/>
              <a:gd name="connsiteX15" fmla="*/ 245481 w 1472858"/>
              <a:gd name="connsiteY15" fmla="*/ 2428826 h 2428826"/>
              <a:gd name="connsiteX16" fmla="*/ 0 w 1472858"/>
              <a:gd name="connsiteY16" fmla="*/ 2183345 h 2428826"/>
              <a:gd name="connsiteX17" fmla="*/ 0 w 1472858"/>
              <a:gd name="connsiteY17" fmla="*/ 1012011 h 2428826"/>
              <a:gd name="connsiteX18" fmla="*/ 0 w 1472858"/>
              <a:gd name="connsiteY18" fmla="*/ 404804 h 2428826"/>
              <a:gd name="connsiteX19" fmla="*/ 0 w 1472858"/>
              <a:gd name="connsiteY19" fmla="*/ 404804 h 2428826"/>
              <a:gd name="connsiteX20" fmla="*/ 0 w 1472858"/>
              <a:gd name="connsiteY20" fmla="*/ 245481 h 242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72858" h="2428826" fill="none" extrusionOk="0">
                <a:moveTo>
                  <a:pt x="0" y="245481"/>
                </a:moveTo>
                <a:cubicBezTo>
                  <a:pt x="4080" y="92281"/>
                  <a:pt x="106995" y="3692"/>
                  <a:pt x="245481" y="0"/>
                </a:cubicBezTo>
                <a:lnTo>
                  <a:pt x="245476" y="0"/>
                </a:lnTo>
                <a:cubicBezTo>
                  <a:pt x="287864" y="-68587"/>
                  <a:pt x="320028" y="-71484"/>
                  <a:pt x="358891" y="-132711"/>
                </a:cubicBezTo>
                <a:cubicBezTo>
                  <a:pt x="436607" y="-95119"/>
                  <a:pt x="539585" y="-16288"/>
                  <a:pt x="613691" y="0"/>
                </a:cubicBezTo>
                <a:cubicBezTo>
                  <a:pt x="690796" y="-7283"/>
                  <a:pt x="1015904" y="-42547"/>
                  <a:pt x="1227377" y="0"/>
                </a:cubicBezTo>
                <a:cubicBezTo>
                  <a:pt x="1355269" y="-10495"/>
                  <a:pt x="1456508" y="107356"/>
                  <a:pt x="1472858" y="245481"/>
                </a:cubicBezTo>
                <a:cubicBezTo>
                  <a:pt x="1478763" y="269334"/>
                  <a:pt x="1477515" y="372543"/>
                  <a:pt x="1472858" y="404804"/>
                </a:cubicBezTo>
                <a:lnTo>
                  <a:pt x="1472858" y="404804"/>
                </a:lnTo>
                <a:cubicBezTo>
                  <a:pt x="1488631" y="681924"/>
                  <a:pt x="1504634" y="743270"/>
                  <a:pt x="1472858" y="1012011"/>
                </a:cubicBezTo>
                <a:cubicBezTo>
                  <a:pt x="1437445" y="1365307"/>
                  <a:pt x="1525026" y="1942944"/>
                  <a:pt x="1472858" y="2183345"/>
                </a:cubicBezTo>
                <a:cubicBezTo>
                  <a:pt x="1475069" y="2332111"/>
                  <a:pt x="1347235" y="2416442"/>
                  <a:pt x="1227377" y="2428826"/>
                </a:cubicBezTo>
                <a:cubicBezTo>
                  <a:pt x="1116613" y="2418660"/>
                  <a:pt x="771599" y="2415425"/>
                  <a:pt x="613691" y="2428826"/>
                </a:cubicBezTo>
                <a:cubicBezTo>
                  <a:pt x="474951" y="2444177"/>
                  <a:pt x="309956" y="2447136"/>
                  <a:pt x="245476" y="2428826"/>
                </a:cubicBezTo>
                <a:lnTo>
                  <a:pt x="245476" y="2428826"/>
                </a:lnTo>
                <a:lnTo>
                  <a:pt x="245481" y="2428826"/>
                </a:lnTo>
                <a:cubicBezTo>
                  <a:pt x="109122" y="2433084"/>
                  <a:pt x="12028" y="2297882"/>
                  <a:pt x="0" y="2183345"/>
                </a:cubicBezTo>
                <a:cubicBezTo>
                  <a:pt x="-103493" y="1900430"/>
                  <a:pt x="70930" y="1475867"/>
                  <a:pt x="0" y="1012011"/>
                </a:cubicBezTo>
                <a:cubicBezTo>
                  <a:pt x="-10035" y="757976"/>
                  <a:pt x="-39048" y="514220"/>
                  <a:pt x="0" y="404804"/>
                </a:cubicBezTo>
                <a:lnTo>
                  <a:pt x="0" y="404804"/>
                </a:lnTo>
                <a:cubicBezTo>
                  <a:pt x="5944" y="356506"/>
                  <a:pt x="9298" y="292706"/>
                  <a:pt x="0" y="245481"/>
                </a:cubicBezTo>
                <a:close/>
              </a:path>
              <a:path w="1472858" h="2428826" stroke="0" extrusionOk="0">
                <a:moveTo>
                  <a:pt x="0" y="245481"/>
                </a:moveTo>
                <a:cubicBezTo>
                  <a:pt x="413" y="111658"/>
                  <a:pt x="117733" y="6780"/>
                  <a:pt x="245481" y="0"/>
                </a:cubicBezTo>
                <a:lnTo>
                  <a:pt x="245476" y="0"/>
                </a:lnTo>
                <a:cubicBezTo>
                  <a:pt x="302906" y="-45363"/>
                  <a:pt x="315291" y="-68730"/>
                  <a:pt x="358891" y="-132711"/>
                </a:cubicBezTo>
                <a:cubicBezTo>
                  <a:pt x="398402" y="-116369"/>
                  <a:pt x="590655" y="-21335"/>
                  <a:pt x="613691" y="0"/>
                </a:cubicBezTo>
                <a:cubicBezTo>
                  <a:pt x="807514" y="-54118"/>
                  <a:pt x="1017120" y="7676"/>
                  <a:pt x="1227377" y="0"/>
                </a:cubicBezTo>
                <a:cubicBezTo>
                  <a:pt x="1365994" y="11378"/>
                  <a:pt x="1481014" y="101143"/>
                  <a:pt x="1472858" y="245481"/>
                </a:cubicBezTo>
                <a:cubicBezTo>
                  <a:pt x="1477076" y="291457"/>
                  <a:pt x="1466920" y="357562"/>
                  <a:pt x="1472858" y="404804"/>
                </a:cubicBezTo>
                <a:lnTo>
                  <a:pt x="1472858" y="404804"/>
                </a:lnTo>
                <a:cubicBezTo>
                  <a:pt x="1488846" y="612723"/>
                  <a:pt x="1435466" y="732451"/>
                  <a:pt x="1472858" y="1012011"/>
                </a:cubicBezTo>
                <a:cubicBezTo>
                  <a:pt x="1562432" y="1492004"/>
                  <a:pt x="1413356" y="1779628"/>
                  <a:pt x="1472858" y="2183345"/>
                </a:cubicBezTo>
                <a:cubicBezTo>
                  <a:pt x="1485686" y="2299789"/>
                  <a:pt x="1371083" y="2431695"/>
                  <a:pt x="1227377" y="2428826"/>
                </a:cubicBezTo>
                <a:cubicBezTo>
                  <a:pt x="939285" y="2450433"/>
                  <a:pt x="803549" y="2465791"/>
                  <a:pt x="613691" y="2428826"/>
                </a:cubicBezTo>
                <a:cubicBezTo>
                  <a:pt x="492614" y="2414813"/>
                  <a:pt x="315150" y="2439841"/>
                  <a:pt x="245476" y="2428826"/>
                </a:cubicBezTo>
                <a:lnTo>
                  <a:pt x="245476" y="2428826"/>
                </a:lnTo>
                <a:lnTo>
                  <a:pt x="245481" y="2428826"/>
                </a:lnTo>
                <a:cubicBezTo>
                  <a:pt x="106908" y="2428385"/>
                  <a:pt x="13" y="2323047"/>
                  <a:pt x="0" y="2183345"/>
                </a:cubicBezTo>
                <a:cubicBezTo>
                  <a:pt x="87091" y="1920729"/>
                  <a:pt x="12780" y="1192601"/>
                  <a:pt x="0" y="1012011"/>
                </a:cubicBezTo>
                <a:cubicBezTo>
                  <a:pt x="17653" y="840887"/>
                  <a:pt x="12659" y="646628"/>
                  <a:pt x="0" y="404804"/>
                </a:cubicBezTo>
                <a:lnTo>
                  <a:pt x="0" y="404804"/>
                </a:lnTo>
                <a:cubicBezTo>
                  <a:pt x="14262" y="364202"/>
                  <a:pt x="3514" y="286112"/>
                  <a:pt x="0" y="245481"/>
                </a:cubicBezTo>
                <a:close/>
              </a:path>
            </a:pathLst>
          </a:custGeom>
          <a:solidFill>
            <a:srgbClr val="E2D6F8"/>
          </a:solidFill>
          <a:ln w="12700">
            <a:solidFill>
              <a:srgbClr val="521B93"/>
            </a:solidFill>
            <a:extLst>
              <a:ext uri="{C807C97D-BFC1-408E-A445-0C87EB9F89A2}">
                <ask:lineSketchStyleProps xmlns:lc="http://schemas.openxmlformats.org/drawingml/2006/lockedCanvas" xmlns:ask="http://schemas.microsoft.com/office/drawing/2018/sketchyshapes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sd="2339883922">
                  <a:prstGeom prst="wedgeRoundRectCallout">
                    <a:avLst>
                      <a:gd name="adj1" fmla="val -25633"/>
                      <a:gd name="adj2" fmla="val -5546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3EA4C7-375E-463E-8179-A436DD729646}"/>
              </a:ext>
            </a:extLst>
          </p:cNvPr>
          <p:cNvSpPr/>
          <p:nvPr/>
        </p:nvSpPr>
        <p:spPr>
          <a:xfrm>
            <a:off x="429409" y="874910"/>
            <a:ext cx="40415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5041" y="1722474"/>
            <a:ext cx="2424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Task 3: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Using the examples, practice these questions.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chitects Daughter" panose="020B0604020202020204" charset="0"/>
              <a:cs typeface="Arial"/>
              <a:sym typeface="Arial"/>
            </a:endParaRPr>
          </a:p>
        </p:txBody>
      </p:sp>
      <p:sp>
        <p:nvSpPr>
          <p:cNvPr id="9" name="Google Shape;10892;p69"/>
          <p:cNvSpPr txBox="1">
            <a:spLocks noGrp="1"/>
          </p:cNvSpPr>
          <p:nvPr>
            <p:ph type="title"/>
          </p:nvPr>
        </p:nvSpPr>
        <p:spPr>
          <a:xfrm>
            <a:off x="170120" y="221133"/>
            <a:ext cx="9080202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GB" sz="2800" b="1" dirty="0">
                <a:latin typeface="Slackey" panose="020B0604020202020204" charset="0"/>
              </a:rPr>
              <a:t>Rules of indices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>
              <a:latin typeface="Slackey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296" y="120260"/>
            <a:ext cx="3634982" cy="483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9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1" name="Google Shape;10891;p69"/>
          <p:cNvSpPr/>
          <p:nvPr/>
        </p:nvSpPr>
        <p:spPr>
          <a:xfrm>
            <a:off x="170121" y="1015612"/>
            <a:ext cx="4275700" cy="3695722"/>
          </a:xfrm>
          <a:custGeom>
            <a:avLst/>
            <a:gdLst/>
            <a:ahLst/>
            <a:cxnLst/>
            <a:rect l="l" t="t" r="r" b="b"/>
            <a:pathLst>
              <a:path w="200786" h="102112" extrusionOk="0">
                <a:moveTo>
                  <a:pt x="0" y="2191"/>
                </a:moveTo>
                <a:lnTo>
                  <a:pt x="8506" y="102112"/>
                </a:lnTo>
                <a:lnTo>
                  <a:pt x="200786" y="97704"/>
                </a:lnTo>
                <a:lnTo>
                  <a:pt x="195453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92" name="Google Shape;10892;p69"/>
          <p:cNvSpPr txBox="1">
            <a:spLocks noGrp="1"/>
          </p:cNvSpPr>
          <p:nvPr>
            <p:ph type="title"/>
          </p:nvPr>
        </p:nvSpPr>
        <p:spPr>
          <a:xfrm>
            <a:off x="170121" y="257998"/>
            <a:ext cx="9080202" cy="3849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GB" sz="2800" b="1" dirty="0">
                <a:latin typeface="Slackey" panose="020B0604020202020204" charset="0"/>
              </a:rPr>
              <a:t>Factorising expressions</a:t>
            </a:r>
            <a:r>
              <a:rPr lang="en-GB" dirty="0"/>
              <a:t/>
            </a:r>
            <a:br>
              <a:rPr lang="en-GB" dirty="0"/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endParaRPr lang="en-GB" sz="2800" dirty="0">
              <a:latin typeface="Slackey" panose="020B060402020202020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967B901-08C8-476F-98CA-8C9BB14803E8}"/>
              </a:ext>
            </a:extLst>
          </p:cNvPr>
          <p:cNvSpPr txBox="1">
            <a:spLocks/>
          </p:cNvSpPr>
          <p:nvPr/>
        </p:nvSpPr>
        <p:spPr>
          <a:xfrm>
            <a:off x="280769" y="1262513"/>
            <a:ext cx="4116209" cy="344882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lvl="0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s Daughter" panose="020B0604020202020204" charset="0"/>
                <a:ea typeface="+mn-ea"/>
                <a:cs typeface="+mn-cs"/>
                <a:sym typeface="Arial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s Daughter" panose="020B0604020202020204" charset="0"/>
                <a:ea typeface="+mn-ea"/>
                <a:cs typeface="+mn-cs"/>
                <a:sym typeface="Arial"/>
              </a:rPr>
              <a:t>Key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s Daughter" panose="020B0604020202020204" charset="0"/>
                <a:ea typeface="+mn-ea"/>
                <a:cs typeface="+mn-cs"/>
                <a:sym typeface="Arial"/>
              </a:rPr>
              <a:t>points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q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chitects Daughter" panose="020B0604020202020204" charset="0"/>
              <a:sym typeface="Arial"/>
            </a:endParaRP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en-GB" sz="1600" dirty="0">
                <a:latin typeface="Architects Daughter" panose="020B0604020202020204" charset="0"/>
              </a:rPr>
              <a:t>Factorising an expression is the opposite of expanding the brackets.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en-GB" sz="1600" dirty="0">
                <a:latin typeface="Architects Daughter" panose="020B0604020202020204" charset="0"/>
              </a:rPr>
              <a:t>A quadratic expression is in the form </a:t>
            </a:r>
            <a:r>
              <a:rPr lang="en-GB" sz="1600" i="1" dirty="0">
                <a:latin typeface="Architects Daughter" panose="020B0604020202020204" charset="0"/>
              </a:rPr>
              <a:t>ax</a:t>
            </a:r>
            <a:r>
              <a:rPr lang="en-GB" sz="1600" baseline="30000" dirty="0">
                <a:latin typeface="Architects Daughter" panose="020B0604020202020204" charset="0"/>
              </a:rPr>
              <a:t>2</a:t>
            </a:r>
            <a:r>
              <a:rPr lang="en-GB" sz="1600" dirty="0">
                <a:latin typeface="Architects Daughter" panose="020B0604020202020204" charset="0"/>
              </a:rPr>
              <a:t> + </a:t>
            </a:r>
            <a:r>
              <a:rPr lang="en-GB" sz="1600" i="1" dirty="0" err="1">
                <a:latin typeface="Architects Daughter" panose="020B0604020202020204" charset="0"/>
              </a:rPr>
              <a:t>bx</a:t>
            </a:r>
            <a:r>
              <a:rPr lang="en-GB" sz="1600" dirty="0">
                <a:latin typeface="Architects Daughter" panose="020B0604020202020204" charset="0"/>
              </a:rPr>
              <a:t> + </a:t>
            </a:r>
            <a:r>
              <a:rPr lang="en-GB" sz="1600" i="1" dirty="0">
                <a:latin typeface="Architects Daughter" panose="020B0604020202020204" charset="0"/>
              </a:rPr>
              <a:t>c</a:t>
            </a:r>
            <a:r>
              <a:rPr lang="en-GB" sz="1600" dirty="0">
                <a:latin typeface="Architects Daughter" panose="020B0604020202020204" charset="0"/>
              </a:rPr>
              <a:t>, where </a:t>
            </a:r>
            <a:r>
              <a:rPr lang="en-GB" sz="1600" i="1" dirty="0">
                <a:latin typeface="Architects Daughter" panose="020B0604020202020204" charset="0"/>
              </a:rPr>
              <a:t>a</a:t>
            </a:r>
            <a:r>
              <a:rPr lang="en-GB" sz="1600" dirty="0">
                <a:latin typeface="Architects Daughter" panose="020B0604020202020204" charset="0"/>
              </a:rPr>
              <a:t> ≠ 0.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en-GB" sz="1600" dirty="0">
                <a:latin typeface="Architects Daughter" panose="020B0604020202020204" charset="0"/>
              </a:rPr>
              <a:t>To factorise a quadratic equation find two numbers whose sum is </a:t>
            </a:r>
            <a:r>
              <a:rPr lang="en-GB" sz="1600" i="1" dirty="0">
                <a:latin typeface="Architects Daughter" panose="020B0604020202020204" charset="0"/>
              </a:rPr>
              <a:t>b</a:t>
            </a:r>
            <a:r>
              <a:rPr lang="en-GB" sz="1600" dirty="0">
                <a:latin typeface="Architects Daughter" panose="020B0604020202020204" charset="0"/>
              </a:rPr>
              <a:t> and whose product is </a:t>
            </a:r>
            <a:r>
              <a:rPr lang="en-GB" sz="1600" i="1" dirty="0">
                <a:latin typeface="Architects Daughter" panose="020B0604020202020204" charset="0"/>
              </a:rPr>
              <a:t>ac</a:t>
            </a:r>
            <a:r>
              <a:rPr lang="en-GB" sz="1600" dirty="0">
                <a:latin typeface="Architects Daughter" panose="020B0604020202020204" charset="0"/>
              </a:rPr>
              <a:t>.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en-GB" sz="1600" dirty="0">
                <a:latin typeface="Architects Daughter" panose="020B0604020202020204" charset="0"/>
              </a:rPr>
              <a:t>An expression in the form </a:t>
            </a:r>
            <a:r>
              <a:rPr lang="en-GB" sz="1600" i="1" dirty="0">
                <a:latin typeface="Architects Daughter" panose="020B0604020202020204" charset="0"/>
              </a:rPr>
              <a:t>x</a:t>
            </a:r>
            <a:r>
              <a:rPr lang="en-GB" sz="1600" baseline="30000" dirty="0">
                <a:latin typeface="Architects Daughter" panose="020B0604020202020204" charset="0"/>
              </a:rPr>
              <a:t>2</a:t>
            </a:r>
            <a:r>
              <a:rPr lang="en-GB" sz="1600" dirty="0">
                <a:latin typeface="Architects Daughter" panose="020B0604020202020204" charset="0"/>
              </a:rPr>
              <a:t> – </a:t>
            </a:r>
            <a:r>
              <a:rPr lang="en-GB" sz="1600" i="1" dirty="0">
                <a:latin typeface="Architects Daughter" panose="020B0604020202020204" charset="0"/>
              </a:rPr>
              <a:t>y</a:t>
            </a:r>
            <a:r>
              <a:rPr lang="en-GB" sz="1600" baseline="30000" dirty="0">
                <a:latin typeface="Architects Daughter" panose="020B0604020202020204" charset="0"/>
              </a:rPr>
              <a:t>2</a:t>
            </a:r>
            <a:r>
              <a:rPr lang="en-GB" sz="1600" dirty="0">
                <a:latin typeface="Architects Daughter" panose="020B0604020202020204" charset="0"/>
              </a:rPr>
              <a:t> is called the difference of two squares. It factorises to (</a:t>
            </a:r>
            <a:r>
              <a:rPr lang="en-GB" sz="1600" i="1" dirty="0">
                <a:latin typeface="Architects Daughter" panose="020B0604020202020204" charset="0"/>
              </a:rPr>
              <a:t>x</a:t>
            </a:r>
            <a:r>
              <a:rPr lang="en-GB" sz="1600" dirty="0">
                <a:latin typeface="Architects Daughter" panose="020B0604020202020204" charset="0"/>
              </a:rPr>
              <a:t> – </a:t>
            </a:r>
            <a:r>
              <a:rPr lang="en-GB" sz="1600" i="1" dirty="0">
                <a:latin typeface="Architects Daughter" panose="020B0604020202020204" charset="0"/>
              </a:rPr>
              <a:t>y</a:t>
            </a:r>
            <a:r>
              <a:rPr lang="en-GB" sz="1600" dirty="0">
                <a:latin typeface="Architects Daughter" panose="020B0604020202020204" charset="0"/>
              </a:rPr>
              <a:t>)(</a:t>
            </a:r>
            <a:r>
              <a:rPr lang="en-GB" sz="1600" i="1" dirty="0">
                <a:latin typeface="Architects Daughter" panose="020B0604020202020204" charset="0"/>
              </a:rPr>
              <a:t>x</a:t>
            </a:r>
            <a:r>
              <a:rPr lang="en-GB" sz="1600" dirty="0">
                <a:latin typeface="Architects Daughter" panose="020B0604020202020204" charset="0"/>
              </a:rPr>
              <a:t> + </a:t>
            </a:r>
            <a:r>
              <a:rPr lang="en-GB" sz="1600" i="1" dirty="0">
                <a:latin typeface="Architects Daughter" panose="020B0604020202020204" charset="0"/>
              </a:rPr>
              <a:t>y</a:t>
            </a:r>
            <a:r>
              <a:rPr lang="en-GB" sz="1600" dirty="0">
                <a:latin typeface="Architects Daughter" panose="020B0604020202020204" charset="0"/>
              </a:rPr>
              <a:t>).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169" y="958833"/>
            <a:ext cx="4191623" cy="37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45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0"/>
          <p:cNvSpPr/>
          <p:nvPr/>
        </p:nvSpPr>
        <p:spPr>
          <a:xfrm>
            <a:off x="955737" y="1542903"/>
            <a:ext cx="2988942" cy="1848884"/>
          </a:xfrm>
          <a:custGeom>
            <a:avLst/>
            <a:gdLst>
              <a:gd name="connsiteX0" fmla="*/ 0 w 1472858"/>
              <a:gd name="connsiteY0" fmla="*/ 245481 h 2428826"/>
              <a:gd name="connsiteX1" fmla="*/ 245481 w 1472858"/>
              <a:gd name="connsiteY1" fmla="*/ 0 h 2428826"/>
              <a:gd name="connsiteX2" fmla="*/ 245476 w 1472858"/>
              <a:gd name="connsiteY2" fmla="*/ 0 h 2428826"/>
              <a:gd name="connsiteX3" fmla="*/ 358891 w 1472858"/>
              <a:gd name="connsiteY3" fmla="*/ -132711 h 2428826"/>
              <a:gd name="connsiteX4" fmla="*/ 613691 w 1472858"/>
              <a:gd name="connsiteY4" fmla="*/ 0 h 2428826"/>
              <a:gd name="connsiteX5" fmla="*/ 1227377 w 1472858"/>
              <a:gd name="connsiteY5" fmla="*/ 0 h 2428826"/>
              <a:gd name="connsiteX6" fmla="*/ 1472858 w 1472858"/>
              <a:gd name="connsiteY6" fmla="*/ 245481 h 2428826"/>
              <a:gd name="connsiteX7" fmla="*/ 1472858 w 1472858"/>
              <a:gd name="connsiteY7" fmla="*/ 404804 h 2428826"/>
              <a:gd name="connsiteX8" fmla="*/ 1472858 w 1472858"/>
              <a:gd name="connsiteY8" fmla="*/ 404804 h 2428826"/>
              <a:gd name="connsiteX9" fmla="*/ 1472858 w 1472858"/>
              <a:gd name="connsiteY9" fmla="*/ 1012011 h 2428826"/>
              <a:gd name="connsiteX10" fmla="*/ 1472858 w 1472858"/>
              <a:gd name="connsiteY10" fmla="*/ 2183345 h 2428826"/>
              <a:gd name="connsiteX11" fmla="*/ 1227377 w 1472858"/>
              <a:gd name="connsiteY11" fmla="*/ 2428826 h 2428826"/>
              <a:gd name="connsiteX12" fmla="*/ 613691 w 1472858"/>
              <a:gd name="connsiteY12" fmla="*/ 2428826 h 2428826"/>
              <a:gd name="connsiteX13" fmla="*/ 245476 w 1472858"/>
              <a:gd name="connsiteY13" fmla="*/ 2428826 h 2428826"/>
              <a:gd name="connsiteX14" fmla="*/ 245476 w 1472858"/>
              <a:gd name="connsiteY14" fmla="*/ 2428826 h 2428826"/>
              <a:gd name="connsiteX15" fmla="*/ 245481 w 1472858"/>
              <a:gd name="connsiteY15" fmla="*/ 2428826 h 2428826"/>
              <a:gd name="connsiteX16" fmla="*/ 0 w 1472858"/>
              <a:gd name="connsiteY16" fmla="*/ 2183345 h 2428826"/>
              <a:gd name="connsiteX17" fmla="*/ 0 w 1472858"/>
              <a:gd name="connsiteY17" fmla="*/ 1012011 h 2428826"/>
              <a:gd name="connsiteX18" fmla="*/ 0 w 1472858"/>
              <a:gd name="connsiteY18" fmla="*/ 404804 h 2428826"/>
              <a:gd name="connsiteX19" fmla="*/ 0 w 1472858"/>
              <a:gd name="connsiteY19" fmla="*/ 404804 h 2428826"/>
              <a:gd name="connsiteX20" fmla="*/ 0 w 1472858"/>
              <a:gd name="connsiteY20" fmla="*/ 245481 h 242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72858" h="2428826" fill="none" extrusionOk="0">
                <a:moveTo>
                  <a:pt x="0" y="245481"/>
                </a:moveTo>
                <a:cubicBezTo>
                  <a:pt x="4080" y="92281"/>
                  <a:pt x="106995" y="3692"/>
                  <a:pt x="245481" y="0"/>
                </a:cubicBezTo>
                <a:lnTo>
                  <a:pt x="245476" y="0"/>
                </a:lnTo>
                <a:cubicBezTo>
                  <a:pt x="287864" y="-68587"/>
                  <a:pt x="320028" y="-71484"/>
                  <a:pt x="358891" y="-132711"/>
                </a:cubicBezTo>
                <a:cubicBezTo>
                  <a:pt x="436607" y="-95119"/>
                  <a:pt x="539585" y="-16288"/>
                  <a:pt x="613691" y="0"/>
                </a:cubicBezTo>
                <a:cubicBezTo>
                  <a:pt x="690796" y="-7283"/>
                  <a:pt x="1015904" y="-42547"/>
                  <a:pt x="1227377" y="0"/>
                </a:cubicBezTo>
                <a:cubicBezTo>
                  <a:pt x="1355269" y="-10495"/>
                  <a:pt x="1456508" y="107356"/>
                  <a:pt x="1472858" y="245481"/>
                </a:cubicBezTo>
                <a:cubicBezTo>
                  <a:pt x="1478763" y="269334"/>
                  <a:pt x="1477515" y="372543"/>
                  <a:pt x="1472858" y="404804"/>
                </a:cubicBezTo>
                <a:lnTo>
                  <a:pt x="1472858" y="404804"/>
                </a:lnTo>
                <a:cubicBezTo>
                  <a:pt x="1488631" y="681924"/>
                  <a:pt x="1504634" y="743270"/>
                  <a:pt x="1472858" y="1012011"/>
                </a:cubicBezTo>
                <a:cubicBezTo>
                  <a:pt x="1437445" y="1365307"/>
                  <a:pt x="1525026" y="1942944"/>
                  <a:pt x="1472858" y="2183345"/>
                </a:cubicBezTo>
                <a:cubicBezTo>
                  <a:pt x="1475069" y="2332111"/>
                  <a:pt x="1347235" y="2416442"/>
                  <a:pt x="1227377" y="2428826"/>
                </a:cubicBezTo>
                <a:cubicBezTo>
                  <a:pt x="1116613" y="2418660"/>
                  <a:pt x="771599" y="2415425"/>
                  <a:pt x="613691" y="2428826"/>
                </a:cubicBezTo>
                <a:cubicBezTo>
                  <a:pt x="474951" y="2444177"/>
                  <a:pt x="309956" y="2447136"/>
                  <a:pt x="245476" y="2428826"/>
                </a:cubicBezTo>
                <a:lnTo>
                  <a:pt x="245476" y="2428826"/>
                </a:lnTo>
                <a:lnTo>
                  <a:pt x="245481" y="2428826"/>
                </a:lnTo>
                <a:cubicBezTo>
                  <a:pt x="109122" y="2433084"/>
                  <a:pt x="12028" y="2297882"/>
                  <a:pt x="0" y="2183345"/>
                </a:cubicBezTo>
                <a:cubicBezTo>
                  <a:pt x="-103493" y="1900430"/>
                  <a:pt x="70930" y="1475867"/>
                  <a:pt x="0" y="1012011"/>
                </a:cubicBezTo>
                <a:cubicBezTo>
                  <a:pt x="-10035" y="757976"/>
                  <a:pt x="-39048" y="514220"/>
                  <a:pt x="0" y="404804"/>
                </a:cubicBezTo>
                <a:lnTo>
                  <a:pt x="0" y="404804"/>
                </a:lnTo>
                <a:cubicBezTo>
                  <a:pt x="5944" y="356506"/>
                  <a:pt x="9298" y="292706"/>
                  <a:pt x="0" y="245481"/>
                </a:cubicBezTo>
                <a:close/>
              </a:path>
              <a:path w="1472858" h="2428826" stroke="0" extrusionOk="0">
                <a:moveTo>
                  <a:pt x="0" y="245481"/>
                </a:moveTo>
                <a:cubicBezTo>
                  <a:pt x="413" y="111658"/>
                  <a:pt x="117733" y="6780"/>
                  <a:pt x="245481" y="0"/>
                </a:cubicBezTo>
                <a:lnTo>
                  <a:pt x="245476" y="0"/>
                </a:lnTo>
                <a:cubicBezTo>
                  <a:pt x="302906" y="-45363"/>
                  <a:pt x="315291" y="-68730"/>
                  <a:pt x="358891" y="-132711"/>
                </a:cubicBezTo>
                <a:cubicBezTo>
                  <a:pt x="398402" y="-116369"/>
                  <a:pt x="590655" y="-21335"/>
                  <a:pt x="613691" y="0"/>
                </a:cubicBezTo>
                <a:cubicBezTo>
                  <a:pt x="807514" y="-54118"/>
                  <a:pt x="1017120" y="7676"/>
                  <a:pt x="1227377" y="0"/>
                </a:cubicBezTo>
                <a:cubicBezTo>
                  <a:pt x="1365994" y="11378"/>
                  <a:pt x="1481014" y="101143"/>
                  <a:pt x="1472858" y="245481"/>
                </a:cubicBezTo>
                <a:cubicBezTo>
                  <a:pt x="1477076" y="291457"/>
                  <a:pt x="1466920" y="357562"/>
                  <a:pt x="1472858" y="404804"/>
                </a:cubicBezTo>
                <a:lnTo>
                  <a:pt x="1472858" y="404804"/>
                </a:lnTo>
                <a:cubicBezTo>
                  <a:pt x="1488846" y="612723"/>
                  <a:pt x="1435466" y="732451"/>
                  <a:pt x="1472858" y="1012011"/>
                </a:cubicBezTo>
                <a:cubicBezTo>
                  <a:pt x="1562432" y="1492004"/>
                  <a:pt x="1413356" y="1779628"/>
                  <a:pt x="1472858" y="2183345"/>
                </a:cubicBezTo>
                <a:cubicBezTo>
                  <a:pt x="1485686" y="2299789"/>
                  <a:pt x="1371083" y="2431695"/>
                  <a:pt x="1227377" y="2428826"/>
                </a:cubicBezTo>
                <a:cubicBezTo>
                  <a:pt x="939285" y="2450433"/>
                  <a:pt x="803549" y="2465791"/>
                  <a:pt x="613691" y="2428826"/>
                </a:cubicBezTo>
                <a:cubicBezTo>
                  <a:pt x="492614" y="2414813"/>
                  <a:pt x="315150" y="2439841"/>
                  <a:pt x="245476" y="2428826"/>
                </a:cubicBezTo>
                <a:lnTo>
                  <a:pt x="245476" y="2428826"/>
                </a:lnTo>
                <a:lnTo>
                  <a:pt x="245481" y="2428826"/>
                </a:lnTo>
                <a:cubicBezTo>
                  <a:pt x="106908" y="2428385"/>
                  <a:pt x="13" y="2323047"/>
                  <a:pt x="0" y="2183345"/>
                </a:cubicBezTo>
                <a:cubicBezTo>
                  <a:pt x="87091" y="1920729"/>
                  <a:pt x="12780" y="1192601"/>
                  <a:pt x="0" y="1012011"/>
                </a:cubicBezTo>
                <a:cubicBezTo>
                  <a:pt x="17653" y="840887"/>
                  <a:pt x="12659" y="646628"/>
                  <a:pt x="0" y="404804"/>
                </a:cubicBezTo>
                <a:lnTo>
                  <a:pt x="0" y="404804"/>
                </a:lnTo>
                <a:cubicBezTo>
                  <a:pt x="14262" y="364202"/>
                  <a:pt x="3514" y="286112"/>
                  <a:pt x="0" y="245481"/>
                </a:cubicBezTo>
                <a:close/>
              </a:path>
            </a:pathLst>
          </a:custGeom>
          <a:solidFill>
            <a:srgbClr val="E2D6F8"/>
          </a:solidFill>
          <a:ln w="12700">
            <a:solidFill>
              <a:srgbClr val="521B93"/>
            </a:solidFill>
            <a:extLst>
              <a:ext uri="{C807C97D-BFC1-408E-A445-0C87EB9F89A2}">
                <ask:lineSketchStyleProps xmlns:lc="http://schemas.openxmlformats.org/drawingml/2006/lockedCanvas" xmlns:ask="http://schemas.microsoft.com/office/drawing/2018/sketchyshapes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sd="2339883922">
                  <a:prstGeom prst="wedgeRoundRectCallout">
                    <a:avLst>
                      <a:gd name="adj1" fmla="val -25633"/>
                      <a:gd name="adj2" fmla="val -5546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3EA4C7-375E-463E-8179-A436DD729646}"/>
              </a:ext>
            </a:extLst>
          </p:cNvPr>
          <p:cNvSpPr/>
          <p:nvPr/>
        </p:nvSpPr>
        <p:spPr>
          <a:xfrm>
            <a:off x="429409" y="874910"/>
            <a:ext cx="40415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5041" y="1722474"/>
            <a:ext cx="2424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Task 4: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tects Daughter" panose="020B0604020202020204" charset="0"/>
                <a:cs typeface="Arial"/>
                <a:sym typeface="Arial"/>
              </a:rPr>
              <a:t>Using the examples, practice these questions.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chitects Daughter" panose="020B0604020202020204" charset="0"/>
              <a:cs typeface="Arial"/>
              <a:sym typeface="Arial"/>
            </a:endParaRPr>
          </a:p>
        </p:txBody>
      </p:sp>
      <p:sp>
        <p:nvSpPr>
          <p:cNvPr id="7" name="Google Shape;10892;p69"/>
          <p:cNvSpPr txBox="1">
            <a:spLocks noGrp="1"/>
          </p:cNvSpPr>
          <p:nvPr>
            <p:ph type="title"/>
          </p:nvPr>
        </p:nvSpPr>
        <p:spPr>
          <a:xfrm>
            <a:off x="150209" y="201475"/>
            <a:ext cx="4177242" cy="3849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GB" sz="2800" b="1" dirty="0">
                <a:latin typeface="Slackey" panose="020B0604020202020204" charset="0"/>
              </a:rPr>
              <a:t>Factorising expressions</a:t>
            </a:r>
            <a:r>
              <a:rPr lang="en-GB" dirty="0"/>
              <a:t/>
            </a:r>
            <a:br>
              <a:rPr lang="en-GB" dirty="0"/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r>
              <a:rPr lang="en-GB" sz="2800" dirty="0">
                <a:latin typeface="Slackey" panose="020B0604020202020204" charset="0"/>
              </a:rPr>
              <a:t/>
            </a:r>
            <a:br>
              <a:rPr lang="en-GB" sz="2800" dirty="0">
                <a:latin typeface="Slackey" panose="020B0604020202020204" charset="0"/>
              </a:rPr>
            </a:br>
            <a:endParaRPr lang="en-GB" sz="2800" dirty="0">
              <a:latin typeface="Slackey" panose="020B0604020202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956" y="342858"/>
            <a:ext cx="3699220" cy="460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5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1515</TotalTime>
  <Words>760</Words>
  <Application>Microsoft Office PowerPoint</Application>
  <PresentationFormat>On-screen Show (16:9)</PresentationFormat>
  <Paragraphs>124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Calibri</vt:lpstr>
      <vt:lpstr>Architects Daughter</vt:lpstr>
      <vt:lpstr>Wingdings</vt:lpstr>
      <vt:lpstr>Slackey</vt:lpstr>
      <vt:lpstr>Times New Roman</vt:lpstr>
      <vt:lpstr>Arial</vt:lpstr>
      <vt:lpstr>Calibri Light</vt:lpstr>
      <vt:lpstr>Office Theme</vt:lpstr>
      <vt:lpstr>Equation.DSMT4</vt:lpstr>
      <vt:lpstr>Transition Tasks</vt:lpstr>
      <vt:lpstr>Expanding brackets and simplifying expressions</vt:lpstr>
      <vt:lpstr>Expanding brackets and simplifying expressions</vt:lpstr>
      <vt:lpstr>Rearranging equations </vt:lpstr>
      <vt:lpstr>Rearranging equations </vt:lpstr>
      <vt:lpstr>Rules of indices  </vt:lpstr>
      <vt:lpstr>Rules of indices </vt:lpstr>
      <vt:lpstr>Factorising expressions   </vt:lpstr>
      <vt:lpstr>Factorising expressions   </vt:lpstr>
      <vt:lpstr>Completing the square    </vt:lpstr>
      <vt:lpstr>Completing the square    </vt:lpstr>
      <vt:lpstr>Solving quadratic equations by factorisation     </vt:lpstr>
      <vt:lpstr>Solving quadratic equations by factorisation     </vt:lpstr>
      <vt:lpstr>Solving quadratic equations by completing the square      </vt:lpstr>
      <vt:lpstr>Solving quadratic equations by completing the square      </vt:lpstr>
      <vt:lpstr>Solving quadratic equations by using the formula       </vt:lpstr>
      <vt:lpstr>Solving quadratic equations by using the formula       </vt:lpstr>
      <vt:lpstr>Solving linear simultaneous equations using the elimination method</vt:lpstr>
      <vt:lpstr>Solving linear simultaneous equations using the elimination method</vt:lpstr>
      <vt:lpstr>Solving linear simultaneous equations using the substitution method </vt:lpstr>
      <vt:lpstr>Solving linear simultaneous equations using the substitution method </vt:lpstr>
      <vt:lpstr>Please email your completed work to: Mrs Turner STurner@thekings.staffs.sch.uk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ATTITUDE:</dc:title>
  <dc:creator>Stephanie Degg</dc:creator>
  <cp:lastModifiedBy>Stephanie Degg</cp:lastModifiedBy>
  <cp:revision>55</cp:revision>
  <dcterms:modified xsi:type="dcterms:W3CDTF">2022-06-15T09:28:12Z</dcterms:modified>
</cp:coreProperties>
</file>