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88D9C-EA13-6185-C429-F7F9DDCE628C}" v="3" dt="2022-05-12T08:44:10.355"/>
    <p1510:client id="{A242589A-6A91-16AA-EC54-D1B79DD57268}" v="288" dt="2022-05-12T09:41:4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1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0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6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watch.co.uk/" TargetMode="External"/><Relationship Id="rId3" Type="http://schemas.openxmlformats.org/officeDocument/2006/relationships/hyperlink" Target="https://www.youtube.com/watch?v=hi2QMbROemk" TargetMode="External"/><Relationship Id="rId7" Type="http://schemas.openxmlformats.org/officeDocument/2006/relationships/hyperlink" Target="http://corbettmaths.com/2013/02/15/fractions-to-decimals/" TargetMode="External"/><Relationship Id="rId2" Type="http://schemas.openxmlformats.org/officeDocument/2006/relationships/hyperlink" Target="https://www.bbc.co.uk/bitesize/topics/z4vg9j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rbettmaths.com/2013/03/29/recurring-decimals-to-fractions/" TargetMode="External"/><Relationship Id="rId5" Type="http://schemas.openxmlformats.org/officeDocument/2006/relationships/hyperlink" Target="http://corbettmaths.com/2012/08/20/percentages-to-fractions/" TargetMode="External"/><Relationship Id="rId4" Type="http://schemas.openxmlformats.org/officeDocument/2006/relationships/hyperlink" Target="http://corbettmaths.com/2013/03/24/volume-of-an-l-shape-pris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rbettmaths.com/2013/04/04/inverse-proportion/" TargetMode="External"/><Relationship Id="rId2" Type="http://schemas.openxmlformats.org/officeDocument/2006/relationships/hyperlink" Target="http://corbettmaths.com/2013/04/04/direct-propor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s://www.bbc.co.uk/bitesize/guides/zsgjxfr/revision/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3hb97h/revision/1" TargetMode="External"/><Relationship Id="rId2" Type="http://schemas.openxmlformats.org/officeDocument/2006/relationships/hyperlink" Target="https://www.bbc.co.uk/bitesize/guides/z8scdxs/revision/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://corbettmaths.com/2013/03/13/laws-of-indices-algebr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rbettmaths.com/2013/03/30/trigonometry-introduction/" TargetMode="External"/><Relationship Id="rId2" Type="http://schemas.openxmlformats.org/officeDocument/2006/relationships/hyperlink" Target="http://corbettmaths.com/2013/12/07/3d-trigonomet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watch.co.uk/" TargetMode="External"/><Relationship Id="rId5" Type="http://schemas.openxmlformats.org/officeDocument/2006/relationships/hyperlink" Target="http://corbettmaths.com/2012/08/20/the-nth-term-for-linear-sequences/" TargetMode="External"/><Relationship Id="rId4" Type="http://schemas.openxmlformats.org/officeDocument/2006/relationships/hyperlink" Target="http://corbettmaths.com/2012/08/10/scatter-graph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6/04/25/vectors/" TargetMode="External"/><Relationship Id="rId2" Type="http://schemas.openxmlformats.org/officeDocument/2006/relationships/hyperlink" Target="http://corbettmaths.com/2013/06/18/conditional-probabili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://corbettmaths.com/2013/11/17/exponential-graph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9jpv9q/revision/1" TargetMode="External"/><Relationship Id="rId2" Type="http://schemas.openxmlformats.org/officeDocument/2006/relationships/hyperlink" Target="http://corbettmaths.com/2013/05/11/rationalising-denominator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watch.co.uk/" TargetMode="External"/><Relationship Id="rId4" Type="http://schemas.openxmlformats.org/officeDocument/2006/relationships/hyperlink" Target="https://www.bbc.co.uk/bitesize/guides/zy6vcj6/revision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Meaningful </a:t>
            </a:r>
            <a:r>
              <a:rPr lang="en-GB" sz="4800" b="1" dirty="0" err="1">
                <a:latin typeface="Century Gothic" panose="020B0502020202020204" pitchFamily="34" charset="0"/>
              </a:rPr>
              <a:t>Homeworks</a:t>
            </a:r>
            <a:endParaRPr lang="en-GB" sz="4800" b="1" dirty="0">
              <a:latin typeface="Century Gothic" panose="020B0502020202020204" pitchFamily="34" charset="0"/>
            </a:endParaRPr>
          </a:p>
          <a:p>
            <a:r>
              <a:rPr lang="en-GB" sz="4800" b="1" dirty="0">
                <a:latin typeface="Century Gothic" panose="020B0502020202020204" pitchFamily="34" charset="0"/>
              </a:rPr>
              <a:t>Year 10 H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Autumn 1 – Converting graphs, Volume and Surface Area and Fractions, Decimals and Percentages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topics of on shape and measure, and fractions decimals and percentages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Conversion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https://www.bbc.co.uk/bitesize/topics/z4vg9j6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Volume and surface area (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https://www.youtube.com/watch?v=hi2QMbROemk</a:t>
            </a:r>
            <a:r>
              <a:rPr lang="en-GB" sz="1700" dirty="0">
                <a:latin typeface="Century Gothic" panose="020B0502020202020204" pitchFamily="34" charset="0"/>
              </a:rPr>
              <a:t> and </a:t>
            </a:r>
            <a:r>
              <a:rPr lang="en-GB" sz="1700" dirty="0">
                <a:latin typeface="Century Gothic" panose="020B0502020202020204" pitchFamily="34" charset="0"/>
                <a:hlinkClick r:id="rId4"/>
              </a:rPr>
              <a:t>http://corbettmaths.com/2013/03/24/volume-of-an-l-shape-prism/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FDP (</a:t>
            </a:r>
            <a:r>
              <a:rPr lang="en-GB" sz="1700" dirty="0">
                <a:latin typeface="Century Gothic" panose="020B0502020202020204" pitchFamily="34" charset="0"/>
                <a:hlinkClick r:id="rId5"/>
              </a:rPr>
              <a:t>http://corbettmaths.com/2012/08/20/percentages-to-fractions/</a:t>
            </a:r>
            <a:r>
              <a:rPr lang="en-GB" sz="1700" dirty="0">
                <a:latin typeface="Century Gothic" panose="020B0502020202020204" pitchFamily="34" charset="0"/>
              </a:rPr>
              <a:t>, </a:t>
            </a:r>
            <a:r>
              <a:rPr lang="en-GB" sz="1700" dirty="0">
                <a:latin typeface="Century Gothic" panose="020B0502020202020204" pitchFamily="34" charset="0"/>
                <a:hlinkClick r:id="rId6"/>
              </a:rPr>
              <a:t>http://corbettmaths.com/2013/03/29/recurring-decimals-to-fractions/</a:t>
            </a:r>
            <a:r>
              <a:rPr lang="en-GB" sz="1700" dirty="0">
                <a:latin typeface="Century Gothic" panose="020B0502020202020204" pitchFamily="34" charset="0"/>
              </a:rPr>
              <a:t> and </a:t>
            </a:r>
            <a:r>
              <a:rPr lang="en-GB" sz="1700" dirty="0">
                <a:latin typeface="Century Gothic" panose="020B0502020202020204" pitchFamily="34" charset="0"/>
                <a:hlinkClick r:id="rId7"/>
              </a:rPr>
              <a:t>http://corbettmaths.com/2013/02/15/fractions-to-decimals/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8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>
              <a:buFontTx/>
              <a:buChar char="-"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1700" dirty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2 – Direct and Inverse Proportion Graphs, Trigonometry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sheet on direct, inverse proportion, graphs and trigonometry.</a:t>
            </a: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Guidance:</a:t>
            </a:r>
            <a:endParaRPr lang="en-GB" sz="1700" dirty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Direct Proportion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http://corbettmaths.com/2013/04/04/direct-proportion/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Inverse Proportion (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http://corbettmaths.com/2013/04/04/inverse-proportion/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Trigonometry (</a:t>
            </a:r>
            <a:r>
              <a:rPr lang="en-GB" sz="1700" dirty="0">
                <a:latin typeface="Century Gothic" panose="020B0502020202020204" pitchFamily="34" charset="0"/>
                <a:hlinkClick r:id="rId4"/>
              </a:rPr>
              <a:t>https://www.bbc.co.uk/bitesize/guides/zsgjxfr/revision/1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179653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1 – Standard Form, Indices, Quadratics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Quadratic Graphs and equations, Indices and Standard Form.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Standard Form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https://www.bbc.co.uk/bitesize/guides/z8scdxs/revision/1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Quadratics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https://www.bbc.co.uk/bitesize/guides/z3hb97h/revision/1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Indices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http://corbettmaths.com/2013/03/13/laws-of-indices-algebra/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2000" dirty="0">
                <a:latin typeface="Century Gothic" panose="020B0502020202020204" pitchFamily="34" charset="0"/>
              </a:rPr>
              <a:t>  task previously attempted.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4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2 – Trigonometry, Scatter Graphs and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Complete ALL the questions on the sheet on scatter graphs, sequences and trigonometry</a:t>
            </a:r>
            <a:endParaRPr lang="en-GB" sz="1700" b="1" dirty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Trigonometry (</a:t>
            </a:r>
            <a:r>
              <a:rPr lang="en-GB" sz="1700" dirty="0">
                <a:latin typeface="Century Gothic" panose="020B0502020202020204" pitchFamily="34" charset="0"/>
                <a:hlinkClick r:id="rId2"/>
              </a:rPr>
              <a:t>http://corbettmaths.com/2013/12/07/3d-trigonometry/</a:t>
            </a:r>
            <a:r>
              <a:rPr lang="en-GB" sz="1700" dirty="0">
                <a:latin typeface="Century Gothic" panose="020B0502020202020204" pitchFamily="34" charset="0"/>
              </a:rPr>
              <a:t> &amp;</a:t>
            </a:r>
            <a:r>
              <a:rPr lang="en-GB" sz="1700" dirty="0">
                <a:latin typeface="Century Gothic" panose="020B0502020202020204" pitchFamily="34" charset="0"/>
                <a:hlinkClick r:id="rId3"/>
              </a:rPr>
              <a:t>http://corbettmaths.com/2013/03/30/trigonometry-introduction/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Scatter Graphs (</a:t>
            </a:r>
            <a:r>
              <a:rPr lang="en-GB" sz="1700" dirty="0">
                <a:latin typeface="Century Gothic" panose="020B0502020202020204" pitchFamily="34" charset="0"/>
                <a:hlinkClick r:id="rId4"/>
              </a:rPr>
              <a:t>http://corbettmaths.com/2012/08/10/scatter-graphs/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700" dirty="0">
                <a:latin typeface="Century Gothic" panose="020B0502020202020204" pitchFamily="34" charset="0"/>
              </a:rPr>
              <a:t>Sequences (</a:t>
            </a:r>
            <a:r>
              <a:rPr lang="en-GB" sz="1700" dirty="0">
                <a:latin typeface="Century Gothic" panose="020B0502020202020204" pitchFamily="34" charset="0"/>
                <a:hlinkClick r:id="rId5"/>
              </a:rPr>
              <a:t>http://corbettmaths.com/2012/08/20/the-nth-term-for-linear-sequences/</a:t>
            </a:r>
            <a:r>
              <a:rPr lang="en-GB" sz="17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dirty="0">
                <a:latin typeface="Century Gothic" panose="020B0502020202020204" pitchFamily="34" charset="0"/>
              </a:rPr>
              <a:t>Look over the </a:t>
            </a:r>
            <a:r>
              <a:rPr lang="en-GB" sz="1700" u="sng" dirty="0">
                <a:latin typeface="Century Gothic" panose="020B0502020202020204" pitchFamily="34" charset="0"/>
                <a:hlinkClick r:id="rId6"/>
              </a:rPr>
              <a:t>www.mathswatch.co.uk</a:t>
            </a:r>
            <a:r>
              <a:rPr lang="en-GB" sz="17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endParaRPr lang="en-GB" sz="1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7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7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372087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entury Gothic"/>
              </a:rPr>
              <a:t>Summer 1 – Combinations, Vectors and Exponentials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624342"/>
            <a:ext cx="10817524" cy="49839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1800" dirty="0">
                <a:latin typeface="Century Gothic" panose="020B0502020202020204" pitchFamily="34" charset="0"/>
              </a:rPr>
              <a:t>Complete ALL the questions on the sheet on combinations, vectors, exponentials.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Combinations (</a:t>
            </a:r>
            <a:r>
              <a:rPr lang="en-GB" sz="1800" dirty="0">
                <a:latin typeface="Century Gothic" panose="020B0502020202020204" pitchFamily="34" charset="0"/>
                <a:hlinkClick r:id="rId2"/>
              </a:rPr>
              <a:t>http://corbettmaths.com/2013/06/18/conditional-probability/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Vectors (</a:t>
            </a:r>
            <a:r>
              <a:rPr lang="en-GB" sz="1800" dirty="0">
                <a:latin typeface="Century Gothic" panose="020B0502020202020204" pitchFamily="34" charset="0"/>
                <a:hlinkClick r:id="rId3"/>
              </a:rPr>
              <a:t>https://corbettmaths.com/2016/04/25/vectors/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Exponentials (</a:t>
            </a:r>
            <a:r>
              <a:rPr lang="en-GB" sz="1800" dirty="0">
                <a:latin typeface="Century Gothic" panose="020B0502020202020204" pitchFamily="34" charset="0"/>
                <a:hlinkClick r:id="rId4"/>
              </a:rPr>
              <a:t>http://corbettmaths.com/2013/11/17/exponential-graphs/</a:t>
            </a:r>
            <a:r>
              <a:rPr lang="en-GB" sz="18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1800" dirty="0">
                <a:latin typeface="Century Gothic" panose="020B0502020202020204" pitchFamily="34" charset="0"/>
              </a:rPr>
              <a:t>Look over the </a:t>
            </a:r>
            <a:r>
              <a:rPr lang="en-GB" sz="18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18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18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1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entury Gothic"/>
              </a:rPr>
              <a:t>Summer 2 – Transformations, Special Sequences and Surds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surds, transformations and special sequences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Surds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http://corbettmaths.com/2013/05/11/rationalising-denominators/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Transformations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https://www.bbc.co.uk/bitesize/guides/z9jpv9q/revision/1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Sequences, quadratic and special types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https://www.bbc.co.uk/bitesize/guides/zy6vcj6/revision/1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u="sng" dirty="0">
                <a:latin typeface="Century Gothic" panose="020B0502020202020204" pitchFamily="34" charset="0"/>
                <a:hlinkClick r:id="rId5"/>
              </a:rPr>
              <a:t>www.mathswatch.co.uk</a:t>
            </a:r>
            <a:r>
              <a:rPr lang="en-GB" sz="2000" dirty="0">
                <a:latin typeface="Century Gothic" panose="020B0502020202020204" pitchFamily="34" charset="0"/>
              </a:rPr>
              <a:t>  task previously attempted.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100629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7ce04b-e3a1-4069-b32d-1b1cfd8407dd" xsi:nil="true"/>
    <lcf76f155ced4ddcb4097134ff3c332f xmlns="7a3c50af-0f01-4599-8865-eac72b71e27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21A730E3AE46AB8C0A84CBE94F93" ma:contentTypeVersion="15" ma:contentTypeDescription="Create a new document." ma:contentTypeScope="" ma:versionID="fae0ddbd471089edbf2241ae0a801e7d">
  <xsd:schema xmlns:xsd="http://www.w3.org/2001/XMLSchema" xmlns:xs="http://www.w3.org/2001/XMLSchema" xmlns:p="http://schemas.microsoft.com/office/2006/metadata/properties" xmlns:ns2="7a3c50af-0f01-4599-8865-eac72b71e27a" xmlns:ns3="757ce04b-e3a1-4069-b32d-1b1cfd8407dd" targetNamespace="http://schemas.microsoft.com/office/2006/metadata/properties" ma:root="true" ma:fieldsID="b846f805360a7517f93a8e060e33602d" ns2:_="" ns3:_="">
    <xsd:import namespace="7a3c50af-0f01-4599-8865-eac72b71e27a"/>
    <xsd:import namespace="757ce04b-e3a1-4069-b32d-1b1cfd840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c50af-0f01-4599-8865-eac72b71e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ce04b-e3a1-4069-b32d-1b1cfd840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2737328-18b5-4608-823b-ff0be85886a9}" ma:internalName="TaxCatchAll" ma:showField="CatchAllData" ma:web="757ce04b-e3a1-4069-b32d-1b1cfd840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4C638C-E70F-4AFF-928F-3DD41FB27C64}">
  <ds:schemaRefs>
    <ds:schemaRef ds:uri="http://schemas.microsoft.com/office/2006/documentManagement/types"/>
    <ds:schemaRef ds:uri="http://schemas.openxmlformats.org/package/2006/metadata/core-properties"/>
    <ds:schemaRef ds:uri="7a3c50af-0f01-4599-8865-eac72b71e27a"/>
    <ds:schemaRef ds:uri="http://purl.org/dc/terms/"/>
    <ds:schemaRef ds:uri="http://schemas.microsoft.com/office/infopath/2007/PartnerControls"/>
    <ds:schemaRef ds:uri="http://purl.org/dc/dcmitype/"/>
    <ds:schemaRef ds:uri="757ce04b-e3a1-4069-b32d-1b1cfd8407dd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C04680-40AD-41A9-AC70-DC1133C1E07D}">
  <ds:schemaRefs>
    <ds:schemaRef ds:uri="757ce04b-e3a1-4069-b32d-1b1cfd8407dd"/>
    <ds:schemaRef ds:uri="7a3c50af-0f01-4599-8865-eac72b71e2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7E0D50F-3902-4692-BA27-B63B845E4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781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Autumn 1 – Converting graphs, Volume and Surface Area and Fractions, Decimals and Percentages</vt:lpstr>
      <vt:lpstr>Autumn 2 – Direct and Inverse Proportion Graphs, Trigonometry</vt:lpstr>
      <vt:lpstr>Spring 1 – Standard Form, Indices, Quadratics</vt:lpstr>
      <vt:lpstr>Spring 2 – Trigonometry, Scatter Graphs and Sequences</vt:lpstr>
      <vt:lpstr>Summer 1 – Combinations, Vectors and Exponentials</vt:lpstr>
      <vt:lpstr>Summer 2 – Transformations, Special Sequences and Surds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 Carr</dc:creator>
  <cp:lastModifiedBy>STurner</cp:lastModifiedBy>
  <cp:revision>61</cp:revision>
  <dcterms:created xsi:type="dcterms:W3CDTF">2022-05-09T14:54:41Z</dcterms:created>
  <dcterms:modified xsi:type="dcterms:W3CDTF">2022-06-27T17:10:19Z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0x010100B6A421A730E3AE46AB8C0A84CBE94F93</vt:lpwstr>
  </property>
  <property fmtid="{D5CDD505-2E9C-101B-9397-08002B2CF9AE}" pid="3" name="MediaServiceImageTags">
    <vt:lpwstr/>
  </property>
</Properties>
</file>