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88D9C-EA13-6185-C429-F7F9DDCE628C}" v="3" dt="2022-05-12T08:44:10.355"/>
    <p1510:client id="{A242589A-6A91-16AA-EC54-D1B79DD57268}" v="288" dt="2022-05-12T09:41:4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CAE18-267E-4524-8518-6321DF4B17DD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9BF2A-6F45-45FD-9606-3B01C2AEF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0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F2A-6F45-45FD-9606-3B01C2AEF3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F2A-6F45-45FD-9606-3B01C2AEF3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2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F2A-6F45-45FD-9606-3B01C2AEF3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9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F2A-6F45-45FD-9606-3B01C2AEF3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952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F2A-6F45-45FD-9606-3B01C2AEF3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5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1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0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6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3/11/13/patterns-and-sequences/" TargetMode="External"/><Relationship Id="rId2" Type="http://schemas.openxmlformats.org/officeDocument/2006/relationships/hyperlink" Target="https://corbettmaths.com/2017/03/26/frequency-tre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s://corbettmaths.com/2013/06/20/relative-frequency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watch.co.uk/" TargetMode="External"/><Relationship Id="rId3" Type="http://schemas.openxmlformats.org/officeDocument/2006/relationships/hyperlink" Target="https://corbettmaths.com/2013/03/03/ratio-sharing-the-total/" TargetMode="External"/><Relationship Id="rId7" Type="http://schemas.openxmlformats.org/officeDocument/2006/relationships/hyperlink" Target="https://corbettmaths.com/2013/06/08/negatives-addition-and-subtraction-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rbettmaths.com/2013/04/15/coordinates/" TargetMode="External"/><Relationship Id="rId5" Type="http://schemas.openxmlformats.org/officeDocument/2006/relationships/hyperlink" Target="https://corbettmaths.com/2012/08/11/1335/" TargetMode="External"/><Relationship Id="rId4" Type="http://schemas.openxmlformats.org/officeDocument/2006/relationships/hyperlink" Target="https://corbettmaths.com/2012/08/24/factor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3/03/03/ratio-sharing-the-tota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watch.co.uk/" TargetMode="External"/><Relationship Id="rId5" Type="http://schemas.openxmlformats.org/officeDocument/2006/relationships/hyperlink" Target="https://corbettmaths.com/2012/08/20/substitution-into-expressions/" TargetMode="External"/><Relationship Id="rId4" Type="http://schemas.openxmlformats.org/officeDocument/2006/relationships/hyperlink" Target="https://corbettmaths.com/2013/05/25/interpreting-pie-char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3/03/03/ratio-sharing-the-tota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watch.co.uk/" TargetMode="External"/><Relationship Id="rId5" Type="http://schemas.openxmlformats.org/officeDocument/2006/relationships/hyperlink" Target="https://corbettmaths.com/2012/08/10/transformations-translations/" TargetMode="External"/><Relationship Id="rId4" Type="http://schemas.openxmlformats.org/officeDocument/2006/relationships/hyperlink" Target="https://corbettmaths.com/2013/12/28/collecting-like-terms-video-9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3/03/03/ratio-sharing-the-tota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watch.co.uk/" TargetMode="External"/><Relationship Id="rId5" Type="http://schemas.openxmlformats.org/officeDocument/2006/relationships/hyperlink" Target="https://corbettmaths.com/2013/11/13/patterns-and-sequences/" TargetMode="External"/><Relationship Id="rId4" Type="http://schemas.openxmlformats.org/officeDocument/2006/relationships/hyperlink" Target="https://corbettmaths.com/2013/12/28/collecting-like-terms-video-9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watch.co.uk/" TargetMode="External"/><Relationship Id="rId3" Type="http://schemas.openxmlformats.org/officeDocument/2006/relationships/hyperlink" Target="https://corbettmaths.com/2012/08/19/percentages-to-decimals/" TargetMode="External"/><Relationship Id="rId7" Type="http://schemas.openxmlformats.org/officeDocument/2006/relationships/hyperlink" Target="https://corbettmaths.com/2013/03/16/median-for-a-frequency-tabl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rbettmaths.com/2021/11/18/modal-class-video/" TargetMode="External"/><Relationship Id="rId5" Type="http://schemas.openxmlformats.org/officeDocument/2006/relationships/hyperlink" Target="https://corbettmaths.com/2012/08/19/means-from-frequency-tables/" TargetMode="External"/><Relationship Id="rId4" Type="http://schemas.openxmlformats.org/officeDocument/2006/relationships/hyperlink" Target="https://corbettmaths.com/2012/08/20/percentages-to-fractio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30665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Meaningful Homework</a:t>
            </a:r>
          </a:p>
          <a:p>
            <a:r>
              <a:rPr lang="en-GB" sz="4800" b="1" dirty="0">
                <a:latin typeface="Century Gothic" panose="020B0502020202020204" pitchFamily="34" charset="0"/>
              </a:rPr>
              <a:t>Year 8</a:t>
            </a:r>
          </a:p>
          <a:p>
            <a:r>
              <a:rPr lang="en-GB" sz="4800" b="1" dirty="0">
                <a:latin typeface="Century Gothic" panose="020B0502020202020204" pitchFamily="34" charset="0"/>
              </a:rPr>
              <a:t>Foundation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0382" cy="1325563"/>
          </a:xfrm>
        </p:spPr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1 – Frequency and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22527" cy="48337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  </a:t>
            </a:r>
          </a:p>
          <a:p>
            <a:pPr marL="0" lv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homework on current and lagged topics (frequency trees, sequences, probability) 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Frequency trees (</a:t>
            </a:r>
            <a:r>
              <a:rPr lang="en-GB" sz="1700" u="sng" dirty="0">
                <a:latin typeface="Century Gothic" panose="020B0502020202020204" pitchFamily="34" charset="0"/>
                <a:hlinkClick r:id="rId2"/>
              </a:rPr>
              <a:t>https://corbettmaths.com/2017/03/26/frequency-trees/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Sequences (</a:t>
            </a:r>
            <a:r>
              <a:rPr lang="en-GB" sz="1700" u="sng" dirty="0">
                <a:latin typeface="Century Gothic" panose="020B0502020202020204" pitchFamily="34" charset="0"/>
                <a:hlinkClick r:id="rId3"/>
              </a:rPr>
              <a:t>https://corbettmaths.com/2013/11/13/patterns-and-sequences/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Relative frequency (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https://corbettmaths.com/2013/06/20/relative-frequency/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all workings for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units for final answers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endParaRPr lang="en-GB" sz="1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3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2 – Factors and Multiples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927" y="1496724"/>
            <a:ext cx="11612418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6800" b="1" dirty="0">
                <a:latin typeface="Century Gothic" panose="020B0502020202020204" pitchFamily="34" charset="0"/>
              </a:rPr>
              <a:t>Task: 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GB" sz="6800" dirty="0">
                <a:latin typeface="Century Gothic" panose="020B0502020202020204" pitchFamily="34" charset="0"/>
              </a:rPr>
              <a:t>Complete homework on current and lagged topics (Ratio, Factors and Multiples, Indices, Coordinates, Negative Numbers)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68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sz="6800" dirty="0">
                <a:latin typeface="Century Gothic" panose="020B0502020202020204" pitchFamily="34" charset="0"/>
              </a:rPr>
              <a:t>Ratio ( </a:t>
            </a:r>
            <a:r>
              <a:rPr lang="en-GB" sz="6800" u="sng" dirty="0">
                <a:latin typeface="Century Gothic" panose="020B0502020202020204" pitchFamily="34" charset="0"/>
                <a:hlinkClick r:id="rId3"/>
              </a:rPr>
              <a:t>https://corbettmaths.com/2013/03/03/ratio-sharing-the-total/</a:t>
            </a:r>
            <a:r>
              <a:rPr lang="en-GB" sz="6800" dirty="0">
                <a:latin typeface="Century Gothic" panose="020B0502020202020204" pitchFamily="34" charset="0"/>
              </a:rPr>
              <a:t>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sz="6800" dirty="0">
                <a:latin typeface="Century Gothic" panose="020B0502020202020204" pitchFamily="34" charset="0"/>
              </a:rPr>
              <a:t>Factors (</a:t>
            </a:r>
            <a:r>
              <a:rPr lang="en-GB" sz="6800" u="sng" dirty="0">
                <a:latin typeface="Century Gothic" panose="020B0502020202020204" pitchFamily="34" charset="0"/>
                <a:hlinkClick r:id="rId4"/>
              </a:rPr>
              <a:t>https://corbettmaths.com/2012/08/24/factors/</a:t>
            </a:r>
            <a:r>
              <a:rPr lang="en-GB" sz="6800" dirty="0">
                <a:latin typeface="Century Gothic" panose="020B0502020202020204" pitchFamily="34" charset="0"/>
              </a:rPr>
              <a:t>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sz="6800" dirty="0">
                <a:latin typeface="Century Gothic" panose="020B0502020202020204" pitchFamily="34" charset="0"/>
              </a:rPr>
              <a:t>Multiples (</a:t>
            </a:r>
            <a:r>
              <a:rPr lang="en-GB" sz="6800" u="sng" dirty="0">
                <a:latin typeface="Century Gothic" panose="020B0502020202020204" pitchFamily="34" charset="0"/>
                <a:hlinkClick r:id="rId5"/>
              </a:rPr>
              <a:t>https://corbettmaths.com/2012/08/11/1335/</a:t>
            </a:r>
            <a:r>
              <a:rPr lang="en-GB" sz="6800" dirty="0">
                <a:latin typeface="Century Gothic" panose="020B0502020202020204" pitchFamily="34" charset="0"/>
              </a:rPr>
              <a:t>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sz="6800" dirty="0">
                <a:latin typeface="Century Gothic" panose="020B0502020202020204" pitchFamily="34" charset="0"/>
              </a:rPr>
              <a:t>Coordinates ](</a:t>
            </a:r>
            <a:r>
              <a:rPr lang="en-GB" sz="6800" u="sng" dirty="0">
                <a:latin typeface="Century Gothic" panose="020B0502020202020204" pitchFamily="34" charset="0"/>
                <a:hlinkClick r:id="rId6"/>
              </a:rPr>
              <a:t>https://corbettmaths.com/2013/04/15/coordinates/</a:t>
            </a:r>
            <a:r>
              <a:rPr lang="en-GB" sz="6800" dirty="0">
                <a:latin typeface="Century Gothic" panose="020B0502020202020204" pitchFamily="34" charset="0"/>
              </a:rPr>
              <a:t>  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n-GB" sz="6800" dirty="0">
                <a:latin typeface="Century Gothic" panose="020B0502020202020204" pitchFamily="34" charset="0"/>
              </a:rPr>
              <a:t>Negative Numbers (</a:t>
            </a:r>
            <a:r>
              <a:rPr lang="en-GB" sz="6800" u="sng" dirty="0">
                <a:latin typeface="Century Gothic" panose="020B0502020202020204" pitchFamily="34" charset="0"/>
                <a:hlinkClick r:id="rId7"/>
              </a:rPr>
              <a:t>https://corbettmaths.com/2013/06/08/negatives-addition-and-subtraction-2/</a:t>
            </a:r>
            <a:r>
              <a:rPr lang="en-GB" sz="68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6800" dirty="0">
                <a:latin typeface="Century Gothic" panose="020B0502020202020204" pitchFamily="34" charset="0"/>
              </a:rPr>
              <a:t>Look over the </a:t>
            </a:r>
            <a:r>
              <a:rPr lang="en-GB" sz="6800" u="sng" dirty="0">
                <a:latin typeface="Century Gothic" panose="020B0502020202020204" pitchFamily="34" charset="0"/>
                <a:hlinkClick r:id="rId8"/>
              </a:rPr>
              <a:t>www.mathswatch.co.uk</a:t>
            </a:r>
            <a:r>
              <a:rPr lang="en-GB" sz="68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6800" b="1" dirty="0">
                <a:latin typeface="Century Gothic" panose="020B0502020202020204" pitchFamily="34" charset="0"/>
              </a:rPr>
              <a:t>Success Criteria:</a:t>
            </a:r>
          </a:p>
          <a:p>
            <a:pPr>
              <a:lnSpc>
                <a:spcPct val="110000"/>
              </a:lnSpc>
            </a:pPr>
            <a:r>
              <a:rPr lang="en-GB" sz="6800" dirty="0">
                <a:latin typeface="Century Gothic" panose="020B0502020202020204" pitchFamily="34" charset="0"/>
              </a:rPr>
              <a:t>Show all workings for all questions</a:t>
            </a:r>
          </a:p>
          <a:p>
            <a:pPr>
              <a:lnSpc>
                <a:spcPct val="110000"/>
              </a:lnSpc>
            </a:pPr>
            <a:r>
              <a:rPr lang="en-GB" sz="6800" dirty="0">
                <a:latin typeface="Century Gothic" panose="020B0502020202020204" pitchFamily="34" charset="0"/>
              </a:rPr>
              <a:t>Use units for final answers</a:t>
            </a:r>
          </a:p>
          <a:p>
            <a:pPr>
              <a:lnSpc>
                <a:spcPct val="110000"/>
              </a:lnSpc>
            </a:pPr>
            <a:r>
              <a:rPr lang="en-GB" sz="68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1 – Ratio, Charts and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  </a:t>
            </a:r>
          </a:p>
          <a:p>
            <a:pPr marL="0" lv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homework on current and lagged topics (Ratio, Pie Charts and Worded Formula) 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Ratio (</a:t>
            </a:r>
            <a:r>
              <a:rPr lang="en-GB" sz="1700" u="sng" dirty="0">
                <a:latin typeface="Century Gothic" panose="020B0502020202020204" pitchFamily="34" charset="0"/>
                <a:hlinkClick r:id="rId3"/>
              </a:rPr>
              <a:t>https://corbettmaths.com/2013/03/03/ratio-sharing-the-total/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Pie Charts (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https://corbettmaths.com/2013/05/25/interpreting-pie-charts/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Algebra (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https://corbettmaths.com/2012/08/20/substitution-into-expressions/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6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all workings for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units for final answers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2 – Ratio, Algebra and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910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  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homework on current and lagged topics (Ratio, Algebra, Negative Numbers, Translations) 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Ratio ( </a:t>
            </a:r>
            <a:r>
              <a:rPr lang="en-GB" sz="1700" u="sng" dirty="0">
                <a:latin typeface="Century Gothic" panose="020B0502020202020204" pitchFamily="34" charset="0"/>
                <a:hlinkClick r:id="rId3"/>
              </a:rPr>
              <a:t>https://corbettmaths.com/2013/03/03/ratio-sharing-the-total/</a:t>
            </a:r>
            <a:r>
              <a:rPr lang="en-GB" sz="1700" dirty="0">
                <a:latin typeface="Century Gothic" panose="020B0502020202020204" pitchFamily="34" charset="0"/>
              </a:rPr>
              <a:t> 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Algebra (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https://corbettmaths.com/2013/12/28/collecting-like-terms-video-9/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Translations (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https://corbettmaths.com/2012/08/10/transformations-translations/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6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task previously attempted.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all workings for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units for final answers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endParaRPr lang="en-GB" sz="1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1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Summer 1 – Ratio, Sequences,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091" y="2041669"/>
            <a:ext cx="10515600" cy="4931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  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homework on current and lagged topics (Ratio, Sequences, Algebra) 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Ratio (</a:t>
            </a:r>
            <a:r>
              <a:rPr lang="en-GB" sz="1700" u="sng" dirty="0">
                <a:latin typeface="Century Gothic" panose="020B0502020202020204" pitchFamily="34" charset="0"/>
                <a:hlinkClick r:id="rId3"/>
              </a:rPr>
              <a:t>https://corbettmaths.com/2013/03/03/ratio-sharing-the-total/</a:t>
            </a:r>
            <a:r>
              <a:rPr lang="en-GB" sz="1700" dirty="0">
                <a:latin typeface="Century Gothic" panose="020B0502020202020204" pitchFamily="34" charset="0"/>
              </a:rPr>
              <a:t> )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Algebra (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https://corbettmaths.com/2013/12/28/collecting-like-terms-video-9/</a:t>
            </a:r>
            <a:r>
              <a:rPr lang="en-GB" sz="17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Sequences (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https://corbettmaths.com/2013/11/13/patterns-and-sequences/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6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task previously attempted.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all workings for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units for final answers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700" dirty="0">
              <a:latin typeface="Century Gothic" panose="020B0502020202020204" pitchFamily="34" charset="0"/>
            </a:endParaRPr>
          </a:p>
          <a:p>
            <a:endParaRPr lang="en-GB" sz="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1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Summer 2 – Fractions, Decimals, Percentages, Frequency Tables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3423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  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homework on current and lagged topics (Fractions, Decimals, Percentages, Frequency Tables) 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Fractions, Decimals, Percentages (</a:t>
            </a:r>
            <a:r>
              <a:rPr lang="en-GB" sz="1700" u="sng" dirty="0">
                <a:latin typeface="Century Gothic" panose="020B0502020202020204" pitchFamily="34" charset="0"/>
                <a:hlinkClick r:id="rId3"/>
              </a:rPr>
              <a:t>https://corbettmaths.com/2012/08/19/percentages-to-decimals/</a:t>
            </a:r>
            <a:r>
              <a:rPr lang="en-GB" sz="1700" dirty="0">
                <a:latin typeface="Century Gothic" panose="020B0502020202020204" pitchFamily="34" charset="0"/>
              </a:rPr>
              <a:t>) (</a:t>
            </a:r>
            <a:r>
              <a:rPr lang="en-GB" sz="1700" u="sng" dirty="0">
                <a:latin typeface="Century Gothic" panose="020B0502020202020204" pitchFamily="34" charset="0"/>
                <a:hlinkClick r:id="rId4"/>
              </a:rPr>
              <a:t>https://corbettmaths.com/2012/08/20/percentages-to-fractions/</a:t>
            </a:r>
            <a:r>
              <a:rPr lang="en-GB" sz="1700" dirty="0">
                <a:latin typeface="Century Gothic" panose="020B0502020202020204" pitchFamily="34" charset="0"/>
              </a:rPr>
              <a:t>)  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Frequency Tables (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https://corbettmaths.com/2012/08/19/means-from-frequency-tables/</a:t>
            </a:r>
            <a:r>
              <a:rPr lang="en-GB" sz="1700" dirty="0">
                <a:latin typeface="Century Gothic" panose="020B0502020202020204" pitchFamily="34" charset="0"/>
              </a:rPr>
              <a:t>) (</a:t>
            </a:r>
            <a:r>
              <a:rPr lang="en-GB" sz="1700" u="sng" dirty="0">
                <a:latin typeface="Century Gothic" panose="020B0502020202020204" pitchFamily="34" charset="0"/>
                <a:hlinkClick r:id="rId6"/>
              </a:rPr>
              <a:t>https://corbettmaths.com/2021/11/18/modal-class-video/</a:t>
            </a:r>
            <a:r>
              <a:rPr lang="en-GB" sz="1700" dirty="0">
                <a:latin typeface="Century Gothic" panose="020B0502020202020204" pitchFamily="34" charset="0"/>
              </a:rPr>
              <a:t>) (</a:t>
            </a:r>
            <a:r>
              <a:rPr lang="en-GB" sz="1700" u="sng" dirty="0">
                <a:latin typeface="Century Gothic" panose="020B0502020202020204" pitchFamily="34" charset="0"/>
                <a:hlinkClick r:id="rId7"/>
              </a:rPr>
              <a:t>https://corbettmaths.com/2013/03/16/median-for-a-frequency-table/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8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task previously attempted.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all workings for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units for final answers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endParaRPr lang="en-GB" sz="1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8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21A730E3AE46AB8C0A84CBE94F93" ma:contentTypeVersion="15" ma:contentTypeDescription="Create a new document." ma:contentTypeScope="" ma:versionID="fae0ddbd471089edbf2241ae0a801e7d">
  <xsd:schema xmlns:xsd="http://www.w3.org/2001/XMLSchema" xmlns:xs="http://www.w3.org/2001/XMLSchema" xmlns:p="http://schemas.microsoft.com/office/2006/metadata/properties" xmlns:ns2="7a3c50af-0f01-4599-8865-eac72b71e27a" xmlns:ns3="757ce04b-e3a1-4069-b32d-1b1cfd8407dd" targetNamespace="http://schemas.microsoft.com/office/2006/metadata/properties" ma:root="true" ma:fieldsID="b846f805360a7517f93a8e060e33602d" ns2:_="" ns3:_="">
    <xsd:import namespace="7a3c50af-0f01-4599-8865-eac72b71e27a"/>
    <xsd:import namespace="757ce04b-e3a1-4069-b32d-1b1cfd840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c50af-0f01-4599-8865-eac72b71e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ce04b-e3a1-4069-b32d-1b1cfd840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2737328-18b5-4608-823b-ff0be85886a9}" ma:internalName="TaxCatchAll" ma:showField="CatchAllData" ma:web="757ce04b-e3a1-4069-b32d-1b1cfd840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7ce04b-e3a1-4069-b32d-1b1cfd8407dd" xsi:nil="true"/>
    <lcf76f155ced4ddcb4097134ff3c332f xmlns="7a3c50af-0f01-4599-8865-eac72b71e27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04680-40AD-41A9-AC70-DC1133C1E07D}">
  <ds:schemaRefs>
    <ds:schemaRef ds:uri="757ce04b-e3a1-4069-b32d-1b1cfd8407dd"/>
    <ds:schemaRef ds:uri="7a3c50af-0f01-4599-8865-eac72b71e2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54C638C-E70F-4AFF-928F-3DD41FB27C64}">
  <ds:schemaRefs>
    <ds:schemaRef ds:uri="http://purl.org/dc/elements/1.1/"/>
    <ds:schemaRef ds:uri="7a3c50af-0f01-4599-8865-eac72b71e27a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757ce04b-e3a1-4069-b32d-1b1cfd8407dd"/>
  </ds:schemaRefs>
</ds:datastoreItem>
</file>

<file path=customXml/itemProps3.xml><?xml version="1.0" encoding="utf-8"?>
<ds:datastoreItem xmlns:ds="http://schemas.openxmlformats.org/officeDocument/2006/customXml" ds:itemID="{17E0D50F-3902-4692-BA27-B63B845E4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4457</TotalTime>
  <Words>649</Words>
  <Application>Microsoft Office PowerPoint</Application>
  <PresentationFormat>Widescreen</PresentationFormat>
  <Paragraphs>81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Autumn 1 – Frequency and Sequences</vt:lpstr>
      <vt:lpstr>Autumn 2 – Factors and Multiples</vt:lpstr>
      <vt:lpstr>Spring 1 – Ratio, Charts and Formula</vt:lpstr>
      <vt:lpstr>Spring 2 – Ratio, Algebra and Translation</vt:lpstr>
      <vt:lpstr>Summer 1 – Ratio, Sequences, Algebra</vt:lpstr>
      <vt:lpstr>Summer 2 – Fractions, Decimals, Percentages, Frequency Tables 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 Carr</dc:creator>
  <cp:lastModifiedBy>STurner</cp:lastModifiedBy>
  <cp:revision>64</cp:revision>
  <dcterms:created xsi:type="dcterms:W3CDTF">2022-05-09T14:54:41Z</dcterms:created>
  <dcterms:modified xsi:type="dcterms:W3CDTF">2022-06-21T08:39:32Z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0x010100B6A421A730E3AE46AB8C0A84CBE94F93</vt:lpwstr>
  </property>
  <property fmtid="{D5CDD505-2E9C-101B-9397-08002B2CF9AE}" pid="3" name="MediaServiceImageTags">
    <vt:lpwstr/>
  </property>
</Properties>
</file>