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9" r:id="rId3"/>
    <p:sldId id="257" r:id="rId4"/>
    <p:sldId id="258" r:id="rId5"/>
    <p:sldId id="274" r:id="rId6"/>
    <p:sldId id="283" r:id="rId7"/>
    <p:sldId id="285"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E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957593-1970-ED45-AF2C-5DC2DA56D278}" v="1" dt="2020-04-26T18:34:17.1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14"/>
    <p:restoredTop sz="94650"/>
  </p:normalViewPr>
  <p:slideViewPr>
    <p:cSldViewPr snapToGrid="0" snapToObjects="1">
      <p:cViewPr varScale="1">
        <p:scale>
          <a:sx n="62" d="100"/>
          <a:sy n="62" d="100"/>
        </p:scale>
        <p:origin x="9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3BEC05-CECF-C449-A294-747B8CDB4050}"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45696-7D01-D140-A669-5C93808E354B}" type="slidenum">
              <a:rPr lang="en-US" smtClean="0"/>
              <a:t>‹#›</a:t>
            </a:fld>
            <a:endParaRPr lang="en-US"/>
          </a:p>
        </p:txBody>
      </p:sp>
    </p:spTree>
    <p:extLst>
      <p:ext uri="{BB962C8B-B14F-4D97-AF65-F5344CB8AC3E}">
        <p14:creationId xmlns:p14="http://schemas.microsoft.com/office/powerpoint/2010/main" val="1561179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3BEC05-CECF-C449-A294-747B8CDB4050}"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45696-7D01-D140-A669-5C93808E354B}" type="slidenum">
              <a:rPr lang="en-US" smtClean="0"/>
              <a:t>‹#›</a:t>
            </a:fld>
            <a:endParaRPr lang="en-US"/>
          </a:p>
        </p:txBody>
      </p:sp>
    </p:spTree>
    <p:extLst>
      <p:ext uri="{BB962C8B-B14F-4D97-AF65-F5344CB8AC3E}">
        <p14:creationId xmlns:p14="http://schemas.microsoft.com/office/powerpoint/2010/main" val="83965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3BEC05-CECF-C449-A294-747B8CDB4050}"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45696-7D01-D140-A669-5C93808E354B}" type="slidenum">
              <a:rPr lang="en-US" smtClean="0"/>
              <a:t>‹#›</a:t>
            </a:fld>
            <a:endParaRPr lang="en-US"/>
          </a:p>
        </p:txBody>
      </p:sp>
    </p:spTree>
    <p:extLst>
      <p:ext uri="{BB962C8B-B14F-4D97-AF65-F5344CB8AC3E}">
        <p14:creationId xmlns:p14="http://schemas.microsoft.com/office/powerpoint/2010/main" val="170903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3BEC05-CECF-C449-A294-747B8CDB4050}"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45696-7D01-D140-A669-5C93808E354B}" type="slidenum">
              <a:rPr lang="en-US" smtClean="0"/>
              <a:t>‹#›</a:t>
            </a:fld>
            <a:endParaRPr lang="en-US"/>
          </a:p>
        </p:txBody>
      </p:sp>
    </p:spTree>
    <p:extLst>
      <p:ext uri="{BB962C8B-B14F-4D97-AF65-F5344CB8AC3E}">
        <p14:creationId xmlns:p14="http://schemas.microsoft.com/office/powerpoint/2010/main" val="3457935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3BEC05-CECF-C449-A294-747B8CDB4050}"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45696-7D01-D140-A669-5C93808E354B}" type="slidenum">
              <a:rPr lang="en-US" smtClean="0"/>
              <a:t>‹#›</a:t>
            </a:fld>
            <a:endParaRPr lang="en-US"/>
          </a:p>
        </p:txBody>
      </p:sp>
    </p:spTree>
    <p:extLst>
      <p:ext uri="{BB962C8B-B14F-4D97-AF65-F5344CB8AC3E}">
        <p14:creationId xmlns:p14="http://schemas.microsoft.com/office/powerpoint/2010/main" val="2310924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3BEC05-CECF-C449-A294-747B8CDB4050}" type="datetimeFigureOut">
              <a:rPr lang="en-US" smtClean="0"/>
              <a:t>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45696-7D01-D140-A669-5C93808E354B}" type="slidenum">
              <a:rPr lang="en-US" smtClean="0"/>
              <a:t>‹#›</a:t>
            </a:fld>
            <a:endParaRPr lang="en-US"/>
          </a:p>
        </p:txBody>
      </p:sp>
    </p:spTree>
    <p:extLst>
      <p:ext uri="{BB962C8B-B14F-4D97-AF65-F5344CB8AC3E}">
        <p14:creationId xmlns:p14="http://schemas.microsoft.com/office/powerpoint/2010/main" val="379684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3BEC05-CECF-C449-A294-747B8CDB4050}" type="datetimeFigureOut">
              <a:rPr lang="en-US" smtClean="0"/>
              <a:t>5/10/2020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945696-7D01-D140-A669-5C93808E354B}" type="slidenum">
              <a:rPr lang="en-US" smtClean="0"/>
              <a:t>‹#›</a:t>
            </a:fld>
            <a:endParaRPr lang="en-US"/>
          </a:p>
        </p:txBody>
      </p:sp>
    </p:spTree>
    <p:extLst>
      <p:ext uri="{BB962C8B-B14F-4D97-AF65-F5344CB8AC3E}">
        <p14:creationId xmlns:p14="http://schemas.microsoft.com/office/powerpoint/2010/main" val="1622452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3BEC05-CECF-C449-A294-747B8CDB4050}" type="datetimeFigureOut">
              <a:rPr lang="en-US" smtClean="0"/>
              <a:t>5/10/2020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945696-7D01-D140-A669-5C93808E354B}" type="slidenum">
              <a:rPr lang="en-US" smtClean="0"/>
              <a:t>‹#›</a:t>
            </a:fld>
            <a:endParaRPr lang="en-US"/>
          </a:p>
        </p:txBody>
      </p:sp>
    </p:spTree>
    <p:extLst>
      <p:ext uri="{BB962C8B-B14F-4D97-AF65-F5344CB8AC3E}">
        <p14:creationId xmlns:p14="http://schemas.microsoft.com/office/powerpoint/2010/main" val="4166405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BEC05-CECF-C449-A294-747B8CDB4050}" type="datetimeFigureOut">
              <a:rPr lang="en-US" smtClean="0"/>
              <a:t>5/10/2020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945696-7D01-D140-A669-5C93808E354B}" type="slidenum">
              <a:rPr lang="en-US" smtClean="0"/>
              <a:t>‹#›</a:t>
            </a:fld>
            <a:endParaRPr lang="en-US"/>
          </a:p>
        </p:txBody>
      </p:sp>
    </p:spTree>
    <p:extLst>
      <p:ext uri="{BB962C8B-B14F-4D97-AF65-F5344CB8AC3E}">
        <p14:creationId xmlns:p14="http://schemas.microsoft.com/office/powerpoint/2010/main" val="310401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3BEC05-CECF-C449-A294-747B8CDB4050}" type="datetimeFigureOut">
              <a:rPr lang="en-US" smtClean="0"/>
              <a:t>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45696-7D01-D140-A669-5C93808E354B}" type="slidenum">
              <a:rPr lang="en-US" smtClean="0"/>
              <a:t>‹#›</a:t>
            </a:fld>
            <a:endParaRPr lang="en-US"/>
          </a:p>
        </p:txBody>
      </p:sp>
    </p:spTree>
    <p:extLst>
      <p:ext uri="{BB962C8B-B14F-4D97-AF65-F5344CB8AC3E}">
        <p14:creationId xmlns:p14="http://schemas.microsoft.com/office/powerpoint/2010/main" val="767715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3BEC05-CECF-C449-A294-747B8CDB4050}" type="datetimeFigureOut">
              <a:rPr lang="en-US" smtClean="0"/>
              <a:t>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45696-7D01-D140-A669-5C93808E354B}" type="slidenum">
              <a:rPr lang="en-US" smtClean="0"/>
              <a:t>‹#›</a:t>
            </a:fld>
            <a:endParaRPr lang="en-US"/>
          </a:p>
        </p:txBody>
      </p:sp>
    </p:spTree>
    <p:extLst>
      <p:ext uri="{BB962C8B-B14F-4D97-AF65-F5344CB8AC3E}">
        <p14:creationId xmlns:p14="http://schemas.microsoft.com/office/powerpoint/2010/main" val="346518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3BEC05-CECF-C449-A294-747B8CDB4050}" type="datetimeFigureOut">
              <a:rPr lang="en-US" smtClean="0"/>
              <a:t>5/10/2020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945696-7D01-D140-A669-5C93808E354B}" type="slidenum">
              <a:rPr lang="en-US" smtClean="0"/>
              <a:t>‹#›</a:t>
            </a:fld>
            <a:endParaRPr lang="en-US"/>
          </a:p>
        </p:txBody>
      </p:sp>
    </p:spTree>
    <p:extLst>
      <p:ext uri="{BB962C8B-B14F-4D97-AF65-F5344CB8AC3E}">
        <p14:creationId xmlns:p14="http://schemas.microsoft.com/office/powerpoint/2010/main" val="827154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cliparts.co/heart-diagram-unlabeled" TargetMode="External"/><Relationship Id="rId3" Type="http://schemas.openxmlformats.org/officeDocument/2006/relationships/hyperlink" Target="http://humananatomybody.info/full-body-muscle-lable/" TargetMode="External"/><Relationship Id="rId7" Type="http://schemas.openxmlformats.org/officeDocument/2006/relationships/hyperlink" Target="https://www.ptdirect.com/training-design/anatomy-and-physiology/skeletal-muscle-roles-and-contraction-types" TargetMode="External"/><Relationship Id="rId2" Type="http://schemas.openxmlformats.org/officeDocument/2006/relationships/hyperlink" Target="http://www.bbc.co.uk/science/humanbody/body/factfiles/skeleton_anatomy.shtml" TargetMode="External"/><Relationship Id="rId1" Type="http://schemas.openxmlformats.org/officeDocument/2006/relationships/slideLayout" Target="../slideLayouts/slideLayout2.xml"/><Relationship Id="rId6" Type="http://schemas.openxmlformats.org/officeDocument/2006/relationships/hyperlink" Target="http://www.livestrong.com/" TargetMode="External"/><Relationship Id="rId5" Type="http://schemas.openxmlformats.org/officeDocument/2006/relationships/hyperlink" Target="http://www.teachpe.com/" TargetMode="External"/><Relationship Id="rId4" Type="http://schemas.openxmlformats.org/officeDocument/2006/relationships/hyperlink" Target="http://www.brianmac.co.uk/" TargetMode="External"/><Relationship Id="rId9" Type="http://schemas.openxmlformats.org/officeDocument/2006/relationships/image" Target="../media/image6.tiff"/></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31DE7D9-BD5B-5743-B7D9-0F41BD023A03}"/>
              </a:ext>
            </a:extLst>
          </p:cNvPr>
          <p:cNvPicPr>
            <a:picLocks noChangeAspect="1"/>
          </p:cNvPicPr>
          <p:nvPr/>
        </p:nvPicPr>
        <p:blipFill>
          <a:blip r:embed="rId2"/>
          <a:stretch>
            <a:fillRect/>
          </a:stretch>
        </p:blipFill>
        <p:spPr>
          <a:xfrm>
            <a:off x="10229146" y="356616"/>
            <a:ext cx="1590050" cy="1194109"/>
          </a:xfrm>
          <a:prstGeom prst="rect">
            <a:avLst/>
          </a:prstGeom>
        </p:spPr>
      </p:pic>
      <p:sp>
        <p:nvSpPr>
          <p:cNvPr id="2" name="Title 1">
            <a:extLst>
              <a:ext uri="{FF2B5EF4-FFF2-40B4-BE49-F238E27FC236}">
                <a16:creationId xmlns:a16="http://schemas.microsoft.com/office/drawing/2014/main" id="{E8CEAE07-97A6-F848-8D8F-FE22C2EF9734}"/>
              </a:ext>
            </a:extLst>
          </p:cNvPr>
          <p:cNvSpPr>
            <a:spLocks noGrp="1"/>
          </p:cNvSpPr>
          <p:nvPr>
            <p:ph type="ctrTitle"/>
          </p:nvPr>
        </p:nvSpPr>
        <p:spPr>
          <a:xfrm>
            <a:off x="198497" y="356616"/>
            <a:ext cx="10825674" cy="1297523"/>
          </a:xfrm>
        </p:spPr>
        <p:txBody>
          <a:bodyPr anchor="t">
            <a:normAutofit/>
          </a:bodyPr>
          <a:lstStyle/>
          <a:p>
            <a:pPr algn="l"/>
            <a:r>
              <a:rPr lang="en-US" sz="3200" b="1" dirty="0">
                <a:solidFill>
                  <a:srgbClr val="7030A0"/>
                </a:solidFill>
                <a:latin typeface="Arial" panose="020B0604020202020204" pitchFamily="34" charset="0"/>
                <a:cs typeface="Arial" panose="020B0604020202020204" pitchFamily="34" charset="0"/>
              </a:rPr>
              <a:t>Level 3 Cambridge Technical Extended Certificate </a:t>
            </a:r>
            <a:br>
              <a:rPr lang="en-US" sz="3200" b="1" dirty="0">
                <a:solidFill>
                  <a:srgbClr val="7030A0"/>
                </a:solidFill>
                <a:latin typeface="Arial" panose="020B0604020202020204" pitchFamily="34" charset="0"/>
                <a:cs typeface="Arial" panose="020B0604020202020204" pitchFamily="34" charset="0"/>
              </a:rPr>
            </a:br>
            <a:r>
              <a:rPr lang="en-US" sz="3200" b="1" dirty="0">
                <a:solidFill>
                  <a:srgbClr val="7030A0"/>
                </a:solidFill>
                <a:latin typeface="Arial" panose="020B0604020202020204" pitchFamily="34" charset="0"/>
                <a:cs typeface="Arial" panose="020B0604020202020204" pitchFamily="34" charset="0"/>
              </a:rPr>
              <a:t>Sport and Physical Activity</a:t>
            </a:r>
          </a:p>
        </p:txBody>
      </p:sp>
      <p:sp>
        <p:nvSpPr>
          <p:cNvPr id="3" name="Subtitle 2">
            <a:extLst>
              <a:ext uri="{FF2B5EF4-FFF2-40B4-BE49-F238E27FC236}">
                <a16:creationId xmlns:a16="http://schemas.microsoft.com/office/drawing/2014/main" id="{AE0D7FC0-BF9B-A14D-9125-6EC753326C7A}"/>
              </a:ext>
            </a:extLst>
          </p:cNvPr>
          <p:cNvSpPr>
            <a:spLocks noGrp="1"/>
          </p:cNvSpPr>
          <p:nvPr>
            <p:ph type="subTitle" idx="1"/>
          </p:nvPr>
        </p:nvSpPr>
        <p:spPr>
          <a:xfrm>
            <a:off x="125218" y="5149221"/>
            <a:ext cx="9424474" cy="1708779"/>
          </a:xfrm>
        </p:spPr>
        <p:txBody>
          <a:bodyPr anchor="t">
            <a:normAutofit/>
          </a:bodyPr>
          <a:lstStyle/>
          <a:p>
            <a:pPr algn="l"/>
            <a:r>
              <a:rPr lang="en-US" sz="2000" b="1" dirty="0">
                <a:solidFill>
                  <a:srgbClr val="7030A0"/>
                </a:solidFill>
                <a:latin typeface="Arial" panose="020B0604020202020204" pitchFamily="34" charset="0"/>
                <a:cs typeface="Arial" panose="020B0604020202020204" pitchFamily="34" charset="0"/>
              </a:rPr>
              <a:t>Year 11 transition work</a:t>
            </a:r>
          </a:p>
          <a:p>
            <a:pPr algn="l"/>
            <a:r>
              <a:rPr lang="en-GB" sz="2000" dirty="0">
                <a:solidFill>
                  <a:srgbClr val="7030A0"/>
                </a:solidFill>
                <a:latin typeface="Arial" panose="020B0604020202020204" pitchFamily="34" charset="0"/>
                <a:cs typeface="Arial" panose="020B0604020202020204" pitchFamily="34" charset="0"/>
              </a:rPr>
              <a:t>In order to help you make the best possible start to your studies, we have put together some bridging work that you will need to complete before September. Doing your best in this work will ensure you make the most of the early weeks, which we know are really important in getting the best you can from your studies.</a:t>
            </a:r>
            <a:endParaRPr lang="en-US" sz="2000" dirty="0">
              <a:solidFill>
                <a:srgbClr val="7030A0"/>
              </a:solidFill>
              <a:latin typeface="Arial" panose="020B0604020202020204" pitchFamily="34" charset="0"/>
              <a:cs typeface="Arial" panose="020B0604020202020204" pitchFamily="34" charset="0"/>
            </a:endParaRPr>
          </a:p>
        </p:txBody>
      </p:sp>
      <p:pic>
        <p:nvPicPr>
          <p:cNvPr id="10" name="Picture 9" descr="A picture containing drawing&#10;&#10;Description automatically generated">
            <a:extLst>
              <a:ext uri="{FF2B5EF4-FFF2-40B4-BE49-F238E27FC236}">
                <a16:creationId xmlns:a16="http://schemas.microsoft.com/office/drawing/2014/main" id="{FE0C2282-896D-49DD-8120-8B99574E1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9692" y="5408643"/>
            <a:ext cx="2339307" cy="1297523"/>
          </a:xfrm>
          <a:prstGeom prst="rect">
            <a:avLst/>
          </a:prstGeom>
        </p:spPr>
      </p:pic>
      <p:pic>
        <p:nvPicPr>
          <p:cNvPr id="1026" name="Picture 2" descr="Kingsley St Johns Primary School: Sport and Healthy lifestyle">
            <a:extLst>
              <a:ext uri="{FF2B5EF4-FFF2-40B4-BE49-F238E27FC236}">
                <a16:creationId xmlns:a16="http://schemas.microsoft.com/office/drawing/2014/main" id="{08F0F0D2-324B-4870-AACF-CA898369D7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009775"/>
            <a:ext cx="975360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2187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488" y="300686"/>
            <a:ext cx="4747846" cy="618955"/>
          </a:xfrm>
        </p:spPr>
        <p:txBody>
          <a:bodyPr>
            <a:normAutofit/>
          </a:bodyPr>
          <a:lstStyle/>
          <a:p>
            <a:r>
              <a:rPr lang="en-GB" sz="1600" b="1" u="sng" dirty="0">
                <a:solidFill>
                  <a:srgbClr val="7030A0"/>
                </a:solidFill>
                <a:latin typeface="Arial" panose="020B0604020202020204" pitchFamily="34" charset="0"/>
                <a:cs typeface="Arial" panose="020B0604020202020204" pitchFamily="34" charset="0"/>
              </a:rPr>
              <a:t>What will I be studying?</a:t>
            </a:r>
          </a:p>
        </p:txBody>
      </p:sp>
      <p:sp>
        <p:nvSpPr>
          <p:cNvPr id="3" name="Content Placeholder 2"/>
          <p:cNvSpPr>
            <a:spLocks noGrp="1"/>
          </p:cNvSpPr>
          <p:nvPr>
            <p:ph idx="1"/>
          </p:nvPr>
        </p:nvSpPr>
        <p:spPr>
          <a:xfrm>
            <a:off x="309488" y="860512"/>
            <a:ext cx="6879103" cy="5472517"/>
          </a:xfrm>
        </p:spPr>
        <p:txBody>
          <a:bodyPr>
            <a:noAutofit/>
          </a:bodyPr>
          <a:lstStyle/>
          <a:p>
            <a:pPr marL="0" indent="0">
              <a:buNone/>
            </a:pPr>
            <a:r>
              <a:rPr lang="en-GB" sz="1400" b="1" dirty="0">
                <a:solidFill>
                  <a:srgbClr val="7030A0"/>
                </a:solidFill>
                <a:latin typeface="Century Gothic" panose="020B0502020202020204" pitchFamily="34" charset="0"/>
                <a:cs typeface="Arial" panose="020B0604020202020204" pitchFamily="34" charset="0"/>
              </a:rPr>
              <a:t>Name of course: </a:t>
            </a:r>
            <a:r>
              <a:rPr lang="en-GB" sz="1400" dirty="0">
                <a:solidFill>
                  <a:srgbClr val="7030A0"/>
                </a:solidFill>
                <a:latin typeface="Century Gothic" panose="020B0502020202020204" pitchFamily="34" charset="0"/>
                <a:cs typeface="Arial" panose="020B0604020202020204" pitchFamily="34" charset="0"/>
              </a:rPr>
              <a:t>Level 3 Cambridge Technical in Sport and Physical Activity</a:t>
            </a:r>
          </a:p>
          <a:p>
            <a:pPr marL="0" indent="0">
              <a:buNone/>
            </a:pPr>
            <a:endParaRPr lang="en-GB" sz="1400" dirty="0">
              <a:solidFill>
                <a:srgbClr val="7030A0"/>
              </a:solidFill>
              <a:latin typeface="Century Gothic" panose="020B0502020202020204" pitchFamily="34" charset="0"/>
              <a:cs typeface="Arial" panose="020B0604020202020204" pitchFamily="34" charset="0"/>
            </a:endParaRPr>
          </a:p>
          <a:p>
            <a:pPr marL="0" indent="0">
              <a:buNone/>
            </a:pPr>
            <a:r>
              <a:rPr lang="en-GB" sz="1400" b="1" dirty="0">
                <a:solidFill>
                  <a:srgbClr val="7030A0"/>
                </a:solidFill>
                <a:latin typeface="Century Gothic" panose="020B0502020202020204" pitchFamily="34" charset="0"/>
                <a:cs typeface="Arial" panose="020B0604020202020204" pitchFamily="34" charset="0"/>
              </a:rPr>
              <a:t>Duration: </a:t>
            </a:r>
            <a:r>
              <a:rPr lang="en-GB" sz="1400" dirty="0">
                <a:solidFill>
                  <a:srgbClr val="7030A0"/>
                </a:solidFill>
                <a:latin typeface="Century Gothic" panose="020B0502020202020204" pitchFamily="34" charset="0"/>
                <a:cs typeface="Arial" panose="020B0604020202020204" pitchFamily="34" charset="0"/>
              </a:rPr>
              <a:t>2 years</a:t>
            </a:r>
          </a:p>
          <a:p>
            <a:pPr marL="0" indent="0">
              <a:buNone/>
            </a:pPr>
            <a:endParaRPr lang="en-GB" sz="1400" dirty="0">
              <a:solidFill>
                <a:srgbClr val="7030A0"/>
              </a:solidFill>
              <a:latin typeface="Century Gothic" panose="020B0502020202020204" pitchFamily="34" charset="0"/>
              <a:cs typeface="Arial" panose="020B0604020202020204" pitchFamily="34" charset="0"/>
            </a:endParaRPr>
          </a:p>
          <a:p>
            <a:pPr marL="0" indent="0">
              <a:buNone/>
            </a:pPr>
            <a:r>
              <a:rPr lang="en-GB" sz="1400" dirty="0">
                <a:solidFill>
                  <a:srgbClr val="7030A0"/>
                </a:solidFill>
                <a:latin typeface="Century Gothic" panose="020B0502020202020204" pitchFamily="34" charset="0"/>
                <a:cs typeface="Arial" panose="020B0604020202020204" pitchFamily="34" charset="0"/>
              </a:rPr>
              <a:t>This course includes a range of theoretical units and practical based units. All units are assessed through a written examination (2 units) or through coursework. Some of the coursework will also involve participation in practical sporting and leadership activities. </a:t>
            </a:r>
          </a:p>
          <a:p>
            <a:pPr marL="0" indent="0">
              <a:buNone/>
            </a:pPr>
            <a:endParaRPr lang="en-GB" sz="1400" dirty="0">
              <a:latin typeface="Century Gothic" panose="020B0502020202020204" pitchFamily="34" charset="0"/>
              <a:cs typeface="Arial" panose="020B0604020202020204" pitchFamily="34" charset="0"/>
            </a:endParaRPr>
          </a:p>
          <a:p>
            <a:pPr marL="0" indent="0">
              <a:buNone/>
            </a:pPr>
            <a:endParaRPr lang="en-GB" sz="1400" dirty="0">
              <a:latin typeface="Century Gothic" panose="020B0502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53CC08F-2E90-42D2-B1B2-FFE3C329967A}"/>
              </a:ext>
            </a:extLst>
          </p:cNvPr>
          <p:cNvSpPr>
            <a:spLocks noGrp="1"/>
          </p:cNvSpPr>
          <p:nvPr>
            <p:ph type="sldNum" sz="quarter" idx="12"/>
          </p:nvPr>
        </p:nvSpPr>
        <p:spPr/>
        <p:txBody>
          <a:bodyPr/>
          <a:lstStyle/>
          <a:p>
            <a:fld id="{42197ACC-EB3C-4466-A41B-F6CC006DF8B4}" type="slidenum">
              <a:rPr lang="en-GB" smtClean="0"/>
              <a:t>2</a:t>
            </a:fld>
            <a:endParaRPr lang="en-GB"/>
          </a:p>
        </p:txBody>
      </p:sp>
      <p:pic>
        <p:nvPicPr>
          <p:cNvPr id="6" name="Picture 5">
            <a:extLst>
              <a:ext uri="{FF2B5EF4-FFF2-40B4-BE49-F238E27FC236}">
                <a16:creationId xmlns:a16="http://schemas.microsoft.com/office/drawing/2014/main" id="{2B9791A1-2682-4205-8A98-5846A667E3B8}"/>
              </a:ext>
            </a:extLst>
          </p:cNvPr>
          <p:cNvPicPr>
            <a:picLocks noChangeAspect="1"/>
          </p:cNvPicPr>
          <p:nvPr/>
        </p:nvPicPr>
        <p:blipFill>
          <a:blip r:embed="rId2"/>
          <a:stretch>
            <a:fillRect/>
          </a:stretch>
        </p:blipFill>
        <p:spPr>
          <a:xfrm>
            <a:off x="8383816" y="1958975"/>
            <a:ext cx="3676650" cy="4762500"/>
          </a:xfrm>
          <a:prstGeom prst="rect">
            <a:avLst/>
          </a:prstGeom>
        </p:spPr>
      </p:pic>
      <p:sp>
        <p:nvSpPr>
          <p:cNvPr id="10" name="Rounded Rectangular Callout 10">
            <a:extLst>
              <a:ext uri="{FF2B5EF4-FFF2-40B4-BE49-F238E27FC236}">
                <a16:creationId xmlns:a16="http://schemas.microsoft.com/office/drawing/2014/main" id="{BBAF270D-B154-4BFC-AD16-6F0AB99D1FDE}"/>
              </a:ext>
            </a:extLst>
          </p:cNvPr>
          <p:cNvSpPr/>
          <p:nvPr/>
        </p:nvSpPr>
        <p:spPr>
          <a:xfrm>
            <a:off x="7487325" y="241558"/>
            <a:ext cx="3866475" cy="1139504"/>
          </a:xfrm>
          <a:custGeom>
            <a:avLst/>
            <a:gdLst>
              <a:gd name="connsiteX0" fmla="*/ 0 w 3866475"/>
              <a:gd name="connsiteY0" fmla="*/ 189921 h 1139504"/>
              <a:gd name="connsiteX1" fmla="*/ 189921 w 3866475"/>
              <a:gd name="connsiteY1" fmla="*/ 0 h 1139504"/>
              <a:gd name="connsiteX2" fmla="*/ 644413 w 3866475"/>
              <a:gd name="connsiteY2" fmla="*/ 0 h 1139504"/>
              <a:gd name="connsiteX3" fmla="*/ 644413 w 3866475"/>
              <a:gd name="connsiteY3" fmla="*/ 0 h 1139504"/>
              <a:gd name="connsiteX4" fmla="*/ 1611031 w 3866475"/>
              <a:gd name="connsiteY4" fmla="*/ 0 h 1139504"/>
              <a:gd name="connsiteX5" fmla="*/ 3676554 w 3866475"/>
              <a:gd name="connsiteY5" fmla="*/ 0 h 1139504"/>
              <a:gd name="connsiteX6" fmla="*/ 3866475 w 3866475"/>
              <a:gd name="connsiteY6" fmla="*/ 189921 h 1139504"/>
              <a:gd name="connsiteX7" fmla="*/ 3866475 w 3866475"/>
              <a:gd name="connsiteY7" fmla="*/ 664711 h 1139504"/>
              <a:gd name="connsiteX8" fmla="*/ 3866475 w 3866475"/>
              <a:gd name="connsiteY8" fmla="*/ 664711 h 1139504"/>
              <a:gd name="connsiteX9" fmla="*/ 3866475 w 3866475"/>
              <a:gd name="connsiteY9" fmla="*/ 949587 h 1139504"/>
              <a:gd name="connsiteX10" fmla="*/ 3866475 w 3866475"/>
              <a:gd name="connsiteY10" fmla="*/ 949583 h 1139504"/>
              <a:gd name="connsiteX11" fmla="*/ 3676554 w 3866475"/>
              <a:gd name="connsiteY11" fmla="*/ 1139504 h 1139504"/>
              <a:gd name="connsiteX12" fmla="*/ 1611031 w 3866475"/>
              <a:gd name="connsiteY12" fmla="*/ 1139504 h 1139504"/>
              <a:gd name="connsiteX13" fmla="*/ 1131795 w 3866475"/>
              <a:gd name="connsiteY13" fmla="*/ 1321825 h 1139504"/>
              <a:gd name="connsiteX14" fmla="*/ 644413 w 3866475"/>
              <a:gd name="connsiteY14" fmla="*/ 1139504 h 1139504"/>
              <a:gd name="connsiteX15" fmla="*/ 189921 w 3866475"/>
              <a:gd name="connsiteY15" fmla="*/ 1139504 h 1139504"/>
              <a:gd name="connsiteX16" fmla="*/ 0 w 3866475"/>
              <a:gd name="connsiteY16" fmla="*/ 949583 h 1139504"/>
              <a:gd name="connsiteX17" fmla="*/ 0 w 3866475"/>
              <a:gd name="connsiteY17" fmla="*/ 949587 h 1139504"/>
              <a:gd name="connsiteX18" fmla="*/ 0 w 3866475"/>
              <a:gd name="connsiteY18" fmla="*/ 664711 h 1139504"/>
              <a:gd name="connsiteX19" fmla="*/ 0 w 3866475"/>
              <a:gd name="connsiteY19" fmla="*/ 664711 h 1139504"/>
              <a:gd name="connsiteX20" fmla="*/ 0 w 3866475"/>
              <a:gd name="connsiteY20" fmla="*/ 189921 h 113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66475" h="1139504" fill="none" extrusionOk="0">
                <a:moveTo>
                  <a:pt x="0" y="189921"/>
                </a:moveTo>
                <a:cubicBezTo>
                  <a:pt x="1412" y="78933"/>
                  <a:pt x="73930" y="14080"/>
                  <a:pt x="189921" y="0"/>
                </a:cubicBezTo>
                <a:cubicBezTo>
                  <a:pt x="307203" y="-32829"/>
                  <a:pt x="494847" y="6439"/>
                  <a:pt x="644413" y="0"/>
                </a:cubicBezTo>
                <a:lnTo>
                  <a:pt x="644413" y="0"/>
                </a:lnTo>
                <a:cubicBezTo>
                  <a:pt x="762416" y="-12183"/>
                  <a:pt x="1220982" y="73952"/>
                  <a:pt x="1611031" y="0"/>
                </a:cubicBezTo>
                <a:cubicBezTo>
                  <a:pt x="2364138" y="-104499"/>
                  <a:pt x="3207047" y="-104978"/>
                  <a:pt x="3676554" y="0"/>
                </a:cubicBezTo>
                <a:cubicBezTo>
                  <a:pt x="3777068" y="-5977"/>
                  <a:pt x="3846186" y="81867"/>
                  <a:pt x="3866475" y="189921"/>
                </a:cubicBezTo>
                <a:cubicBezTo>
                  <a:pt x="3903548" y="404701"/>
                  <a:pt x="3846376" y="540440"/>
                  <a:pt x="3866475" y="664711"/>
                </a:cubicBezTo>
                <a:lnTo>
                  <a:pt x="3866475" y="664711"/>
                </a:lnTo>
                <a:cubicBezTo>
                  <a:pt x="3883954" y="765038"/>
                  <a:pt x="3876700" y="885929"/>
                  <a:pt x="3866475" y="949587"/>
                </a:cubicBezTo>
                <a:lnTo>
                  <a:pt x="3866475" y="949583"/>
                </a:lnTo>
                <a:cubicBezTo>
                  <a:pt x="3882913" y="1066016"/>
                  <a:pt x="3773164" y="1127776"/>
                  <a:pt x="3676554" y="1139504"/>
                </a:cubicBezTo>
                <a:cubicBezTo>
                  <a:pt x="3044106" y="1270643"/>
                  <a:pt x="2402111" y="1176627"/>
                  <a:pt x="1611031" y="1139504"/>
                </a:cubicBezTo>
                <a:cubicBezTo>
                  <a:pt x="1553852" y="1179841"/>
                  <a:pt x="1353318" y="1276230"/>
                  <a:pt x="1131795" y="1321825"/>
                </a:cubicBezTo>
                <a:cubicBezTo>
                  <a:pt x="959066" y="1304454"/>
                  <a:pt x="776215" y="1203940"/>
                  <a:pt x="644413" y="1139504"/>
                </a:cubicBezTo>
                <a:cubicBezTo>
                  <a:pt x="447946" y="1176556"/>
                  <a:pt x="401339" y="1126580"/>
                  <a:pt x="189921" y="1139504"/>
                </a:cubicBezTo>
                <a:cubicBezTo>
                  <a:pt x="95446" y="1138657"/>
                  <a:pt x="9014" y="1060649"/>
                  <a:pt x="0" y="949583"/>
                </a:cubicBezTo>
                <a:lnTo>
                  <a:pt x="0" y="949587"/>
                </a:lnTo>
                <a:cubicBezTo>
                  <a:pt x="-223" y="912646"/>
                  <a:pt x="-15663" y="726187"/>
                  <a:pt x="0" y="664711"/>
                </a:cubicBezTo>
                <a:lnTo>
                  <a:pt x="0" y="664711"/>
                </a:lnTo>
                <a:cubicBezTo>
                  <a:pt x="-994" y="503001"/>
                  <a:pt x="-33532" y="426779"/>
                  <a:pt x="0" y="189921"/>
                </a:cubicBezTo>
                <a:close/>
              </a:path>
              <a:path w="3866475" h="1139504" stroke="0" extrusionOk="0">
                <a:moveTo>
                  <a:pt x="0" y="189921"/>
                </a:moveTo>
                <a:cubicBezTo>
                  <a:pt x="916" y="88916"/>
                  <a:pt x="88436" y="2949"/>
                  <a:pt x="189921" y="0"/>
                </a:cubicBezTo>
                <a:cubicBezTo>
                  <a:pt x="344715" y="7940"/>
                  <a:pt x="553505" y="13767"/>
                  <a:pt x="644413" y="0"/>
                </a:cubicBezTo>
                <a:lnTo>
                  <a:pt x="644413" y="0"/>
                </a:lnTo>
                <a:cubicBezTo>
                  <a:pt x="1004153" y="-72695"/>
                  <a:pt x="1284617" y="-50024"/>
                  <a:pt x="1611031" y="0"/>
                </a:cubicBezTo>
                <a:cubicBezTo>
                  <a:pt x="2390474" y="-102931"/>
                  <a:pt x="3052770" y="-55447"/>
                  <a:pt x="3676554" y="0"/>
                </a:cubicBezTo>
                <a:cubicBezTo>
                  <a:pt x="3786781" y="19959"/>
                  <a:pt x="3873111" y="77901"/>
                  <a:pt x="3866475" y="189921"/>
                </a:cubicBezTo>
                <a:cubicBezTo>
                  <a:pt x="3847072" y="265798"/>
                  <a:pt x="3859444" y="610074"/>
                  <a:pt x="3866475" y="664711"/>
                </a:cubicBezTo>
                <a:lnTo>
                  <a:pt x="3866475" y="664711"/>
                </a:lnTo>
                <a:cubicBezTo>
                  <a:pt x="3857830" y="748511"/>
                  <a:pt x="3844895" y="899423"/>
                  <a:pt x="3866475" y="949587"/>
                </a:cubicBezTo>
                <a:lnTo>
                  <a:pt x="3866475" y="949583"/>
                </a:lnTo>
                <a:cubicBezTo>
                  <a:pt x="3864762" y="1041136"/>
                  <a:pt x="3767018" y="1151922"/>
                  <a:pt x="3676554" y="1139504"/>
                </a:cubicBezTo>
                <a:cubicBezTo>
                  <a:pt x="3384057" y="1175691"/>
                  <a:pt x="2084188" y="1229342"/>
                  <a:pt x="1611031" y="1139504"/>
                </a:cubicBezTo>
                <a:cubicBezTo>
                  <a:pt x="1393884" y="1270141"/>
                  <a:pt x="1334146" y="1289160"/>
                  <a:pt x="1131795" y="1321825"/>
                </a:cubicBezTo>
                <a:cubicBezTo>
                  <a:pt x="910905" y="1287430"/>
                  <a:pt x="759507" y="1164933"/>
                  <a:pt x="644413" y="1139504"/>
                </a:cubicBezTo>
                <a:cubicBezTo>
                  <a:pt x="508572" y="1100640"/>
                  <a:pt x="243480" y="1101163"/>
                  <a:pt x="189921" y="1139504"/>
                </a:cubicBezTo>
                <a:cubicBezTo>
                  <a:pt x="72532" y="1155753"/>
                  <a:pt x="18350" y="1059653"/>
                  <a:pt x="0" y="949583"/>
                </a:cubicBezTo>
                <a:lnTo>
                  <a:pt x="0" y="949587"/>
                </a:lnTo>
                <a:cubicBezTo>
                  <a:pt x="-20703" y="856416"/>
                  <a:pt x="-25129" y="796459"/>
                  <a:pt x="0" y="664711"/>
                </a:cubicBezTo>
                <a:lnTo>
                  <a:pt x="0" y="664711"/>
                </a:lnTo>
                <a:cubicBezTo>
                  <a:pt x="11467" y="571965"/>
                  <a:pt x="19306" y="425653"/>
                  <a:pt x="0" y="189921"/>
                </a:cubicBezTo>
                <a:close/>
              </a:path>
            </a:pathLst>
          </a:custGeom>
          <a:solidFill>
            <a:srgbClr val="E2D6F8"/>
          </a:solidFill>
          <a:ln w="12700">
            <a:solidFill>
              <a:srgbClr val="521B93"/>
            </a:solidFill>
            <a:extLst>
              <a:ext uri="{C807C97D-BFC1-408E-A445-0C87EB9F89A2}">
                <ask:lineSketchStyleProps xmlns:ask="http://schemas.microsoft.com/office/drawing/2018/sketchyshapes" sd="2339883922">
                  <a:prstGeom prst="wedgeRoundRectCallout">
                    <a:avLst>
                      <a:gd name="adj1" fmla="val -20728"/>
                      <a:gd name="adj2" fmla="val 66000"/>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000" b="1" dirty="0">
                <a:solidFill>
                  <a:srgbClr val="521B93"/>
                </a:solidFill>
                <a:effectLst/>
                <a:latin typeface="Century Gothic" panose="020B0502020202020204" pitchFamily="34" charset="0"/>
                <a:ea typeface="Calibri" panose="020F0502020204030204" pitchFamily="34" charset="0"/>
                <a:cs typeface="Times New Roman" panose="02020603050405020304" pitchFamily="18" charset="0"/>
              </a:rPr>
              <a:t>Book Recommendation</a:t>
            </a:r>
            <a:endParaRPr lang="en-GB" sz="1200" dirty="0">
              <a:effectLst/>
              <a:ea typeface="Calibri" panose="020F0502020204030204" pitchFamily="34" charset="0"/>
              <a:cs typeface="Times New Roman" panose="02020603050405020304" pitchFamily="18" charset="0"/>
            </a:endParaRPr>
          </a:p>
          <a:p>
            <a:pPr algn="ctr">
              <a:spcAft>
                <a:spcPts val="0"/>
              </a:spcAft>
            </a:pPr>
            <a:r>
              <a:rPr lang="en-GB" sz="1200" b="1" dirty="0">
                <a:solidFill>
                  <a:srgbClr val="521B93"/>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GB" sz="1200" dirty="0">
              <a:effectLst/>
              <a:ea typeface="Calibri" panose="020F0502020204030204" pitchFamily="34" charset="0"/>
              <a:cs typeface="Times New Roman" panose="02020603050405020304" pitchFamily="18" charset="0"/>
            </a:endParaRPr>
          </a:p>
          <a:p>
            <a:pP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6428740" algn="l"/>
              </a:tabLst>
            </a:pPr>
            <a:r>
              <a:rPr lang="en-GB" sz="900" i="1" dirty="0">
                <a:solidFill>
                  <a:srgbClr val="521B93"/>
                </a:solidFill>
                <a:effectLst/>
                <a:latin typeface="Century Gothic" panose="020B0502020202020204" pitchFamily="34" charset="0"/>
                <a:ea typeface="Times New Roman" panose="02020603050405020304" pitchFamily="18" charset="0"/>
                <a:cs typeface="Times New Roman" panose="02020603050405020304" pitchFamily="18" charset="0"/>
              </a:rPr>
              <a:t>This book contains all of the units you will study with lots of information and practice for examinations that you will take. </a:t>
            </a:r>
            <a:endParaRPr lang="en-GB" sz="1200" dirty="0">
              <a:effectLst/>
              <a:ea typeface="Calibri" panose="020F0502020204030204" pitchFamily="34" charset="0"/>
              <a:cs typeface="Times New Roman" panose="02020603050405020304" pitchFamily="18" charset="0"/>
            </a:endParaRPr>
          </a:p>
          <a:p>
            <a:pP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6428740" algn="l"/>
              </a:tabLst>
            </a:pPr>
            <a:r>
              <a:rPr lang="en-GB" sz="900" i="1" dirty="0">
                <a:solidFill>
                  <a:srgbClr val="521B93"/>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200" dirty="0">
              <a:effectLst/>
              <a:ea typeface="Calibri" panose="020F0502020204030204" pitchFamily="34" charset="0"/>
              <a:cs typeface="Times New Roman" panose="02020603050405020304" pitchFamily="18" charset="0"/>
            </a:endParaRPr>
          </a:p>
          <a:p>
            <a:pPr algn="ctr">
              <a:spcAft>
                <a:spcPts val="0"/>
              </a:spcAft>
            </a:pPr>
            <a:r>
              <a:rPr lang="en-GB" sz="1200" dirty="0">
                <a:effectLst/>
                <a:ea typeface="Calibri" panose="020F0502020204030204" pitchFamily="34" charset="0"/>
                <a:cs typeface="Times New Roman" panose="02020603050405020304" pitchFamily="18" charset="0"/>
              </a:rPr>
              <a:t> </a:t>
            </a:r>
          </a:p>
        </p:txBody>
      </p:sp>
      <p:sp>
        <p:nvSpPr>
          <p:cNvPr id="11" name="Oval 10">
            <a:extLst>
              <a:ext uri="{FF2B5EF4-FFF2-40B4-BE49-F238E27FC236}">
                <a16:creationId xmlns:a16="http://schemas.microsoft.com/office/drawing/2014/main" id="{5550FD59-F439-4A9A-B9DD-BB793AEE3621}"/>
              </a:ext>
            </a:extLst>
          </p:cNvPr>
          <p:cNvSpPr/>
          <p:nvPr/>
        </p:nvSpPr>
        <p:spPr>
          <a:xfrm>
            <a:off x="131534" y="3052513"/>
            <a:ext cx="8118614" cy="3563929"/>
          </a:xfrm>
          <a:custGeom>
            <a:avLst/>
            <a:gdLst>
              <a:gd name="connsiteX0" fmla="*/ 0 w 8118614"/>
              <a:gd name="connsiteY0" fmla="*/ 1781965 h 3563929"/>
              <a:gd name="connsiteX1" fmla="*/ 4059307 w 8118614"/>
              <a:gd name="connsiteY1" fmla="*/ 0 h 3563929"/>
              <a:gd name="connsiteX2" fmla="*/ 8118614 w 8118614"/>
              <a:gd name="connsiteY2" fmla="*/ 1781965 h 3563929"/>
              <a:gd name="connsiteX3" fmla="*/ 4059307 w 8118614"/>
              <a:gd name="connsiteY3" fmla="*/ 3563930 h 3563929"/>
              <a:gd name="connsiteX4" fmla="*/ 0 w 8118614"/>
              <a:gd name="connsiteY4" fmla="*/ 1781965 h 356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8614" h="3563929" fill="none" extrusionOk="0">
                <a:moveTo>
                  <a:pt x="0" y="1781965"/>
                </a:moveTo>
                <a:cubicBezTo>
                  <a:pt x="132448" y="813525"/>
                  <a:pt x="1880120" y="-129049"/>
                  <a:pt x="4059307" y="0"/>
                </a:cubicBezTo>
                <a:cubicBezTo>
                  <a:pt x="6175961" y="-19179"/>
                  <a:pt x="7964167" y="943224"/>
                  <a:pt x="8118614" y="1781965"/>
                </a:cubicBezTo>
                <a:cubicBezTo>
                  <a:pt x="8112268" y="2705598"/>
                  <a:pt x="6030873" y="3939607"/>
                  <a:pt x="4059307" y="3563930"/>
                </a:cubicBezTo>
                <a:cubicBezTo>
                  <a:pt x="1884287" y="3601368"/>
                  <a:pt x="175433" y="2808298"/>
                  <a:pt x="0" y="1781965"/>
                </a:cubicBezTo>
                <a:close/>
              </a:path>
              <a:path w="8118614" h="3563929" stroke="0" extrusionOk="0">
                <a:moveTo>
                  <a:pt x="0" y="1781965"/>
                </a:moveTo>
                <a:cubicBezTo>
                  <a:pt x="-377751" y="564808"/>
                  <a:pt x="1725648" y="34441"/>
                  <a:pt x="4059307" y="0"/>
                </a:cubicBezTo>
                <a:cubicBezTo>
                  <a:pt x="6376029" y="15753"/>
                  <a:pt x="8042891" y="800221"/>
                  <a:pt x="8118614" y="1781965"/>
                </a:cubicBezTo>
                <a:cubicBezTo>
                  <a:pt x="7920099" y="2959978"/>
                  <a:pt x="6252046" y="3835621"/>
                  <a:pt x="4059307" y="3563930"/>
                </a:cubicBezTo>
                <a:cubicBezTo>
                  <a:pt x="1740860" y="3522046"/>
                  <a:pt x="98735" y="2813293"/>
                  <a:pt x="0" y="1781965"/>
                </a:cubicBezTo>
                <a:close/>
              </a:path>
            </a:pathLst>
          </a:custGeom>
          <a:solidFill>
            <a:srgbClr val="E2D6F8"/>
          </a:solidFill>
          <a:ln>
            <a:solidFill>
              <a:srgbClr val="521B93"/>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400" b="1" dirty="0">
                <a:solidFill>
                  <a:srgbClr val="521B93"/>
                </a:solidFill>
                <a:effectLst/>
                <a:latin typeface="Century Gothic" panose="020B0502020202020204" pitchFamily="34" charset="0"/>
                <a:ea typeface="Calibri" panose="020F0502020204030204" pitchFamily="34" charset="0"/>
                <a:cs typeface="Times New Roman" panose="02020603050405020304" pitchFamily="18" charset="0"/>
              </a:rPr>
              <a:t>Components</a:t>
            </a:r>
            <a:endParaRPr lang="en-GB" sz="1400" dirty="0">
              <a:effectLst/>
              <a:ea typeface="Calibri" panose="020F0502020204030204" pitchFamily="34" charset="0"/>
              <a:cs typeface="Times New Roman" panose="02020603050405020304" pitchFamily="18" charset="0"/>
            </a:endParaRPr>
          </a:p>
          <a:p>
            <a:pPr algn="ctr">
              <a:spcAft>
                <a:spcPts val="0"/>
              </a:spcAft>
            </a:pPr>
            <a:r>
              <a:rPr lang="en-GB" sz="1400" b="1" dirty="0">
                <a:solidFill>
                  <a:srgbClr val="7030A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GB" sz="1400" dirty="0">
              <a:solidFill>
                <a:srgbClr val="7030A0"/>
              </a:solidFill>
              <a:effectLst/>
              <a:ea typeface="Calibri" panose="020F0502020204030204" pitchFamily="34" charset="0"/>
              <a:cs typeface="Times New Roman" panose="02020603050405020304" pitchFamily="18" charset="0"/>
            </a:endParaRPr>
          </a:p>
          <a:p>
            <a:r>
              <a:rPr lang="en-GB" sz="1400" b="1" dirty="0">
                <a:solidFill>
                  <a:srgbClr val="7030A0"/>
                </a:solidFill>
                <a:latin typeface="Century Gothic" panose="020B0502020202020204" pitchFamily="34" charset="0"/>
                <a:cs typeface="Arial" panose="020B0604020202020204" pitchFamily="34" charset="0"/>
              </a:rPr>
              <a:t>Unit 1: </a:t>
            </a:r>
            <a:r>
              <a:rPr lang="en-GB" sz="1400" dirty="0">
                <a:solidFill>
                  <a:srgbClr val="7030A0"/>
                </a:solidFill>
                <a:latin typeface="Century Gothic" panose="020B0502020202020204" pitchFamily="34" charset="0"/>
                <a:cs typeface="Arial" panose="020B0604020202020204" pitchFamily="34" charset="0"/>
              </a:rPr>
              <a:t>Body systems and the effects of physical activity (exam based unit)</a:t>
            </a:r>
          </a:p>
          <a:p>
            <a:r>
              <a:rPr lang="en-GB" sz="1400" b="1" dirty="0">
                <a:solidFill>
                  <a:srgbClr val="7030A0"/>
                </a:solidFill>
                <a:latin typeface="Century Gothic" panose="020B0502020202020204" pitchFamily="34" charset="0"/>
                <a:cs typeface="Arial" panose="020B0604020202020204" pitchFamily="34" charset="0"/>
              </a:rPr>
              <a:t>Unit 2: </a:t>
            </a:r>
            <a:r>
              <a:rPr lang="en-GB" sz="1400" dirty="0">
                <a:solidFill>
                  <a:srgbClr val="7030A0"/>
                </a:solidFill>
                <a:latin typeface="Century Gothic" panose="020B0502020202020204" pitchFamily="34" charset="0"/>
                <a:cs typeface="Arial" panose="020B0604020202020204" pitchFamily="34" charset="0"/>
              </a:rPr>
              <a:t>Sports coaching and activity leadership (coursework based unit)</a:t>
            </a:r>
          </a:p>
          <a:p>
            <a:r>
              <a:rPr lang="en-GB" sz="1400" b="1" dirty="0">
                <a:solidFill>
                  <a:srgbClr val="7030A0"/>
                </a:solidFill>
                <a:latin typeface="Century Gothic" panose="020B0502020202020204" pitchFamily="34" charset="0"/>
                <a:cs typeface="Arial" panose="020B0604020202020204" pitchFamily="34" charset="0"/>
              </a:rPr>
              <a:t>Unit 3: </a:t>
            </a:r>
            <a:r>
              <a:rPr lang="en-GB" sz="1400" dirty="0">
                <a:solidFill>
                  <a:srgbClr val="7030A0"/>
                </a:solidFill>
                <a:latin typeface="Century Gothic" panose="020B0502020202020204" pitchFamily="34" charset="0"/>
                <a:cs typeface="Arial" panose="020B0604020202020204" pitchFamily="34" charset="0"/>
              </a:rPr>
              <a:t>Sports organisation and development (exam based unit)</a:t>
            </a:r>
          </a:p>
          <a:p>
            <a:r>
              <a:rPr lang="en-GB" sz="1400" b="1" dirty="0">
                <a:solidFill>
                  <a:srgbClr val="7030A0"/>
                </a:solidFill>
                <a:latin typeface="Century Gothic" panose="020B0502020202020204" pitchFamily="34" charset="0"/>
                <a:cs typeface="Arial" panose="020B0604020202020204" pitchFamily="34" charset="0"/>
              </a:rPr>
              <a:t>Unit 11</a:t>
            </a:r>
            <a:r>
              <a:rPr lang="en-GB" sz="1400" dirty="0">
                <a:solidFill>
                  <a:srgbClr val="7030A0"/>
                </a:solidFill>
                <a:latin typeface="Century Gothic" panose="020B0502020202020204" pitchFamily="34" charset="0"/>
                <a:cs typeface="Arial" panose="020B0604020202020204" pitchFamily="34" charset="0"/>
              </a:rPr>
              <a:t>: Exercise for specific groups (coursework based unit)</a:t>
            </a:r>
          </a:p>
          <a:p>
            <a:r>
              <a:rPr lang="en-GB" sz="1400" b="1" dirty="0">
                <a:solidFill>
                  <a:srgbClr val="7030A0"/>
                </a:solidFill>
                <a:latin typeface="Century Gothic" panose="020B0502020202020204" pitchFamily="34" charset="0"/>
                <a:cs typeface="Arial" panose="020B0604020202020204" pitchFamily="34" charset="0"/>
              </a:rPr>
              <a:t>Unit 12</a:t>
            </a:r>
            <a:r>
              <a:rPr lang="en-GB" sz="1400" dirty="0">
                <a:solidFill>
                  <a:srgbClr val="7030A0"/>
                </a:solidFill>
                <a:latin typeface="Century Gothic" panose="020B0502020202020204" pitchFamily="34" charset="0"/>
                <a:cs typeface="Arial" panose="020B0604020202020204" pitchFamily="34" charset="0"/>
              </a:rPr>
              <a:t>: Nutrition and diet for sport and exercise (coursework based unit)</a:t>
            </a:r>
          </a:p>
          <a:p>
            <a:r>
              <a:rPr lang="en-GB" sz="1400" b="1" dirty="0">
                <a:solidFill>
                  <a:srgbClr val="7030A0"/>
                </a:solidFill>
                <a:latin typeface="Century Gothic" panose="020B0502020202020204" pitchFamily="34" charset="0"/>
                <a:cs typeface="Arial" panose="020B0604020202020204" pitchFamily="34" charset="0"/>
              </a:rPr>
              <a:t>Unit 17: </a:t>
            </a:r>
            <a:r>
              <a:rPr lang="en-GB" sz="1400" dirty="0">
                <a:solidFill>
                  <a:srgbClr val="7030A0"/>
                </a:solidFill>
                <a:latin typeface="Century Gothic" panose="020B0502020202020204" pitchFamily="34" charset="0"/>
                <a:cs typeface="Arial" panose="020B0604020202020204" pitchFamily="34" charset="0"/>
              </a:rPr>
              <a:t>Sports injuries and rehabilitation  (coursework based unit)</a:t>
            </a:r>
          </a:p>
          <a:p>
            <a:pPr>
              <a:spcAft>
                <a:spcPts val="0"/>
              </a:spcAft>
            </a:pPr>
            <a:endParaRPr lang="en-GB"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85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190E6-EAAC-8D48-8841-F1F82D3E35C2}"/>
              </a:ext>
            </a:extLst>
          </p:cNvPr>
          <p:cNvSpPr>
            <a:spLocks noGrp="1"/>
          </p:cNvSpPr>
          <p:nvPr>
            <p:ph type="title"/>
          </p:nvPr>
        </p:nvSpPr>
        <p:spPr>
          <a:xfrm>
            <a:off x="2740111" y="53804"/>
            <a:ext cx="6711778" cy="759339"/>
          </a:xfrm>
        </p:spPr>
        <p:txBody>
          <a:bodyPr>
            <a:normAutofit/>
          </a:bodyPr>
          <a:lstStyle/>
          <a:p>
            <a:pPr algn="ctr"/>
            <a:r>
              <a:rPr lang="en-US" sz="3600" b="1" u="sng" dirty="0"/>
              <a:t>Unit 1 – Task 1 - The Body Systems</a:t>
            </a:r>
          </a:p>
        </p:txBody>
      </p:sp>
      <p:sp>
        <p:nvSpPr>
          <p:cNvPr id="3" name="Content Placeholder 2">
            <a:extLst>
              <a:ext uri="{FF2B5EF4-FFF2-40B4-BE49-F238E27FC236}">
                <a16:creationId xmlns:a16="http://schemas.microsoft.com/office/drawing/2014/main" id="{06E5BCB0-D3BF-884C-ADC1-72FFB81E552D}"/>
              </a:ext>
            </a:extLst>
          </p:cNvPr>
          <p:cNvSpPr>
            <a:spLocks noGrp="1"/>
          </p:cNvSpPr>
          <p:nvPr>
            <p:ph idx="1"/>
          </p:nvPr>
        </p:nvSpPr>
        <p:spPr>
          <a:xfrm>
            <a:off x="665206" y="687174"/>
            <a:ext cx="11172568" cy="759339"/>
          </a:xfrm>
        </p:spPr>
        <p:txBody>
          <a:bodyPr>
            <a:normAutofit lnSpcReduction="10000"/>
          </a:bodyPr>
          <a:lstStyle/>
          <a:p>
            <a:pPr marL="0" indent="0" algn="ctr">
              <a:buNone/>
            </a:pPr>
            <a:r>
              <a:rPr lang="en-US" sz="1400" dirty="0"/>
              <a:t>For each of the following body systems, find a blank diagram and then label in your own handwriting – do not just find a labelled diagram on Google and print it off!</a:t>
            </a:r>
          </a:p>
          <a:p>
            <a:pPr marL="0" indent="0" algn="ctr">
              <a:buNone/>
            </a:pPr>
            <a:r>
              <a:rPr lang="en-US" sz="1400" dirty="0"/>
              <a:t>For the muscular system you may want to split into the identified joints and have separate labelled diagrams. There are quite a few muscles to label!</a:t>
            </a:r>
          </a:p>
          <a:p>
            <a:pPr algn="ctr"/>
            <a:endParaRPr lang="en-US" sz="1400" dirty="0"/>
          </a:p>
        </p:txBody>
      </p:sp>
      <p:sp>
        <p:nvSpPr>
          <p:cNvPr id="4" name="Rounded Rectangle 3">
            <a:extLst>
              <a:ext uri="{FF2B5EF4-FFF2-40B4-BE49-F238E27FC236}">
                <a16:creationId xmlns:a16="http://schemas.microsoft.com/office/drawing/2014/main" id="{24B88BB7-D6BE-C04D-B1C1-8651BA69E89E}"/>
              </a:ext>
            </a:extLst>
          </p:cNvPr>
          <p:cNvSpPr/>
          <p:nvPr/>
        </p:nvSpPr>
        <p:spPr>
          <a:xfrm>
            <a:off x="3052547" y="1512966"/>
            <a:ext cx="2395956" cy="427637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solidFill>
                  <a:schemeClr val="tx1"/>
                </a:solidFill>
              </a:rPr>
              <a:t>Skeletal system</a:t>
            </a:r>
          </a:p>
          <a:p>
            <a:pPr marL="285750" indent="-285750">
              <a:buFont typeface="Arial" panose="020B0604020202020204" pitchFamily="34" charset="0"/>
              <a:buChar char="•"/>
            </a:pPr>
            <a:r>
              <a:rPr lang="en-US" sz="1400" dirty="0">
                <a:solidFill>
                  <a:schemeClr val="tx1"/>
                </a:solidFill>
              </a:rPr>
              <a:t>Scapula</a:t>
            </a:r>
          </a:p>
          <a:p>
            <a:pPr marL="285750" indent="-285750">
              <a:buFont typeface="Arial" panose="020B0604020202020204" pitchFamily="34" charset="0"/>
              <a:buChar char="•"/>
            </a:pPr>
            <a:r>
              <a:rPr lang="en-US" sz="1400" dirty="0">
                <a:solidFill>
                  <a:schemeClr val="tx1"/>
                </a:solidFill>
              </a:rPr>
              <a:t>Clavicle</a:t>
            </a:r>
          </a:p>
          <a:p>
            <a:pPr marL="285750" indent="-285750">
              <a:buFont typeface="Arial" panose="020B0604020202020204" pitchFamily="34" charset="0"/>
              <a:buChar char="•"/>
            </a:pPr>
            <a:r>
              <a:rPr lang="en-US" sz="1400" dirty="0" err="1">
                <a:solidFill>
                  <a:schemeClr val="tx1"/>
                </a:solidFill>
              </a:rPr>
              <a:t>Humerus</a:t>
            </a:r>
            <a:endParaRPr lang="en-US" sz="1400" dirty="0">
              <a:solidFill>
                <a:schemeClr val="tx1"/>
              </a:solidFill>
            </a:endParaRPr>
          </a:p>
          <a:p>
            <a:pPr marL="285750" indent="-285750">
              <a:buFont typeface="Arial" panose="020B0604020202020204" pitchFamily="34" charset="0"/>
              <a:buChar char="•"/>
            </a:pPr>
            <a:r>
              <a:rPr lang="en-US" sz="1400" dirty="0">
                <a:solidFill>
                  <a:schemeClr val="tx1"/>
                </a:solidFill>
              </a:rPr>
              <a:t>Radius</a:t>
            </a:r>
          </a:p>
          <a:p>
            <a:pPr marL="285750" indent="-285750">
              <a:buFont typeface="Arial" panose="020B0604020202020204" pitchFamily="34" charset="0"/>
              <a:buChar char="•"/>
            </a:pPr>
            <a:r>
              <a:rPr lang="en-US" sz="1400" dirty="0">
                <a:solidFill>
                  <a:schemeClr val="tx1"/>
                </a:solidFill>
              </a:rPr>
              <a:t>Ulna</a:t>
            </a:r>
          </a:p>
          <a:p>
            <a:pPr marL="285750" indent="-285750">
              <a:buFont typeface="Arial" panose="020B0604020202020204" pitchFamily="34" charset="0"/>
              <a:buChar char="•"/>
            </a:pPr>
            <a:r>
              <a:rPr lang="en-US" sz="1400" dirty="0">
                <a:solidFill>
                  <a:schemeClr val="tx1"/>
                </a:solidFill>
              </a:rPr>
              <a:t>Carpals</a:t>
            </a:r>
          </a:p>
          <a:p>
            <a:pPr marL="285750" indent="-285750">
              <a:buFont typeface="Arial" panose="020B0604020202020204" pitchFamily="34" charset="0"/>
              <a:buChar char="•"/>
            </a:pPr>
            <a:r>
              <a:rPr lang="en-US" sz="1400" dirty="0">
                <a:solidFill>
                  <a:schemeClr val="tx1"/>
                </a:solidFill>
              </a:rPr>
              <a:t>Metacarpals</a:t>
            </a:r>
          </a:p>
          <a:p>
            <a:pPr marL="285750" indent="-285750">
              <a:buFont typeface="Arial" panose="020B0604020202020204" pitchFamily="34" charset="0"/>
              <a:buChar char="•"/>
            </a:pPr>
            <a:r>
              <a:rPr lang="en-US" sz="1400" dirty="0">
                <a:solidFill>
                  <a:schemeClr val="tx1"/>
                </a:solidFill>
              </a:rPr>
              <a:t>Phalanges</a:t>
            </a:r>
          </a:p>
          <a:p>
            <a:pPr marL="285750" indent="-285750">
              <a:buFont typeface="Arial" panose="020B0604020202020204" pitchFamily="34" charset="0"/>
              <a:buChar char="•"/>
            </a:pPr>
            <a:r>
              <a:rPr lang="en-US" sz="1400" dirty="0" err="1">
                <a:solidFill>
                  <a:schemeClr val="tx1"/>
                </a:solidFill>
              </a:rPr>
              <a:t>Illium</a:t>
            </a:r>
            <a:endParaRPr lang="en-US" sz="1400" dirty="0">
              <a:solidFill>
                <a:schemeClr val="tx1"/>
              </a:solidFill>
            </a:endParaRPr>
          </a:p>
          <a:p>
            <a:pPr marL="285750" indent="-285750">
              <a:buFont typeface="Arial" panose="020B0604020202020204" pitchFamily="34" charset="0"/>
              <a:buChar char="•"/>
            </a:pPr>
            <a:r>
              <a:rPr lang="en-US" sz="1400" dirty="0" err="1">
                <a:solidFill>
                  <a:schemeClr val="tx1"/>
                </a:solidFill>
              </a:rPr>
              <a:t>Ishium</a:t>
            </a:r>
            <a:endParaRPr lang="en-US" sz="1400" dirty="0">
              <a:solidFill>
                <a:schemeClr val="tx1"/>
              </a:solidFill>
            </a:endParaRPr>
          </a:p>
          <a:p>
            <a:pPr marL="285750" indent="-285750">
              <a:buFont typeface="Arial" panose="020B0604020202020204" pitchFamily="34" charset="0"/>
              <a:buChar char="•"/>
            </a:pPr>
            <a:r>
              <a:rPr lang="en-US" sz="1400" dirty="0">
                <a:solidFill>
                  <a:schemeClr val="tx1"/>
                </a:solidFill>
              </a:rPr>
              <a:t>Pubis</a:t>
            </a:r>
          </a:p>
          <a:p>
            <a:pPr marL="285750" indent="-285750">
              <a:buFont typeface="Arial" panose="020B0604020202020204" pitchFamily="34" charset="0"/>
              <a:buChar char="•"/>
            </a:pPr>
            <a:r>
              <a:rPr lang="en-US" sz="1400" dirty="0">
                <a:solidFill>
                  <a:schemeClr val="tx1"/>
                </a:solidFill>
              </a:rPr>
              <a:t>Femur</a:t>
            </a:r>
          </a:p>
          <a:p>
            <a:pPr marL="285750" indent="-285750">
              <a:buFont typeface="Arial" panose="020B0604020202020204" pitchFamily="34" charset="0"/>
              <a:buChar char="•"/>
            </a:pPr>
            <a:r>
              <a:rPr lang="en-US" sz="1400" dirty="0">
                <a:solidFill>
                  <a:schemeClr val="tx1"/>
                </a:solidFill>
              </a:rPr>
              <a:t>Patella</a:t>
            </a:r>
          </a:p>
          <a:p>
            <a:pPr marL="285750" indent="-285750">
              <a:buFont typeface="Arial" panose="020B0604020202020204" pitchFamily="34" charset="0"/>
              <a:buChar char="•"/>
            </a:pPr>
            <a:r>
              <a:rPr lang="en-US" sz="1400" dirty="0">
                <a:solidFill>
                  <a:schemeClr val="tx1"/>
                </a:solidFill>
              </a:rPr>
              <a:t>Tibia</a:t>
            </a:r>
          </a:p>
          <a:p>
            <a:pPr marL="285750" indent="-285750">
              <a:buFont typeface="Arial" panose="020B0604020202020204" pitchFamily="34" charset="0"/>
              <a:buChar char="•"/>
            </a:pPr>
            <a:r>
              <a:rPr lang="en-US" sz="1400" dirty="0">
                <a:solidFill>
                  <a:schemeClr val="tx1"/>
                </a:solidFill>
              </a:rPr>
              <a:t>Fibula</a:t>
            </a:r>
          </a:p>
          <a:p>
            <a:pPr marL="285750" indent="-285750">
              <a:buFont typeface="Arial" panose="020B0604020202020204" pitchFamily="34" charset="0"/>
              <a:buChar char="•"/>
            </a:pPr>
            <a:r>
              <a:rPr lang="en-US" sz="1400" dirty="0">
                <a:solidFill>
                  <a:schemeClr val="tx1"/>
                </a:solidFill>
              </a:rPr>
              <a:t>Tarsals</a:t>
            </a:r>
          </a:p>
          <a:p>
            <a:pPr marL="285750" indent="-285750">
              <a:buFont typeface="Arial" panose="020B0604020202020204" pitchFamily="34" charset="0"/>
              <a:buChar char="•"/>
            </a:pPr>
            <a:r>
              <a:rPr lang="en-US" sz="1400" dirty="0">
                <a:solidFill>
                  <a:schemeClr val="tx1"/>
                </a:solidFill>
              </a:rPr>
              <a:t>Talus</a:t>
            </a:r>
          </a:p>
          <a:p>
            <a:pPr marL="285750" indent="-285750">
              <a:buFont typeface="Arial" panose="020B0604020202020204" pitchFamily="34" charset="0"/>
              <a:buChar char="•"/>
            </a:pPr>
            <a:r>
              <a:rPr lang="en-US" sz="1400" dirty="0">
                <a:solidFill>
                  <a:schemeClr val="tx1"/>
                </a:solidFill>
              </a:rPr>
              <a:t>Metatarsals</a:t>
            </a:r>
          </a:p>
          <a:p>
            <a:endParaRPr lang="en-US" sz="1400" dirty="0">
              <a:solidFill>
                <a:schemeClr val="tx1"/>
              </a:solidFill>
            </a:endParaRPr>
          </a:p>
        </p:txBody>
      </p:sp>
      <p:sp>
        <p:nvSpPr>
          <p:cNvPr id="5" name="Rounded Rectangle 4">
            <a:extLst>
              <a:ext uri="{FF2B5EF4-FFF2-40B4-BE49-F238E27FC236}">
                <a16:creationId xmlns:a16="http://schemas.microsoft.com/office/drawing/2014/main" id="{479706B8-AD92-1F47-B6AA-3FCA2CACCFFA}"/>
              </a:ext>
            </a:extLst>
          </p:cNvPr>
          <p:cNvSpPr/>
          <p:nvPr/>
        </p:nvSpPr>
        <p:spPr>
          <a:xfrm>
            <a:off x="5773282" y="1517459"/>
            <a:ext cx="2868826" cy="445231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solidFill>
                  <a:schemeClr val="tx1"/>
                </a:solidFill>
              </a:rPr>
              <a:t>Muscular system</a:t>
            </a:r>
          </a:p>
          <a:p>
            <a:pPr marL="285750" indent="-285750">
              <a:buFont typeface="Arial" panose="020B0604020202020204" pitchFamily="34" charset="0"/>
              <a:buChar char="•"/>
            </a:pPr>
            <a:r>
              <a:rPr lang="en-US" sz="1200" u="sng" dirty="0">
                <a:solidFill>
                  <a:schemeClr val="tx1"/>
                </a:solidFill>
              </a:rPr>
              <a:t>Shoulder</a:t>
            </a:r>
            <a:r>
              <a:rPr lang="en-US" sz="1200" dirty="0">
                <a:solidFill>
                  <a:schemeClr val="tx1"/>
                </a:solidFill>
              </a:rPr>
              <a:t> – deltoid, latissimus dorsi, pectoralis major, trapezius, teres major</a:t>
            </a:r>
          </a:p>
          <a:p>
            <a:pPr marL="285750" indent="-285750">
              <a:buFont typeface="Arial" panose="020B0604020202020204" pitchFamily="34" charset="0"/>
              <a:buChar char="•"/>
            </a:pPr>
            <a:r>
              <a:rPr lang="en-US" sz="1200" u="sng" dirty="0">
                <a:solidFill>
                  <a:schemeClr val="tx1"/>
                </a:solidFill>
              </a:rPr>
              <a:t>Elbow</a:t>
            </a:r>
            <a:r>
              <a:rPr lang="en-US" sz="1200" dirty="0">
                <a:solidFill>
                  <a:schemeClr val="tx1"/>
                </a:solidFill>
              </a:rPr>
              <a:t> – biceps brachii, triceps brachii</a:t>
            </a:r>
          </a:p>
          <a:p>
            <a:pPr marL="285750" indent="-285750">
              <a:buFont typeface="Arial" panose="020B0604020202020204" pitchFamily="34" charset="0"/>
              <a:buChar char="•"/>
            </a:pPr>
            <a:r>
              <a:rPr lang="en-US" sz="1200" u="sng" dirty="0">
                <a:solidFill>
                  <a:schemeClr val="tx1"/>
                </a:solidFill>
              </a:rPr>
              <a:t>Radio-ulnar</a:t>
            </a:r>
            <a:r>
              <a:rPr lang="en-US" sz="1200" dirty="0">
                <a:solidFill>
                  <a:schemeClr val="tx1"/>
                </a:solidFill>
              </a:rPr>
              <a:t> – pronator teres, supinator muscle</a:t>
            </a:r>
          </a:p>
          <a:p>
            <a:pPr marL="285750" indent="-285750">
              <a:buFont typeface="Arial" panose="020B0604020202020204" pitchFamily="34" charset="0"/>
              <a:buChar char="•"/>
            </a:pPr>
            <a:r>
              <a:rPr lang="en-US" sz="1200" u="sng" dirty="0">
                <a:solidFill>
                  <a:schemeClr val="tx1"/>
                </a:solidFill>
              </a:rPr>
              <a:t>Wrist</a:t>
            </a:r>
            <a:r>
              <a:rPr lang="en-US" sz="1200" dirty="0">
                <a:solidFill>
                  <a:schemeClr val="tx1"/>
                </a:solidFill>
              </a:rPr>
              <a:t> – wrist flexors, wrist extensors</a:t>
            </a:r>
          </a:p>
          <a:p>
            <a:pPr marL="285750" indent="-285750">
              <a:buFont typeface="Arial" panose="020B0604020202020204" pitchFamily="34" charset="0"/>
              <a:buChar char="•"/>
            </a:pPr>
            <a:r>
              <a:rPr lang="en-US" sz="1200" u="sng" dirty="0">
                <a:solidFill>
                  <a:schemeClr val="tx1"/>
                </a:solidFill>
              </a:rPr>
              <a:t>Vertebral column </a:t>
            </a:r>
            <a:r>
              <a:rPr lang="en-US" sz="1200" dirty="0">
                <a:solidFill>
                  <a:schemeClr val="tx1"/>
                </a:solidFill>
              </a:rPr>
              <a:t>– rectus abdominus, erector spinae, internal and external obliques</a:t>
            </a:r>
          </a:p>
          <a:p>
            <a:pPr marL="285750" indent="-285750">
              <a:buFont typeface="Arial" panose="020B0604020202020204" pitchFamily="34" charset="0"/>
              <a:buChar char="•"/>
            </a:pPr>
            <a:r>
              <a:rPr lang="en-US" sz="1200" u="sng" dirty="0">
                <a:solidFill>
                  <a:schemeClr val="tx1"/>
                </a:solidFill>
              </a:rPr>
              <a:t>Hip</a:t>
            </a:r>
            <a:r>
              <a:rPr lang="en-US" sz="1200" dirty="0">
                <a:solidFill>
                  <a:schemeClr val="tx1"/>
                </a:solidFill>
              </a:rPr>
              <a:t> – iliopsoas, gluteus maximus, gluteus </a:t>
            </a:r>
            <a:r>
              <a:rPr lang="en-US" sz="1200" dirty="0" err="1">
                <a:solidFill>
                  <a:schemeClr val="tx1"/>
                </a:solidFill>
              </a:rPr>
              <a:t>medius</a:t>
            </a:r>
            <a:r>
              <a:rPr lang="en-US" sz="1200" dirty="0">
                <a:solidFill>
                  <a:schemeClr val="tx1"/>
                </a:solidFill>
              </a:rPr>
              <a:t>, gluteus </a:t>
            </a:r>
            <a:r>
              <a:rPr lang="en-US" sz="1200" dirty="0" err="1">
                <a:solidFill>
                  <a:schemeClr val="tx1"/>
                </a:solidFill>
              </a:rPr>
              <a:t>minimus</a:t>
            </a:r>
            <a:r>
              <a:rPr lang="en-US" sz="1200" dirty="0">
                <a:solidFill>
                  <a:schemeClr val="tx1"/>
                </a:solidFill>
              </a:rPr>
              <a:t>, adductor longus, adductor brevis, adductor magnus</a:t>
            </a:r>
          </a:p>
          <a:p>
            <a:pPr marL="285750" indent="-285750">
              <a:buFont typeface="Arial" panose="020B0604020202020204" pitchFamily="34" charset="0"/>
              <a:buChar char="•"/>
            </a:pPr>
            <a:r>
              <a:rPr lang="en-US" sz="1200" u="sng" dirty="0">
                <a:solidFill>
                  <a:schemeClr val="tx1"/>
                </a:solidFill>
              </a:rPr>
              <a:t>Knee</a:t>
            </a:r>
            <a:r>
              <a:rPr lang="en-US" sz="1200" dirty="0">
                <a:solidFill>
                  <a:schemeClr val="tx1"/>
                </a:solidFill>
              </a:rPr>
              <a:t> – rectus femoris, vastus medialis, vastus intermedius, vastus lateralis, biceps femoris, semimembranosus, semitendinosus</a:t>
            </a:r>
          </a:p>
          <a:p>
            <a:pPr marL="285750" indent="-285750">
              <a:buFont typeface="Arial" panose="020B0604020202020204" pitchFamily="34" charset="0"/>
              <a:buChar char="•"/>
            </a:pPr>
            <a:r>
              <a:rPr lang="en-US" sz="1200" u="sng" dirty="0">
                <a:solidFill>
                  <a:schemeClr val="tx1"/>
                </a:solidFill>
              </a:rPr>
              <a:t>Ankle</a:t>
            </a:r>
            <a:r>
              <a:rPr lang="en-US" sz="1200" dirty="0">
                <a:solidFill>
                  <a:schemeClr val="tx1"/>
                </a:solidFill>
              </a:rPr>
              <a:t> – tibialis anterior, gastrocnemius, soleus</a:t>
            </a:r>
          </a:p>
        </p:txBody>
      </p:sp>
      <p:sp>
        <p:nvSpPr>
          <p:cNvPr id="6" name="Rounded Rectangle 5">
            <a:extLst>
              <a:ext uri="{FF2B5EF4-FFF2-40B4-BE49-F238E27FC236}">
                <a16:creationId xmlns:a16="http://schemas.microsoft.com/office/drawing/2014/main" id="{C3399509-1FF5-F448-8ABD-0D5113301C91}"/>
              </a:ext>
            </a:extLst>
          </p:cNvPr>
          <p:cNvSpPr/>
          <p:nvPr/>
        </p:nvSpPr>
        <p:spPr>
          <a:xfrm>
            <a:off x="8971009" y="1511130"/>
            <a:ext cx="2727299" cy="2611136"/>
          </a:xfrm>
          <a:prstGeom prst="roundRect">
            <a:avLst/>
          </a:prstGeom>
          <a:solidFill>
            <a:srgbClr val="FF7E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solidFill>
                  <a:schemeClr val="tx1"/>
                </a:solidFill>
              </a:rPr>
              <a:t>Cardiovascular system</a:t>
            </a:r>
            <a:endParaRPr lang="en-US" sz="1400" dirty="0">
              <a:solidFill>
                <a:schemeClr val="tx1"/>
              </a:solidFill>
            </a:endParaRPr>
          </a:p>
          <a:p>
            <a:pPr marL="285750" indent="-285750">
              <a:buFont typeface="Arial" panose="020B0604020202020204" pitchFamily="34" charset="0"/>
              <a:buChar char="•"/>
            </a:pPr>
            <a:r>
              <a:rPr lang="en-US" sz="1400" dirty="0">
                <a:solidFill>
                  <a:schemeClr val="tx1"/>
                </a:solidFill>
              </a:rPr>
              <a:t>Atria</a:t>
            </a:r>
          </a:p>
          <a:p>
            <a:pPr marL="285750" indent="-285750">
              <a:buFont typeface="Arial" panose="020B0604020202020204" pitchFamily="34" charset="0"/>
              <a:buChar char="•"/>
            </a:pPr>
            <a:r>
              <a:rPr lang="en-US" sz="1400" dirty="0">
                <a:solidFill>
                  <a:schemeClr val="tx1"/>
                </a:solidFill>
              </a:rPr>
              <a:t>Ventricles</a:t>
            </a:r>
          </a:p>
          <a:p>
            <a:pPr marL="285750" indent="-285750">
              <a:buFont typeface="Arial" panose="020B0604020202020204" pitchFamily="34" charset="0"/>
              <a:buChar char="•"/>
            </a:pPr>
            <a:r>
              <a:rPr lang="en-US" sz="1400" dirty="0">
                <a:solidFill>
                  <a:schemeClr val="tx1"/>
                </a:solidFill>
              </a:rPr>
              <a:t>Bicuspid and tricuspid valves</a:t>
            </a:r>
          </a:p>
          <a:p>
            <a:pPr marL="285750" indent="-285750">
              <a:buFont typeface="Arial" panose="020B0604020202020204" pitchFamily="34" charset="0"/>
              <a:buChar char="•"/>
            </a:pPr>
            <a:r>
              <a:rPr lang="en-US" sz="1400" dirty="0">
                <a:solidFill>
                  <a:schemeClr val="tx1"/>
                </a:solidFill>
              </a:rPr>
              <a:t>Pulmonary and aortic valves</a:t>
            </a:r>
          </a:p>
          <a:p>
            <a:pPr marL="285750" indent="-285750">
              <a:buFont typeface="Arial" panose="020B0604020202020204" pitchFamily="34" charset="0"/>
              <a:buChar char="•"/>
            </a:pPr>
            <a:r>
              <a:rPr lang="en-US" sz="1400" dirty="0">
                <a:solidFill>
                  <a:schemeClr val="tx1"/>
                </a:solidFill>
              </a:rPr>
              <a:t>Aorta</a:t>
            </a:r>
          </a:p>
          <a:p>
            <a:pPr marL="285750" indent="-285750">
              <a:buFont typeface="Arial" panose="020B0604020202020204" pitchFamily="34" charset="0"/>
              <a:buChar char="•"/>
            </a:pPr>
            <a:r>
              <a:rPr lang="en-US" sz="1400" dirty="0">
                <a:solidFill>
                  <a:schemeClr val="tx1"/>
                </a:solidFill>
              </a:rPr>
              <a:t>Venae </a:t>
            </a:r>
            <a:r>
              <a:rPr lang="en-US" sz="1400" dirty="0" err="1">
                <a:solidFill>
                  <a:schemeClr val="tx1"/>
                </a:solidFill>
              </a:rPr>
              <a:t>cavae</a:t>
            </a:r>
            <a:endParaRPr lang="en-US" sz="1400" dirty="0">
              <a:solidFill>
                <a:schemeClr val="tx1"/>
              </a:solidFill>
            </a:endParaRPr>
          </a:p>
          <a:p>
            <a:pPr marL="285750" indent="-285750">
              <a:buFont typeface="Arial" panose="020B0604020202020204" pitchFamily="34" charset="0"/>
              <a:buChar char="•"/>
            </a:pPr>
            <a:r>
              <a:rPr lang="en-US" sz="1400" dirty="0">
                <a:solidFill>
                  <a:schemeClr val="tx1"/>
                </a:solidFill>
              </a:rPr>
              <a:t>Pulmonary artery</a:t>
            </a:r>
          </a:p>
          <a:p>
            <a:pPr marL="285750" indent="-285750">
              <a:buFont typeface="Arial" panose="020B0604020202020204" pitchFamily="34" charset="0"/>
              <a:buChar char="•"/>
            </a:pPr>
            <a:r>
              <a:rPr lang="en-US" sz="1400" dirty="0">
                <a:solidFill>
                  <a:schemeClr val="tx1"/>
                </a:solidFill>
              </a:rPr>
              <a:t>Pulmonary vein</a:t>
            </a:r>
          </a:p>
          <a:p>
            <a:endParaRPr lang="en-US" sz="1400" dirty="0">
              <a:solidFill>
                <a:schemeClr val="tx1"/>
              </a:solidFill>
            </a:endParaRPr>
          </a:p>
        </p:txBody>
      </p:sp>
      <p:sp>
        <p:nvSpPr>
          <p:cNvPr id="7" name="Rounded Rectangle 6">
            <a:extLst>
              <a:ext uri="{FF2B5EF4-FFF2-40B4-BE49-F238E27FC236}">
                <a16:creationId xmlns:a16="http://schemas.microsoft.com/office/drawing/2014/main" id="{50E4C2DD-1C99-7945-B9D7-6280865CEC4D}"/>
              </a:ext>
            </a:extLst>
          </p:cNvPr>
          <p:cNvSpPr/>
          <p:nvPr/>
        </p:nvSpPr>
        <p:spPr>
          <a:xfrm>
            <a:off x="8968948" y="4289429"/>
            <a:ext cx="2868826" cy="207961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solidFill>
                  <a:schemeClr val="tx1"/>
                </a:solidFill>
              </a:rPr>
              <a:t>Respiratory system</a:t>
            </a:r>
            <a:endParaRPr lang="en-US" sz="1400" dirty="0">
              <a:solidFill>
                <a:schemeClr val="tx1"/>
              </a:solidFill>
            </a:endParaRPr>
          </a:p>
          <a:p>
            <a:pPr marL="285750" indent="-285750">
              <a:buFont typeface="Arial" panose="020B0604020202020204" pitchFamily="34" charset="0"/>
              <a:buChar char="•"/>
            </a:pPr>
            <a:r>
              <a:rPr lang="en-US" sz="1400" dirty="0">
                <a:solidFill>
                  <a:schemeClr val="tx1"/>
                </a:solidFill>
              </a:rPr>
              <a:t>Nasal cavity</a:t>
            </a:r>
          </a:p>
          <a:p>
            <a:pPr marL="285750" indent="-285750">
              <a:buFont typeface="Arial" panose="020B0604020202020204" pitchFamily="34" charset="0"/>
              <a:buChar char="•"/>
            </a:pPr>
            <a:r>
              <a:rPr lang="en-US" sz="1400" dirty="0">
                <a:solidFill>
                  <a:schemeClr val="tx1"/>
                </a:solidFill>
              </a:rPr>
              <a:t>Epiglottis</a:t>
            </a:r>
          </a:p>
          <a:p>
            <a:pPr marL="285750" indent="-285750">
              <a:buFont typeface="Arial" panose="020B0604020202020204" pitchFamily="34" charset="0"/>
              <a:buChar char="•"/>
            </a:pPr>
            <a:r>
              <a:rPr lang="en-US" sz="1400" dirty="0">
                <a:solidFill>
                  <a:schemeClr val="tx1"/>
                </a:solidFill>
              </a:rPr>
              <a:t>Pharynx</a:t>
            </a:r>
          </a:p>
          <a:p>
            <a:pPr marL="285750" indent="-285750">
              <a:buFont typeface="Arial" panose="020B0604020202020204" pitchFamily="34" charset="0"/>
              <a:buChar char="•"/>
            </a:pPr>
            <a:r>
              <a:rPr lang="en-US" sz="1400" dirty="0">
                <a:solidFill>
                  <a:schemeClr val="tx1"/>
                </a:solidFill>
              </a:rPr>
              <a:t>Larynx</a:t>
            </a:r>
          </a:p>
          <a:p>
            <a:pPr marL="285750" indent="-285750">
              <a:buFont typeface="Arial" panose="020B0604020202020204" pitchFamily="34" charset="0"/>
              <a:buChar char="•"/>
            </a:pPr>
            <a:r>
              <a:rPr lang="en-US" sz="1400" dirty="0">
                <a:solidFill>
                  <a:schemeClr val="tx1"/>
                </a:solidFill>
              </a:rPr>
              <a:t>Trachea</a:t>
            </a:r>
          </a:p>
          <a:p>
            <a:pPr marL="285750" indent="-285750">
              <a:buFont typeface="Arial" panose="020B0604020202020204" pitchFamily="34" charset="0"/>
              <a:buChar char="•"/>
            </a:pPr>
            <a:r>
              <a:rPr lang="en-US" sz="1400" dirty="0">
                <a:solidFill>
                  <a:schemeClr val="tx1"/>
                </a:solidFill>
              </a:rPr>
              <a:t>Bronchi</a:t>
            </a:r>
          </a:p>
          <a:p>
            <a:pPr marL="285750" indent="-285750">
              <a:buFont typeface="Arial" panose="020B0604020202020204" pitchFamily="34" charset="0"/>
              <a:buChar char="•"/>
            </a:pPr>
            <a:r>
              <a:rPr lang="en-US" sz="1400" dirty="0" err="1">
                <a:solidFill>
                  <a:schemeClr val="tx1"/>
                </a:solidFill>
              </a:rPr>
              <a:t>Brochioles</a:t>
            </a:r>
            <a:endParaRPr lang="en-US" sz="1400" dirty="0">
              <a:solidFill>
                <a:schemeClr val="tx1"/>
              </a:solidFill>
            </a:endParaRPr>
          </a:p>
          <a:p>
            <a:pPr marL="285750" indent="-285750">
              <a:buFont typeface="Arial" panose="020B0604020202020204" pitchFamily="34" charset="0"/>
              <a:buChar char="•"/>
            </a:pPr>
            <a:r>
              <a:rPr lang="en-US" sz="1400" dirty="0">
                <a:solidFill>
                  <a:schemeClr val="tx1"/>
                </a:solidFill>
              </a:rPr>
              <a:t>Alveoli</a:t>
            </a:r>
          </a:p>
        </p:txBody>
      </p:sp>
      <p:sp>
        <p:nvSpPr>
          <p:cNvPr id="8" name="Rounded Rectangle 7">
            <a:extLst>
              <a:ext uri="{FF2B5EF4-FFF2-40B4-BE49-F238E27FC236}">
                <a16:creationId xmlns:a16="http://schemas.microsoft.com/office/drawing/2014/main" id="{881A3DD8-E483-A843-AA38-36B9085A1532}"/>
              </a:ext>
            </a:extLst>
          </p:cNvPr>
          <p:cNvSpPr/>
          <p:nvPr/>
        </p:nvSpPr>
        <p:spPr>
          <a:xfrm>
            <a:off x="222636" y="1511130"/>
            <a:ext cx="2587813" cy="231115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solidFill>
                  <a:schemeClr val="tx1"/>
                </a:solidFill>
              </a:rPr>
              <a:t>Axial skeleton</a:t>
            </a:r>
          </a:p>
          <a:p>
            <a:pPr marL="285750" indent="-285750">
              <a:buFont typeface="Arial" panose="020B0604020202020204" pitchFamily="34" charset="0"/>
              <a:buChar char="•"/>
            </a:pPr>
            <a:r>
              <a:rPr lang="en-US" sz="1400" dirty="0">
                <a:solidFill>
                  <a:schemeClr val="tx1"/>
                </a:solidFill>
              </a:rPr>
              <a:t>Cranium</a:t>
            </a:r>
          </a:p>
          <a:p>
            <a:pPr marL="285750" indent="-285750">
              <a:buFont typeface="Arial" panose="020B0604020202020204" pitchFamily="34" charset="0"/>
              <a:buChar char="•"/>
            </a:pPr>
            <a:r>
              <a:rPr lang="en-US" sz="1400" dirty="0">
                <a:solidFill>
                  <a:schemeClr val="tx1"/>
                </a:solidFill>
              </a:rPr>
              <a:t>Sternum</a:t>
            </a:r>
          </a:p>
          <a:p>
            <a:pPr marL="285750" indent="-285750">
              <a:buFont typeface="Arial" panose="020B0604020202020204" pitchFamily="34" charset="0"/>
              <a:buChar char="•"/>
            </a:pPr>
            <a:r>
              <a:rPr lang="en-US" sz="1400" dirty="0">
                <a:solidFill>
                  <a:schemeClr val="tx1"/>
                </a:solidFill>
              </a:rPr>
              <a:t>Ribs</a:t>
            </a:r>
          </a:p>
          <a:p>
            <a:pPr marL="285750" indent="-285750">
              <a:buFont typeface="Arial" panose="020B0604020202020204" pitchFamily="34" charset="0"/>
              <a:buChar char="•"/>
            </a:pPr>
            <a:r>
              <a:rPr lang="en-US" sz="1400" dirty="0">
                <a:solidFill>
                  <a:schemeClr val="tx1"/>
                </a:solidFill>
              </a:rPr>
              <a:t>Vertebral column</a:t>
            </a:r>
          </a:p>
          <a:p>
            <a:pPr marL="742950" lvl="1" indent="-285750">
              <a:buFont typeface="Arial" panose="020B0604020202020204" pitchFamily="34" charset="0"/>
              <a:buChar char="•"/>
            </a:pPr>
            <a:r>
              <a:rPr lang="en-US" sz="1400" dirty="0">
                <a:solidFill>
                  <a:schemeClr val="tx1"/>
                </a:solidFill>
              </a:rPr>
              <a:t>Cervical vertebrae</a:t>
            </a:r>
          </a:p>
          <a:p>
            <a:pPr marL="742950" lvl="1" indent="-285750">
              <a:buFont typeface="Arial" panose="020B0604020202020204" pitchFamily="34" charset="0"/>
              <a:buChar char="•"/>
            </a:pPr>
            <a:r>
              <a:rPr lang="en-US" sz="1400" dirty="0" err="1">
                <a:solidFill>
                  <a:schemeClr val="tx1"/>
                </a:solidFill>
              </a:rPr>
              <a:t>Throacic</a:t>
            </a:r>
            <a:r>
              <a:rPr lang="en-US" sz="1400" dirty="0">
                <a:solidFill>
                  <a:schemeClr val="tx1"/>
                </a:solidFill>
              </a:rPr>
              <a:t> vertebrae</a:t>
            </a:r>
          </a:p>
          <a:p>
            <a:pPr marL="742950" lvl="1" indent="-285750">
              <a:buFont typeface="Arial" panose="020B0604020202020204" pitchFamily="34" charset="0"/>
              <a:buChar char="•"/>
            </a:pPr>
            <a:r>
              <a:rPr lang="en-US" sz="1400" dirty="0">
                <a:solidFill>
                  <a:schemeClr val="tx1"/>
                </a:solidFill>
              </a:rPr>
              <a:t>Lumbar vertebrae</a:t>
            </a:r>
          </a:p>
          <a:p>
            <a:pPr marL="742950" lvl="1" indent="-285750">
              <a:buFont typeface="Arial" panose="020B0604020202020204" pitchFamily="34" charset="0"/>
              <a:buChar char="•"/>
            </a:pPr>
            <a:r>
              <a:rPr lang="en-US" sz="1400" dirty="0">
                <a:solidFill>
                  <a:schemeClr val="tx1"/>
                </a:solidFill>
              </a:rPr>
              <a:t>Sacrum</a:t>
            </a:r>
          </a:p>
          <a:p>
            <a:pPr marL="742950" lvl="1" indent="-285750">
              <a:buFont typeface="Arial" panose="020B0604020202020204" pitchFamily="34" charset="0"/>
              <a:buChar char="•"/>
            </a:pPr>
            <a:r>
              <a:rPr lang="en-US" sz="1400" dirty="0">
                <a:solidFill>
                  <a:schemeClr val="tx1"/>
                </a:solidFill>
              </a:rPr>
              <a:t>coccyx</a:t>
            </a:r>
          </a:p>
        </p:txBody>
      </p:sp>
      <p:pic>
        <p:nvPicPr>
          <p:cNvPr id="10" name="Picture 9">
            <a:extLst>
              <a:ext uri="{FF2B5EF4-FFF2-40B4-BE49-F238E27FC236}">
                <a16:creationId xmlns:a16="http://schemas.microsoft.com/office/drawing/2014/main" id="{6CBD3028-F6A6-4EE4-9F7E-6ED0402D9D78}"/>
              </a:ext>
            </a:extLst>
          </p:cNvPr>
          <p:cNvPicPr>
            <a:picLocks noChangeAspect="1"/>
          </p:cNvPicPr>
          <p:nvPr/>
        </p:nvPicPr>
        <p:blipFill rotWithShape="1">
          <a:blip r:embed="rId2"/>
          <a:srcRect r="2633" b="7130"/>
          <a:stretch/>
        </p:blipFill>
        <p:spPr>
          <a:xfrm>
            <a:off x="608560" y="3886906"/>
            <a:ext cx="1815963" cy="2672375"/>
          </a:xfrm>
          <a:prstGeom prst="rect">
            <a:avLst/>
          </a:prstGeom>
        </p:spPr>
      </p:pic>
    </p:spTree>
    <p:extLst>
      <p:ext uri="{BB962C8B-B14F-4D97-AF65-F5344CB8AC3E}">
        <p14:creationId xmlns:p14="http://schemas.microsoft.com/office/powerpoint/2010/main" val="1891051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190E6-EAAC-8D48-8841-F1F82D3E35C2}"/>
              </a:ext>
            </a:extLst>
          </p:cNvPr>
          <p:cNvSpPr>
            <a:spLocks noGrp="1"/>
          </p:cNvSpPr>
          <p:nvPr>
            <p:ph type="title"/>
          </p:nvPr>
        </p:nvSpPr>
        <p:spPr>
          <a:xfrm>
            <a:off x="2740111" y="164156"/>
            <a:ext cx="6711778" cy="759339"/>
          </a:xfrm>
        </p:spPr>
        <p:txBody>
          <a:bodyPr>
            <a:normAutofit/>
          </a:bodyPr>
          <a:lstStyle/>
          <a:p>
            <a:pPr algn="ctr"/>
            <a:r>
              <a:rPr lang="en-US" sz="3600" b="1" u="sng" dirty="0"/>
              <a:t>Unit 1 – Task 2 - The Body Systems</a:t>
            </a:r>
          </a:p>
        </p:txBody>
      </p:sp>
      <p:sp>
        <p:nvSpPr>
          <p:cNvPr id="3" name="Content Placeholder 2">
            <a:extLst>
              <a:ext uri="{FF2B5EF4-FFF2-40B4-BE49-F238E27FC236}">
                <a16:creationId xmlns:a16="http://schemas.microsoft.com/office/drawing/2014/main" id="{06E5BCB0-D3BF-884C-ADC1-72FFB81E552D}"/>
              </a:ext>
            </a:extLst>
          </p:cNvPr>
          <p:cNvSpPr>
            <a:spLocks noGrp="1"/>
          </p:cNvSpPr>
          <p:nvPr>
            <p:ph idx="1"/>
          </p:nvPr>
        </p:nvSpPr>
        <p:spPr>
          <a:xfrm>
            <a:off x="665206" y="923510"/>
            <a:ext cx="11172568" cy="633370"/>
          </a:xfrm>
        </p:spPr>
        <p:txBody>
          <a:bodyPr>
            <a:normAutofit lnSpcReduction="10000"/>
          </a:bodyPr>
          <a:lstStyle/>
          <a:p>
            <a:pPr marL="0" indent="0" algn="ctr">
              <a:buNone/>
            </a:pPr>
            <a:r>
              <a:rPr lang="en-US" sz="2000" dirty="0"/>
              <a:t>Now you have a comprehensive set of labelled diagrams of the body systems, you should produce a written report on the following body systems:</a:t>
            </a:r>
          </a:p>
        </p:txBody>
      </p:sp>
      <p:sp>
        <p:nvSpPr>
          <p:cNvPr id="4" name="Rounded Rectangle 3">
            <a:extLst>
              <a:ext uri="{FF2B5EF4-FFF2-40B4-BE49-F238E27FC236}">
                <a16:creationId xmlns:a16="http://schemas.microsoft.com/office/drawing/2014/main" id="{24B88BB7-D6BE-C04D-B1C1-8651BA69E89E}"/>
              </a:ext>
            </a:extLst>
          </p:cNvPr>
          <p:cNvSpPr/>
          <p:nvPr/>
        </p:nvSpPr>
        <p:spPr>
          <a:xfrm>
            <a:off x="208863" y="1647828"/>
            <a:ext cx="2395956" cy="247443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solidFill>
                  <a:schemeClr val="tx1"/>
                </a:solidFill>
              </a:rPr>
              <a:t>Skeletal system</a:t>
            </a:r>
          </a:p>
          <a:p>
            <a:r>
              <a:rPr lang="en-US" sz="1400" dirty="0">
                <a:solidFill>
                  <a:schemeClr val="tx1"/>
                </a:solidFill>
              </a:rPr>
              <a:t>Describe and explain the following functions of the skeleton</a:t>
            </a:r>
          </a:p>
          <a:p>
            <a:pPr marL="285750" indent="-285750">
              <a:buFont typeface="Arial" panose="020B0604020202020204" pitchFamily="34" charset="0"/>
              <a:buChar char="•"/>
            </a:pPr>
            <a:r>
              <a:rPr lang="en-US" sz="1400" dirty="0">
                <a:solidFill>
                  <a:schemeClr val="tx1"/>
                </a:solidFill>
              </a:rPr>
              <a:t>Shape</a:t>
            </a:r>
          </a:p>
          <a:p>
            <a:pPr marL="285750" indent="-285750">
              <a:buFont typeface="Arial" panose="020B0604020202020204" pitchFamily="34" charset="0"/>
              <a:buChar char="•"/>
            </a:pPr>
            <a:r>
              <a:rPr lang="en-US" sz="1400" dirty="0">
                <a:solidFill>
                  <a:schemeClr val="tx1"/>
                </a:solidFill>
              </a:rPr>
              <a:t>Support</a:t>
            </a:r>
          </a:p>
          <a:p>
            <a:pPr marL="285750" indent="-285750">
              <a:buFont typeface="Arial" panose="020B0604020202020204" pitchFamily="34" charset="0"/>
              <a:buChar char="•"/>
            </a:pPr>
            <a:r>
              <a:rPr lang="en-US" sz="1400" dirty="0">
                <a:solidFill>
                  <a:schemeClr val="tx1"/>
                </a:solidFill>
              </a:rPr>
              <a:t>Protection</a:t>
            </a:r>
          </a:p>
          <a:p>
            <a:pPr marL="285750" indent="-285750">
              <a:buFont typeface="Arial" panose="020B0604020202020204" pitchFamily="34" charset="0"/>
              <a:buChar char="•"/>
            </a:pPr>
            <a:r>
              <a:rPr lang="en-US" sz="1400" dirty="0">
                <a:solidFill>
                  <a:schemeClr val="tx1"/>
                </a:solidFill>
              </a:rPr>
              <a:t>Movement</a:t>
            </a:r>
          </a:p>
          <a:p>
            <a:pPr marL="285750" indent="-285750">
              <a:buFont typeface="Arial" panose="020B0604020202020204" pitchFamily="34" charset="0"/>
              <a:buChar char="•"/>
            </a:pPr>
            <a:r>
              <a:rPr lang="en-US" sz="1400" dirty="0">
                <a:solidFill>
                  <a:schemeClr val="tx1"/>
                </a:solidFill>
              </a:rPr>
              <a:t>Blood cell production</a:t>
            </a:r>
          </a:p>
          <a:p>
            <a:pPr marL="285750" indent="-285750">
              <a:buFont typeface="Arial" panose="020B0604020202020204" pitchFamily="34" charset="0"/>
              <a:buChar char="•"/>
            </a:pPr>
            <a:r>
              <a:rPr lang="en-US" sz="1400" dirty="0">
                <a:solidFill>
                  <a:schemeClr val="tx1"/>
                </a:solidFill>
              </a:rPr>
              <a:t>Mineral storage</a:t>
            </a:r>
          </a:p>
          <a:p>
            <a:endParaRPr lang="en-US" sz="1400" dirty="0">
              <a:solidFill>
                <a:schemeClr val="tx1"/>
              </a:solidFill>
            </a:endParaRPr>
          </a:p>
        </p:txBody>
      </p:sp>
      <p:sp>
        <p:nvSpPr>
          <p:cNvPr id="5" name="Rounded Rectangle 4">
            <a:extLst>
              <a:ext uri="{FF2B5EF4-FFF2-40B4-BE49-F238E27FC236}">
                <a16:creationId xmlns:a16="http://schemas.microsoft.com/office/drawing/2014/main" id="{479706B8-AD92-1F47-B6AA-3FCA2CACCFFA}"/>
              </a:ext>
            </a:extLst>
          </p:cNvPr>
          <p:cNvSpPr/>
          <p:nvPr/>
        </p:nvSpPr>
        <p:spPr>
          <a:xfrm>
            <a:off x="2919088" y="1638909"/>
            <a:ext cx="2868826" cy="261113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solidFill>
                  <a:schemeClr val="tx1"/>
                </a:solidFill>
              </a:rPr>
              <a:t>Muscular system</a:t>
            </a:r>
          </a:p>
          <a:p>
            <a:r>
              <a:rPr lang="en-US" sz="1400" dirty="0">
                <a:solidFill>
                  <a:schemeClr val="tx1"/>
                </a:solidFill>
              </a:rPr>
              <a:t>Describe the following types of muscle function</a:t>
            </a:r>
          </a:p>
          <a:p>
            <a:pPr marL="171450" indent="-171450">
              <a:buFont typeface="Arial" panose="020B0604020202020204" pitchFamily="34" charset="0"/>
              <a:buChar char="•"/>
            </a:pPr>
            <a:r>
              <a:rPr lang="en-US" sz="1400" dirty="0">
                <a:solidFill>
                  <a:schemeClr val="tx1"/>
                </a:solidFill>
              </a:rPr>
              <a:t>Agonist</a:t>
            </a:r>
          </a:p>
          <a:p>
            <a:pPr marL="171450" indent="-171450">
              <a:buFont typeface="Arial" panose="020B0604020202020204" pitchFamily="34" charset="0"/>
              <a:buChar char="•"/>
            </a:pPr>
            <a:r>
              <a:rPr lang="en-US" sz="1400" dirty="0">
                <a:solidFill>
                  <a:schemeClr val="tx1"/>
                </a:solidFill>
              </a:rPr>
              <a:t>Antagonist</a:t>
            </a:r>
          </a:p>
          <a:p>
            <a:pPr marL="171450" indent="-171450">
              <a:buFont typeface="Arial" panose="020B0604020202020204" pitchFamily="34" charset="0"/>
              <a:buChar char="•"/>
            </a:pPr>
            <a:r>
              <a:rPr lang="en-US" sz="1400" dirty="0">
                <a:solidFill>
                  <a:schemeClr val="tx1"/>
                </a:solidFill>
              </a:rPr>
              <a:t>Fixator</a:t>
            </a:r>
          </a:p>
          <a:p>
            <a:endParaRPr lang="en-US" sz="1400" dirty="0">
              <a:solidFill>
                <a:schemeClr val="tx1"/>
              </a:solidFill>
            </a:endParaRPr>
          </a:p>
          <a:p>
            <a:r>
              <a:rPr lang="en-US" sz="1400" dirty="0">
                <a:solidFill>
                  <a:schemeClr val="tx1"/>
                </a:solidFill>
              </a:rPr>
              <a:t>Describe the following types of muscle contraction</a:t>
            </a:r>
          </a:p>
          <a:p>
            <a:pPr marL="171450" indent="-171450">
              <a:buFont typeface="Arial" panose="020B0604020202020204" pitchFamily="34" charset="0"/>
              <a:buChar char="•"/>
            </a:pPr>
            <a:r>
              <a:rPr lang="en-US" sz="1400" dirty="0">
                <a:solidFill>
                  <a:schemeClr val="tx1"/>
                </a:solidFill>
              </a:rPr>
              <a:t>Isometric</a:t>
            </a:r>
          </a:p>
          <a:p>
            <a:pPr marL="171450" indent="-171450">
              <a:buFont typeface="Arial" panose="020B0604020202020204" pitchFamily="34" charset="0"/>
              <a:buChar char="•"/>
            </a:pPr>
            <a:r>
              <a:rPr lang="en-US" sz="1400" dirty="0">
                <a:solidFill>
                  <a:schemeClr val="tx1"/>
                </a:solidFill>
              </a:rPr>
              <a:t>Concentric</a:t>
            </a:r>
          </a:p>
          <a:p>
            <a:pPr marL="171450" indent="-171450">
              <a:buFont typeface="Arial" panose="020B0604020202020204" pitchFamily="34" charset="0"/>
              <a:buChar char="•"/>
            </a:pPr>
            <a:r>
              <a:rPr lang="en-US" sz="1400" dirty="0">
                <a:solidFill>
                  <a:schemeClr val="tx1"/>
                </a:solidFill>
              </a:rPr>
              <a:t>Eccentric</a:t>
            </a:r>
          </a:p>
        </p:txBody>
      </p:sp>
      <p:sp>
        <p:nvSpPr>
          <p:cNvPr id="6" name="Rounded Rectangle 5">
            <a:extLst>
              <a:ext uri="{FF2B5EF4-FFF2-40B4-BE49-F238E27FC236}">
                <a16:creationId xmlns:a16="http://schemas.microsoft.com/office/drawing/2014/main" id="{C3399509-1FF5-F448-8ABD-0D5113301C91}"/>
              </a:ext>
            </a:extLst>
          </p:cNvPr>
          <p:cNvSpPr/>
          <p:nvPr/>
        </p:nvSpPr>
        <p:spPr>
          <a:xfrm>
            <a:off x="6096000" y="1647828"/>
            <a:ext cx="2727299" cy="1854302"/>
          </a:xfrm>
          <a:prstGeom prst="roundRect">
            <a:avLst/>
          </a:prstGeom>
          <a:solidFill>
            <a:srgbClr val="FF7E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solidFill>
                  <a:schemeClr val="tx1"/>
                </a:solidFill>
              </a:rPr>
              <a:t>Cardiovascular system</a:t>
            </a:r>
            <a:endParaRPr lang="en-US" sz="1400" dirty="0">
              <a:solidFill>
                <a:schemeClr val="tx1"/>
              </a:solidFill>
            </a:endParaRPr>
          </a:p>
          <a:p>
            <a:r>
              <a:rPr lang="en-US" sz="1400" dirty="0">
                <a:solidFill>
                  <a:schemeClr val="tx1"/>
                </a:solidFill>
              </a:rPr>
              <a:t>Describe the structure of the following blood vessels</a:t>
            </a:r>
          </a:p>
          <a:p>
            <a:pPr marL="285750" indent="-285750">
              <a:buFont typeface="Arial" panose="020B0604020202020204" pitchFamily="34" charset="0"/>
              <a:buChar char="•"/>
            </a:pPr>
            <a:r>
              <a:rPr lang="en-US" sz="1400" dirty="0">
                <a:solidFill>
                  <a:schemeClr val="tx1"/>
                </a:solidFill>
              </a:rPr>
              <a:t>Arteries</a:t>
            </a:r>
          </a:p>
          <a:p>
            <a:pPr marL="285750" indent="-285750">
              <a:buFont typeface="Arial" panose="020B0604020202020204" pitchFamily="34" charset="0"/>
              <a:buChar char="•"/>
            </a:pPr>
            <a:r>
              <a:rPr lang="en-US" sz="1400" dirty="0">
                <a:solidFill>
                  <a:schemeClr val="tx1"/>
                </a:solidFill>
              </a:rPr>
              <a:t>Arterioles</a:t>
            </a:r>
          </a:p>
          <a:p>
            <a:pPr marL="285750" indent="-285750">
              <a:buFont typeface="Arial" panose="020B0604020202020204" pitchFamily="34" charset="0"/>
              <a:buChar char="•"/>
            </a:pPr>
            <a:r>
              <a:rPr lang="en-US" sz="1400" dirty="0">
                <a:solidFill>
                  <a:schemeClr val="tx1"/>
                </a:solidFill>
              </a:rPr>
              <a:t>Capillaries</a:t>
            </a:r>
          </a:p>
          <a:p>
            <a:pPr marL="285750" indent="-285750">
              <a:buFont typeface="Arial" panose="020B0604020202020204" pitchFamily="34" charset="0"/>
              <a:buChar char="•"/>
            </a:pPr>
            <a:r>
              <a:rPr lang="en-US" sz="1400" dirty="0">
                <a:solidFill>
                  <a:schemeClr val="tx1"/>
                </a:solidFill>
              </a:rPr>
              <a:t>Venules</a:t>
            </a:r>
          </a:p>
          <a:p>
            <a:pPr marL="285750" indent="-285750">
              <a:buFont typeface="Arial" panose="020B0604020202020204" pitchFamily="34" charset="0"/>
              <a:buChar char="•"/>
            </a:pPr>
            <a:r>
              <a:rPr lang="en-US" sz="1400" dirty="0">
                <a:solidFill>
                  <a:schemeClr val="tx1"/>
                </a:solidFill>
              </a:rPr>
              <a:t>Veins</a:t>
            </a:r>
          </a:p>
        </p:txBody>
      </p:sp>
      <p:sp>
        <p:nvSpPr>
          <p:cNvPr id="7" name="Rounded Rectangle 6">
            <a:extLst>
              <a:ext uri="{FF2B5EF4-FFF2-40B4-BE49-F238E27FC236}">
                <a16:creationId xmlns:a16="http://schemas.microsoft.com/office/drawing/2014/main" id="{50E4C2DD-1C99-7945-B9D7-6280865CEC4D}"/>
              </a:ext>
            </a:extLst>
          </p:cNvPr>
          <p:cNvSpPr/>
          <p:nvPr/>
        </p:nvSpPr>
        <p:spPr>
          <a:xfrm>
            <a:off x="9114311" y="1647828"/>
            <a:ext cx="2868826" cy="188912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solidFill>
                  <a:schemeClr val="tx1"/>
                </a:solidFill>
              </a:rPr>
              <a:t>Respiratory system</a:t>
            </a:r>
            <a:endParaRPr lang="en-US" sz="1400" dirty="0">
              <a:solidFill>
                <a:schemeClr val="tx1"/>
              </a:solidFill>
            </a:endParaRPr>
          </a:p>
          <a:p>
            <a:r>
              <a:rPr lang="en-US" sz="1400" dirty="0">
                <a:solidFill>
                  <a:schemeClr val="tx1"/>
                </a:solidFill>
              </a:rPr>
              <a:t>Explain the mechanics of breathing</a:t>
            </a:r>
          </a:p>
          <a:p>
            <a:pPr marL="285750" indent="-285750">
              <a:buFont typeface="Arial" panose="020B0604020202020204" pitchFamily="34" charset="0"/>
              <a:buChar char="•"/>
            </a:pPr>
            <a:r>
              <a:rPr lang="en-US" sz="1400" dirty="0">
                <a:solidFill>
                  <a:schemeClr val="tx1"/>
                </a:solidFill>
              </a:rPr>
              <a:t>Inspiration</a:t>
            </a:r>
          </a:p>
          <a:p>
            <a:pPr marL="285750" indent="-285750">
              <a:buFont typeface="Arial" panose="020B0604020202020204" pitchFamily="34" charset="0"/>
              <a:buChar char="•"/>
            </a:pPr>
            <a:r>
              <a:rPr lang="en-US" sz="1400" dirty="0">
                <a:solidFill>
                  <a:schemeClr val="tx1"/>
                </a:solidFill>
              </a:rPr>
              <a:t>Expiration</a:t>
            </a:r>
          </a:p>
          <a:p>
            <a:endParaRPr lang="en-US" sz="1400" dirty="0">
              <a:solidFill>
                <a:schemeClr val="tx1"/>
              </a:solidFill>
            </a:endParaRPr>
          </a:p>
          <a:p>
            <a:r>
              <a:rPr lang="en-US" sz="1400" dirty="0">
                <a:solidFill>
                  <a:schemeClr val="tx1"/>
                </a:solidFill>
              </a:rPr>
              <a:t>Describe and explain gaseous exchange at the alveoli</a:t>
            </a:r>
          </a:p>
        </p:txBody>
      </p:sp>
      <p:sp>
        <p:nvSpPr>
          <p:cNvPr id="9" name="Rounded Rectangle 8">
            <a:extLst>
              <a:ext uri="{FF2B5EF4-FFF2-40B4-BE49-F238E27FC236}">
                <a16:creationId xmlns:a16="http://schemas.microsoft.com/office/drawing/2014/main" id="{9CB0D905-D406-1141-B339-998536E1E26B}"/>
              </a:ext>
            </a:extLst>
          </p:cNvPr>
          <p:cNvSpPr/>
          <p:nvPr/>
        </p:nvSpPr>
        <p:spPr>
          <a:xfrm>
            <a:off x="665206" y="4719855"/>
            <a:ext cx="7656844" cy="172837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The following resources may help you complete these tasks:</a:t>
            </a:r>
          </a:p>
          <a:p>
            <a:pPr algn="ctr"/>
            <a:r>
              <a:rPr lang="en-GB" sz="1200" dirty="0">
                <a:solidFill>
                  <a:schemeClr val="tx1"/>
                </a:solidFill>
                <a:hlinkClick r:id="rId2">
                  <a:extLst>
                    <a:ext uri="{A12FA001-AC4F-418D-AE19-62706E023703}">
                      <ahyp:hlinkClr xmlns:ahyp="http://schemas.microsoft.com/office/drawing/2018/hyperlinkcolor" val="tx"/>
                    </a:ext>
                  </a:extLst>
                </a:hlinkClick>
              </a:rPr>
              <a:t>http://www.bbc.co.uk/science/humanbody/body/factfiles/skeleton_anatomy.shtml</a:t>
            </a:r>
            <a:endParaRPr lang="en-GB" sz="1200" dirty="0">
              <a:solidFill>
                <a:schemeClr val="tx1"/>
              </a:solidFill>
            </a:endParaRPr>
          </a:p>
          <a:p>
            <a:pPr algn="ctr"/>
            <a:r>
              <a:rPr lang="en-GB" sz="1200" dirty="0">
                <a:solidFill>
                  <a:schemeClr val="tx1"/>
                </a:solidFill>
                <a:hlinkClick r:id="rId3">
                  <a:extLst>
                    <a:ext uri="{A12FA001-AC4F-418D-AE19-62706E023703}">
                      <ahyp:hlinkClr xmlns:ahyp="http://schemas.microsoft.com/office/drawing/2018/hyperlinkcolor" val="tx"/>
                    </a:ext>
                  </a:extLst>
                </a:hlinkClick>
              </a:rPr>
              <a:t>http://humananatomybody.info/full-body-muscle-lable/</a:t>
            </a:r>
            <a:endParaRPr lang="en-GB" sz="1200" dirty="0">
              <a:solidFill>
                <a:schemeClr val="tx1"/>
              </a:solidFill>
            </a:endParaRPr>
          </a:p>
          <a:p>
            <a:pPr algn="ctr"/>
            <a:r>
              <a:rPr lang="en-GB" sz="1200" dirty="0">
                <a:solidFill>
                  <a:schemeClr val="tx1"/>
                </a:solidFill>
                <a:hlinkClick r:id="rId4">
                  <a:extLst>
                    <a:ext uri="{A12FA001-AC4F-418D-AE19-62706E023703}">
                      <ahyp:hlinkClr xmlns:ahyp="http://schemas.microsoft.com/office/drawing/2018/hyperlinkcolor" val="tx"/>
                    </a:ext>
                  </a:extLst>
                </a:hlinkClick>
              </a:rPr>
              <a:t>www.brianmac.co.uk</a:t>
            </a:r>
            <a:endParaRPr lang="en-GB" sz="1200" dirty="0">
              <a:solidFill>
                <a:schemeClr val="tx1"/>
              </a:solidFill>
            </a:endParaRPr>
          </a:p>
          <a:p>
            <a:pPr algn="ctr"/>
            <a:r>
              <a:rPr lang="en-GB" sz="1200" dirty="0">
                <a:solidFill>
                  <a:schemeClr val="tx1"/>
                </a:solidFill>
                <a:hlinkClick r:id="rId5">
                  <a:extLst>
                    <a:ext uri="{A12FA001-AC4F-418D-AE19-62706E023703}">
                      <ahyp:hlinkClr xmlns:ahyp="http://schemas.microsoft.com/office/drawing/2018/hyperlinkcolor" val="tx"/>
                    </a:ext>
                  </a:extLst>
                </a:hlinkClick>
              </a:rPr>
              <a:t>www.teachpe.com</a:t>
            </a:r>
            <a:endParaRPr lang="en-GB" sz="1200" dirty="0">
              <a:solidFill>
                <a:schemeClr val="tx1"/>
              </a:solidFill>
            </a:endParaRPr>
          </a:p>
          <a:p>
            <a:pPr algn="ctr"/>
            <a:r>
              <a:rPr lang="en-GB" sz="1200" u="sng" dirty="0">
                <a:solidFill>
                  <a:schemeClr val="tx1"/>
                </a:solidFill>
                <a:hlinkClick r:id="rId6">
                  <a:extLst>
                    <a:ext uri="{A12FA001-AC4F-418D-AE19-62706E023703}">
                      <ahyp:hlinkClr xmlns:ahyp="http://schemas.microsoft.com/office/drawing/2018/hyperlinkcolor" val="tx"/>
                    </a:ext>
                  </a:extLst>
                </a:hlinkClick>
              </a:rPr>
              <a:t>www.livestrong.com</a:t>
            </a:r>
            <a:endParaRPr lang="en-GB" sz="1200" u="sng" dirty="0">
              <a:solidFill>
                <a:schemeClr val="tx1"/>
              </a:solidFill>
            </a:endParaRPr>
          </a:p>
          <a:p>
            <a:pPr algn="ctr"/>
            <a:r>
              <a:rPr lang="en-GB" sz="1200" dirty="0">
                <a:solidFill>
                  <a:schemeClr val="tx1"/>
                </a:solidFill>
                <a:hlinkClick r:id="rId7">
                  <a:extLst>
                    <a:ext uri="{A12FA001-AC4F-418D-AE19-62706E023703}">
                      <ahyp:hlinkClr xmlns:ahyp="http://schemas.microsoft.com/office/drawing/2018/hyperlinkcolor" val="tx"/>
                    </a:ext>
                  </a:extLst>
                </a:hlinkClick>
              </a:rPr>
              <a:t>https://www.ptdirect.com/training-design/anatomy-and-physiology/skeletal-muscle-roles-and-contraction-types</a:t>
            </a:r>
            <a:endParaRPr lang="en-GB" sz="1200" dirty="0">
              <a:solidFill>
                <a:schemeClr val="tx1"/>
              </a:solidFill>
            </a:endParaRPr>
          </a:p>
          <a:p>
            <a:pPr algn="ctr"/>
            <a:r>
              <a:rPr lang="en-GB" sz="1200" dirty="0">
                <a:solidFill>
                  <a:schemeClr val="tx1"/>
                </a:solidFill>
                <a:hlinkClick r:id="rId8">
                  <a:extLst>
                    <a:ext uri="{A12FA001-AC4F-418D-AE19-62706E023703}">
                      <ahyp:hlinkClr xmlns:ahyp="http://schemas.microsoft.com/office/drawing/2018/hyperlinkcolor" val="tx"/>
                    </a:ext>
                  </a:extLst>
                </a:hlinkClick>
              </a:rPr>
              <a:t>http://cliparts.co/heart-diagram-unlabeled</a:t>
            </a:r>
            <a:endParaRPr lang="en-GB" sz="1200" dirty="0">
              <a:solidFill>
                <a:schemeClr val="tx1"/>
              </a:solidFill>
            </a:endParaRPr>
          </a:p>
        </p:txBody>
      </p:sp>
      <p:pic>
        <p:nvPicPr>
          <p:cNvPr id="12" name="Picture 11">
            <a:extLst>
              <a:ext uri="{FF2B5EF4-FFF2-40B4-BE49-F238E27FC236}">
                <a16:creationId xmlns:a16="http://schemas.microsoft.com/office/drawing/2014/main" id="{0ECA2EF8-677B-BF42-BB9A-950C3D4FC8FD}"/>
              </a:ext>
            </a:extLst>
          </p:cNvPr>
          <p:cNvPicPr>
            <a:picLocks noChangeAspect="1"/>
          </p:cNvPicPr>
          <p:nvPr/>
        </p:nvPicPr>
        <p:blipFill>
          <a:blip r:embed="rId9"/>
          <a:stretch>
            <a:fillRect/>
          </a:stretch>
        </p:blipFill>
        <p:spPr>
          <a:xfrm>
            <a:off x="8772579" y="4406813"/>
            <a:ext cx="3065195" cy="2041420"/>
          </a:xfrm>
          <a:prstGeom prst="rect">
            <a:avLst/>
          </a:prstGeom>
        </p:spPr>
      </p:pic>
    </p:spTree>
    <p:extLst>
      <p:ext uri="{BB962C8B-B14F-4D97-AF65-F5344CB8AC3E}">
        <p14:creationId xmlns:p14="http://schemas.microsoft.com/office/powerpoint/2010/main" val="2887784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ossary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38877" b="36093"/>
          <a:stretch/>
        </p:blipFill>
        <p:spPr bwMode="auto">
          <a:xfrm>
            <a:off x="0" y="0"/>
            <a:ext cx="12192000" cy="13364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6948" y="1406414"/>
            <a:ext cx="11718387" cy="338554"/>
          </a:xfrm>
          <a:prstGeom prst="rect">
            <a:avLst/>
          </a:prstGeom>
          <a:noFill/>
        </p:spPr>
        <p:txBody>
          <a:bodyPr wrap="square" rtlCol="0">
            <a:spAutoFit/>
          </a:bodyPr>
          <a:lstStyle/>
          <a:p>
            <a:pPr algn="ctr"/>
            <a:r>
              <a:rPr lang="en-GB" sz="1600" b="1" dirty="0">
                <a:latin typeface="Century Gothic" panose="020B0502020202020204" pitchFamily="34" charset="0"/>
                <a:cs typeface="Arial" panose="020B0604020202020204" pitchFamily="34" charset="0"/>
              </a:rPr>
              <a:t>Task: </a:t>
            </a:r>
            <a:r>
              <a:rPr lang="en-GB" sz="1600" dirty="0">
                <a:latin typeface="Century Gothic" panose="020B0502020202020204" pitchFamily="34" charset="0"/>
                <a:cs typeface="Arial" panose="020B0604020202020204" pitchFamily="34" charset="0"/>
              </a:rPr>
              <a:t>Research and define the following words which are central to the Sports Coaching and leadership unit. </a:t>
            </a:r>
          </a:p>
        </p:txBody>
      </p:sp>
      <p:sp>
        <p:nvSpPr>
          <p:cNvPr id="2" name="Slide Number Placeholder 1">
            <a:extLst>
              <a:ext uri="{FF2B5EF4-FFF2-40B4-BE49-F238E27FC236}">
                <a16:creationId xmlns:a16="http://schemas.microsoft.com/office/drawing/2014/main" id="{9E5A111D-064E-4CE6-B74E-ABF7503E1416}"/>
              </a:ext>
            </a:extLst>
          </p:cNvPr>
          <p:cNvSpPr>
            <a:spLocks noGrp="1"/>
          </p:cNvSpPr>
          <p:nvPr>
            <p:ph type="sldNum" sz="quarter" idx="12"/>
          </p:nvPr>
        </p:nvSpPr>
        <p:spPr/>
        <p:txBody>
          <a:bodyPr/>
          <a:lstStyle/>
          <a:p>
            <a:fld id="{42197ACC-EB3C-4466-A41B-F6CC006DF8B4}" type="slidenum">
              <a:rPr lang="en-GB" smtClean="0"/>
              <a:t>5</a:t>
            </a:fld>
            <a:endParaRPr lang="en-GB"/>
          </a:p>
        </p:txBody>
      </p:sp>
      <p:sp>
        <p:nvSpPr>
          <p:cNvPr id="7" name="32-Point Star 6"/>
          <p:cNvSpPr/>
          <p:nvPr/>
        </p:nvSpPr>
        <p:spPr>
          <a:xfrm rot="336412">
            <a:off x="9367335" y="140296"/>
            <a:ext cx="799637" cy="610833"/>
          </a:xfrm>
          <a:prstGeom prst="star3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31" b="1" dirty="0">
                <a:solidFill>
                  <a:schemeClr val="tx1"/>
                </a:solidFill>
                <a:latin typeface="Century Gothic" panose="020B0502020202020204" pitchFamily="34" charset="0"/>
                <a:cs typeface="Arial" panose="020B0604020202020204" pitchFamily="34" charset="0"/>
              </a:rPr>
              <a:t>Unit 2</a:t>
            </a:r>
          </a:p>
        </p:txBody>
      </p:sp>
      <p:graphicFrame>
        <p:nvGraphicFramePr>
          <p:cNvPr id="3" name="Table 3">
            <a:extLst>
              <a:ext uri="{FF2B5EF4-FFF2-40B4-BE49-F238E27FC236}">
                <a16:creationId xmlns:a16="http://schemas.microsoft.com/office/drawing/2014/main" id="{D9F7660D-635D-452B-83EF-9AEAE6C0A94F}"/>
              </a:ext>
            </a:extLst>
          </p:cNvPr>
          <p:cNvGraphicFramePr>
            <a:graphicFrameLocks noGrp="1"/>
          </p:cNvGraphicFramePr>
          <p:nvPr>
            <p:extLst>
              <p:ext uri="{D42A27DB-BD31-4B8C-83A1-F6EECF244321}">
                <p14:modId xmlns:p14="http://schemas.microsoft.com/office/powerpoint/2010/main" val="3757531776"/>
              </p:ext>
            </p:extLst>
          </p:nvPr>
        </p:nvGraphicFramePr>
        <p:xfrm>
          <a:off x="196948" y="1844027"/>
          <a:ext cx="11718386" cy="4711520"/>
        </p:xfrm>
        <a:graphic>
          <a:graphicData uri="http://schemas.openxmlformats.org/drawingml/2006/table">
            <a:tbl>
              <a:tblPr firstRow="1" bandRow="1">
                <a:tableStyleId>{5940675A-B579-460E-94D1-54222C63F5DA}</a:tableStyleId>
              </a:tblPr>
              <a:tblGrid>
                <a:gridCol w="3038621">
                  <a:extLst>
                    <a:ext uri="{9D8B030D-6E8A-4147-A177-3AD203B41FA5}">
                      <a16:colId xmlns:a16="http://schemas.microsoft.com/office/drawing/2014/main" val="1931214332"/>
                    </a:ext>
                  </a:extLst>
                </a:gridCol>
                <a:gridCol w="8679765">
                  <a:extLst>
                    <a:ext uri="{9D8B030D-6E8A-4147-A177-3AD203B41FA5}">
                      <a16:colId xmlns:a16="http://schemas.microsoft.com/office/drawing/2014/main" val="3227582619"/>
                    </a:ext>
                  </a:extLst>
                </a:gridCol>
              </a:tblGrid>
              <a:tr h="588940">
                <a:tc>
                  <a:txBody>
                    <a:bodyPr/>
                    <a:lstStyle/>
                    <a:p>
                      <a:r>
                        <a:rPr lang="en-GB" b="1" dirty="0"/>
                        <a:t>Keyword / Term:</a:t>
                      </a:r>
                    </a:p>
                  </a:txBody>
                  <a:tcPr/>
                </a:tc>
                <a:tc>
                  <a:txBody>
                    <a:bodyPr/>
                    <a:lstStyle/>
                    <a:p>
                      <a:r>
                        <a:rPr lang="en-GB" b="1" dirty="0"/>
                        <a:t>Definition:</a:t>
                      </a:r>
                    </a:p>
                  </a:txBody>
                  <a:tcPr/>
                </a:tc>
                <a:extLst>
                  <a:ext uri="{0D108BD9-81ED-4DB2-BD59-A6C34878D82A}">
                    <a16:rowId xmlns:a16="http://schemas.microsoft.com/office/drawing/2014/main" val="3506252548"/>
                  </a:ext>
                </a:extLst>
              </a:tr>
              <a:tr h="588940">
                <a:tc>
                  <a:txBody>
                    <a:bodyPr/>
                    <a:lstStyle/>
                    <a:p>
                      <a:r>
                        <a:rPr lang="en-GB" dirty="0"/>
                        <a:t>Duty of care</a:t>
                      </a:r>
                    </a:p>
                  </a:txBody>
                  <a:tcPr/>
                </a:tc>
                <a:tc>
                  <a:txBody>
                    <a:bodyPr/>
                    <a:lstStyle/>
                    <a:p>
                      <a:endParaRPr lang="en-GB"/>
                    </a:p>
                  </a:txBody>
                  <a:tcPr/>
                </a:tc>
                <a:extLst>
                  <a:ext uri="{0D108BD9-81ED-4DB2-BD59-A6C34878D82A}">
                    <a16:rowId xmlns:a16="http://schemas.microsoft.com/office/drawing/2014/main" val="1289054207"/>
                  </a:ext>
                </a:extLst>
              </a:tr>
              <a:tr h="588940">
                <a:tc>
                  <a:txBody>
                    <a:bodyPr/>
                    <a:lstStyle/>
                    <a:p>
                      <a:r>
                        <a:rPr lang="en-GB" dirty="0"/>
                        <a:t>Leadership</a:t>
                      </a:r>
                    </a:p>
                  </a:txBody>
                  <a:tcPr/>
                </a:tc>
                <a:tc>
                  <a:txBody>
                    <a:bodyPr/>
                    <a:lstStyle/>
                    <a:p>
                      <a:endParaRPr lang="en-GB"/>
                    </a:p>
                  </a:txBody>
                  <a:tcPr/>
                </a:tc>
                <a:extLst>
                  <a:ext uri="{0D108BD9-81ED-4DB2-BD59-A6C34878D82A}">
                    <a16:rowId xmlns:a16="http://schemas.microsoft.com/office/drawing/2014/main" val="366048924"/>
                  </a:ext>
                </a:extLst>
              </a:tr>
              <a:tr h="588940">
                <a:tc>
                  <a:txBody>
                    <a:bodyPr/>
                    <a:lstStyle/>
                    <a:p>
                      <a:r>
                        <a:rPr lang="en-GB" dirty="0"/>
                        <a:t>Characteristics</a:t>
                      </a:r>
                    </a:p>
                  </a:txBody>
                  <a:tcPr/>
                </a:tc>
                <a:tc>
                  <a:txBody>
                    <a:bodyPr/>
                    <a:lstStyle/>
                    <a:p>
                      <a:endParaRPr lang="en-GB"/>
                    </a:p>
                  </a:txBody>
                  <a:tcPr/>
                </a:tc>
                <a:extLst>
                  <a:ext uri="{0D108BD9-81ED-4DB2-BD59-A6C34878D82A}">
                    <a16:rowId xmlns:a16="http://schemas.microsoft.com/office/drawing/2014/main" val="1116525026"/>
                  </a:ext>
                </a:extLst>
              </a:tr>
              <a:tr h="588940">
                <a:tc>
                  <a:txBody>
                    <a:bodyPr/>
                    <a:lstStyle/>
                    <a:p>
                      <a:r>
                        <a:rPr lang="en-GB" dirty="0"/>
                        <a:t>Autocratic</a:t>
                      </a:r>
                    </a:p>
                  </a:txBody>
                  <a:tcPr/>
                </a:tc>
                <a:tc>
                  <a:txBody>
                    <a:bodyPr/>
                    <a:lstStyle/>
                    <a:p>
                      <a:endParaRPr lang="en-GB"/>
                    </a:p>
                  </a:txBody>
                  <a:tcPr/>
                </a:tc>
                <a:extLst>
                  <a:ext uri="{0D108BD9-81ED-4DB2-BD59-A6C34878D82A}">
                    <a16:rowId xmlns:a16="http://schemas.microsoft.com/office/drawing/2014/main" val="4275164172"/>
                  </a:ext>
                </a:extLst>
              </a:tr>
              <a:tr h="588940">
                <a:tc>
                  <a:txBody>
                    <a:bodyPr/>
                    <a:lstStyle/>
                    <a:p>
                      <a:r>
                        <a:rPr lang="en-GB" dirty="0"/>
                        <a:t>Cohesion</a:t>
                      </a:r>
                    </a:p>
                  </a:txBody>
                  <a:tcPr/>
                </a:tc>
                <a:tc>
                  <a:txBody>
                    <a:bodyPr/>
                    <a:lstStyle/>
                    <a:p>
                      <a:endParaRPr lang="en-GB"/>
                    </a:p>
                  </a:txBody>
                  <a:tcPr/>
                </a:tc>
                <a:extLst>
                  <a:ext uri="{0D108BD9-81ED-4DB2-BD59-A6C34878D82A}">
                    <a16:rowId xmlns:a16="http://schemas.microsoft.com/office/drawing/2014/main" val="3234423777"/>
                  </a:ext>
                </a:extLst>
              </a:tr>
              <a:tr h="588940">
                <a:tc>
                  <a:txBody>
                    <a:bodyPr/>
                    <a:lstStyle/>
                    <a:p>
                      <a:r>
                        <a:rPr lang="en-GB" dirty="0"/>
                        <a:t>Democratic</a:t>
                      </a:r>
                    </a:p>
                  </a:txBody>
                  <a:tcPr/>
                </a:tc>
                <a:tc>
                  <a:txBody>
                    <a:bodyPr/>
                    <a:lstStyle/>
                    <a:p>
                      <a:endParaRPr lang="en-GB"/>
                    </a:p>
                  </a:txBody>
                  <a:tcPr/>
                </a:tc>
                <a:extLst>
                  <a:ext uri="{0D108BD9-81ED-4DB2-BD59-A6C34878D82A}">
                    <a16:rowId xmlns:a16="http://schemas.microsoft.com/office/drawing/2014/main" val="2337871615"/>
                  </a:ext>
                </a:extLst>
              </a:tr>
              <a:tr h="588940">
                <a:tc>
                  <a:txBody>
                    <a:bodyPr/>
                    <a:lstStyle/>
                    <a:p>
                      <a:r>
                        <a:rPr lang="en-GB" dirty="0"/>
                        <a:t>Laissez faire</a:t>
                      </a:r>
                    </a:p>
                  </a:txBody>
                  <a:tcPr/>
                </a:tc>
                <a:tc>
                  <a:txBody>
                    <a:bodyPr/>
                    <a:lstStyle/>
                    <a:p>
                      <a:endParaRPr lang="en-GB" dirty="0"/>
                    </a:p>
                  </a:txBody>
                  <a:tcPr/>
                </a:tc>
                <a:extLst>
                  <a:ext uri="{0D108BD9-81ED-4DB2-BD59-A6C34878D82A}">
                    <a16:rowId xmlns:a16="http://schemas.microsoft.com/office/drawing/2014/main" val="642015421"/>
                  </a:ext>
                </a:extLst>
              </a:tr>
            </a:tbl>
          </a:graphicData>
        </a:graphic>
      </p:graphicFrame>
    </p:spTree>
    <p:extLst>
      <p:ext uri="{BB962C8B-B14F-4D97-AF65-F5344CB8AC3E}">
        <p14:creationId xmlns:p14="http://schemas.microsoft.com/office/powerpoint/2010/main" val="2979295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ossary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38877" b="36093"/>
          <a:stretch/>
        </p:blipFill>
        <p:spPr bwMode="auto">
          <a:xfrm>
            <a:off x="0" y="0"/>
            <a:ext cx="12192000" cy="13364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6948" y="1406414"/>
            <a:ext cx="11718387" cy="338554"/>
          </a:xfrm>
          <a:prstGeom prst="rect">
            <a:avLst/>
          </a:prstGeom>
          <a:noFill/>
        </p:spPr>
        <p:txBody>
          <a:bodyPr wrap="square" rtlCol="0">
            <a:spAutoFit/>
          </a:bodyPr>
          <a:lstStyle/>
          <a:p>
            <a:pPr algn="ctr"/>
            <a:r>
              <a:rPr lang="en-GB" sz="1600" b="1" dirty="0">
                <a:latin typeface="Century Gothic" panose="020B0502020202020204" pitchFamily="34" charset="0"/>
                <a:cs typeface="Arial" panose="020B0604020202020204" pitchFamily="34" charset="0"/>
              </a:rPr>
              <a:t>Task: </a:t>
            </a:r>
            <a:r>
              <a:rPr lang="en-GB" sz="1600" dirty="0">
                <a:latin typeface="Century Gothic" panose="020B0502020202020204" pitchFamily="34" charset="0"/>
                <a:cs typeface="Arial" panose="020B0604020202020204" pitchFamily="34" charset="0"/>
              </a:rPr>
              <a:t>Research and define the following words which are central to the Sports Coaching and leadership unit. </a:t>
            </a:r>
          </a:p>
        </p:txBody>
      </p:sp>
      <p:sp>
        <p:nvSpPr>
          <p:cNvPr id="2" name="Slide Number Placeholder 1">
            <a:extLst>
              <a:ext uri="{FF2B5EF4-FFF2-40B4-BE49-F238E27FC236}">
                <a16:creationId xmlns:a16="http://schemas.microsoft.com/office/drawing/2014/main" id="{9E5A111D-064E-4CE6-B74E-ABF7503E1416}"/>
              </a:ext>
            </a:extLst>
          </p:cNvPr>
          <p:cNvSpPr>
            <a:spLocks noGrp="1"/>
          </p:cNvSpPr>
          <p:nvPr>
            <p:ph type="sldNum" sz="quarter" idx="12"/>
          </p:nvPr>
        </p:nvSpPr>
        <p:spPr/>
        <p:txBody>
          <a:bodyPr/>
          <a:lstStyle/>
          <a:p>
            <a:fld id="{42197ACC-EB3C-4466-A41B-F6CC006DF8B4}" type="slidenum">
              <a:rPr lang="en-GB" smtClean="0"/>
              <a:t>6</a:t>
            </a:fld>
            <a:endParaRPr lang="en-GB"/>
          </a:p>
        </p:txBody>
      </p:sp>
      <p:sp>
        <p:nvSpPr>
          <p:cNvPr id="7" name="32-Point Star 6"/>
          <p:cNvSpPr/>
          <p:nvPr/>
        </p:nvSpPr>
        <p:spPr>
          <a:xfrm rot="336412">
            <a:off x="9367335" y="140296"/>
            <a:ext cx="799637" cy="610833"/>
          </a:xfrm>
          <a:prstGeom prst="star3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31" b="1" dirty="0">
                <a:solidFill>
                  <a:schemeClr val="tx1"/>
                </a:solidFill>
                <a:latin typeface="Century Gothic" panose="020B0502020202020204" pitchFamily="34" charset="0"/>
                <a:cs typeface="Arial" panose="020B0604020202020204" pitchFamily="34" charset="0"/>
              </a:rPr>
              <a:t>Unit 2</a:t>
            </a:r>
          </a:p>
        </p:txBody>
      </p:sp>
      <p:graphicFrame>
        <p:nvGraphicFramePr>
          <p:cNvPr id="3" name="Table 3">
            <a:extLst>
              <a:ext uri="{FF2B5EF4-FFF2-40B4-BE49-F238E27FC236}">
                <a16:creationId xmlns:a16="http://schemas.microsoft.com/office/drawing/2014/main" id="{D9F7660D-635D-452B-83EF-9AEAE6C0A94F}"/>
              </a:ext>
            </a:extLst>
          </p:cNvPr>
          <p:cNvGraphicFramePr>
            <a:graphicFrameLocks noGrp="1"/>
          </p:cNvGraphicFramePr>
          <p:nvPr>
            <p:extLst>
              <p:ext uri="{D42A27DB-BD31-4B8C-83A1-F6EECF244321}">
                <p14:modId xmlns:p14="http://schemas.microsoft.com/office/powerpoint/2010/main" val="380644917"/>
              </p:ext>
            </p:extLst>
          </p:nvPr>
        </p:nvGraphicFramePr>
        <p:xfrm>
          <a:off x="196948" y="1844026"/>
          <a:ext cx="11718386" cy="4512322"/>
        </p:xfrm>
        <a:graphic>
          <a:graphicData uri="http://schemas.openxmlformats.org/drawingml/2006/table">
            <a:tbl>
              <a:tblPr firstRow="1" bandRow="1">
                <a:tableStyleId>{5940675A-B579-460E-94D1-54222C63F5DA}</a:tableStyleId>
              </a:tblPr>
              <a:tblGrid>
                <a:gridCol w="3038621">
                  <a:extLst>
                    <a:ext uri="{9D8B030D-6E8A-4147-A177-3AD203B41FA5}">
                      <a16:colId xmlns:a16="http://schemas.microsoft.com/office/drawing/2014/main" val="1931214332"/>
                    </a:ext>
                  </a:extLst>
                </a:gridCol>
                <a:gridCol w="8679765">
                  <a:extLst>
                    <a:ext uri="{9D8B030D-6E8A-4147-A177-3AD203B41FA5}">
                      <a16:colId xmlns:a16="http://schemas.microsoft.com/office/drawing/2014/main" val="3227582619"/>
                    </a:ext>
                  </a:extLst>
                </a:gridCol>
              </a:tblGrid>
              <a:tr h="636719">
                <a:tc>
                  <a:txBody>
                    <a:bodyPr/>
                    <a:lstStyle/>
                    <a:p>
                      <a:r>
                        <a:rPr lang="en-GB" b="1" dirty="0"/>
                        <a:t>Keyword / Term:</a:t>
                      </a:r>
                    </a:p>
                  </a:txBody>
                  <a:tcPr/>
                </a:tc>
                <a:tc>
                  <a:txBody>
                    <a:bodyPr/>
                    <a:lstStyle/>
                    <a:p>
                      <a:r>
                        <a:rPr lang="en-GB" b="1" dirty="0"/>
                        <a:t>Definition:</a:t>
                      </a:r>
                    </a:p>
                  </a:txBody>
                  <a:tcPr/>
                </a:tc>
                <a:extLst>
                  <a:ext uri="{0D108BD9-81ED-4DB2-BD59-A6C34878D82A}">
                    <a16:rowId xmlns:a16="http://schemas.microsoft.com/office/drawing/2014/main" val="3506252548"/>
                  </a:ext>
                </a:extLst>
              </a:tr>
              <a:tr h="636719">
                <a:tc>
                  <a:txBody>
                    <a:bodyPr/>
                    <a:lstStyle/>
                    <a:p>
                      <a:r>
                        <a:rPr lang="en-GB" dirty="0"/>
                        <a:t>Social loafer</a:t>
                      </a:r>
                    </a:p>
                  </a:txBody>
                  <a:tcPr/>
                </a:tc>
                <a:tc>
                  <a:txBody>
                    <a:bodyPr/>
                    <a:lstStyle/>
                    <a:p>
                      <a:endParaRPr lang="en-GB"/>
                    </a:p>
                  </a:txBody>
                  <a:tcPr/>
                </a:tc>
                <a:extLst>
                  <a:ext uri="{0D108BD9-81ED-4DB2-BD59-A6C34878D82A}">
                    <a16:rowId xmlns:a16="http://schemas.microsoft.com/office/drawing/2014/main" val="1289054207"/>
                  </a:ext>
                </a:extLst>
              </a:tr>
              <a:tr h="636719">
                <a:tc>
                  <a:txBody>
                    <a:bodyPr/>
                    <a:lstStyle/>
                    <a:p>
                      <a:r>
                        <a:rPr lang="en-GB" dirty="0"/>
                        <a:t>NACH (personality)</a:t>
                      </a:r>
                    </a:p>
                  </a:txBody>
                  <a:tcPr/>
                </a:tc>
                <a:tc>
                  <a:txBody>
                    <a:bodyPr/>
                    <a:lstStyle/>
                    <a:p>
                      <a:endParaRPr lang="en-GB"/>
                    </a:p>
                  </a:txBody>
                  <a:tcPr/>
                </a:tc>
                <a:extLst>
                  <a:ext uri="{0D108BD9-81ED-4DB2-BD59-A6C34878D82A}">
                    <a16:rowId xmlns:a16="http://schemas.microsoft.com/office/drawing/2014/main" val="366048924"/>
                  </a:ext>
                </a:extLst>
              </a:tr>
              <a:tr h="636719">
                <a:tc>
                  <a:txBody>
                    <a:bodyPr/>
                    <a:lstStyle/>
                    <a:p>
                      <a:r>
                        <a:rPr lang="en-GB" dirty="0"/>
                        <a:t>NAF (personality) </a:t>
                      </a:r>
                    </a:p>
                  </a:txBody>
                  <a:tcPr/>
                </a:tc>
                <a:tc>
                  <a:txBody>
                    <a:bodyPr/>
                    <a:lstStyle/>
                    <a:p>
                      <a:endParaRPr lang="en-GB"/>
                    </a:p>
                  </a:txBody>
                  <a:tcPr/>
                </a:tc>
                <a:extLst>
                  <a:ext uri="{0D108BD9-81ED-4DB2-BD59-A6C34878D82A}">
                    <a16:rowId xmlns:a16="http://schemas.microsoft.com/office/drawing/2014/main" val="1116525026"/>
                  </a:ext>
                </a:extLst>
              </a:tr>
              <a:tr h="692008">
                <a:tc>
                  <a:txBody>
                    <a:bodyPr/>
                    <a:lstStyle/>
                    <a:p>
                      <a:r>
                        <a:rPr lang="en-GB" dirty="0"/>
                        <a:t>Physical activity readiness questionnaire</a:t>
                      </a:r>
                    </a:p>
                  </a:txBody>
                  <a:tcPr/>
                </a:tc>
                <a:tc>
                  <a:txBody>
                    <a:bodyPr/>
                    <a:lstStyle/>
                    <a:p>
                      <a:endParaRPr lang="en-GB"/>
                    </a:p>
                  </a:txBody>
                  <a:tcPr/>
                </a:tc>
                <a:extLst>
                  <a:ext uri="{0D108BD9-81ED-4DB2-BD59-A6C34878D82A}">
                    <a16:rowId xmlns:a16="http://schemas.microsoft.com/office/drawing/2014/main" val="4275164172"/>
                  </a:ext>
                </a:extLst>
              </a:tr>
              <a:tr h="636719">
                <a:tc>
                  <a:txBody>
                    <a:bodyPr/>
                    <a:lstStyle/>
                    <a:p>
                      <a:r>
                        <a:rPr lang="en-GB" dirty="0"/>
                        <a:t>Risk assessment</a:t>
                      </a:r>
                    </a:p>
                  </a:txBody>
                  <a:tcPr/>
                </a:tc>
                <a:tc>
                  <a:txBody>
                    <a:bodyPr/>
                    <a:lstStyle/>
                    <a:p>
                      <a:endParaRPr lang="en-GB"/>
                    </a:p>
                  </a:txBody>
                  <a:tcPr/>
                </a:tc>
                <a:extLst>
                  <a:ext uri="{0D108BD9-81ED-4DB2-BD59-A6C34878D82A}">
                    <a16:rowId xmlns:a16="http://schemas.microsoft.com/office/drawing/2014/main" val="3234423777"/>
                  </a:ext>
                </a:extLst>
              </a:tr>
              <a:tr h="636719">
                <a:tc>
                  <a:txBody>
                    <a:bodyPr/>
                    <a:lstStyle/>
                    <a:p>
                      <a:r>
                        <a:rPr lang="en-GB" dirty="0"/>
                        <a:t>Safeguarding</a:t>
                      </a:r>
                    </a:p>
                  </a:txBody>
                  <a:tcPr/>
                </a:tc>
                <a:tc>
                  <a:txBody>
                    <a:bodyPr/>
                    <a:lstStyle/>
                    <a:p>
                      <a:endParaRPr lang="en-GB" dirty="0"/>
                    </a:p>
                  </a:txBody>
                  <a:tcPr/>
                </a:tc>
                <a:extLst>
                  <a:ext uri="{0D108BD9-81ED-4DB2-BD59-A6C34878D82A}">
                    <a16:rowId xmlns:a16="http://schemas.microsoft.com/office/drawing/2014/main" val="2337871615"/>
                  </a:ext>
                </a:extLst>
              </a:tr>
            </a:tbl>
          </a:graphicData>
        </a:graphic>
      </p:graphicFrame>
    </p:spTree>
    <p:extLst>
      <p:ext uri="{BB962C8B-B14F-4D97-AF65-F5344CB8AC3E}">
        <p14:creationId xmlns:p14="http://schemas.microsoft.com/office/powerpoint/2010/main" val="1816644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138301-EAB0-4B64-958A-CEF04D14981E}"/>
              </a:ext>
            </a:extLst>
          </p:cNvPr>
          <p:cNvPicPr>
            <a:picLocks noChangeAspect="1"/>
          </p:cNvPicPr>
          <p:nvPr/>
        </p:nvPicPr>
        <p:blipFill>
          <a:blip r:embed="rId2"/>
          <a:stretch>
            <a:fillRect/>
          </a:stretch>
        </p:blipFill>
        <p:spPr>
          <a:xfrm>
            <a:off x="186195" y="280650"/>
            <a:ext cx="6495960" cy="6075700"/>
          </a:xfrm>
          <a:prstGeom prst="rect">
            <a:avLst/>
          </a:prstGeom>
        </p:spPr>
      </p:pic>
      <p:sp>
        <p:nvSpPr>
          <p:cNvPr id="2" name="Slide Number Placeholder 1">
            <a:extLst>
              <a:ext uri="{FF2B5EF4-FFF2-40B4-BE49-F238E27FC236}">
                <a16:creationId xmlns:a16="http://schemas.microsoft.com/office/drawing/2014/main" id="{A6B79E71-E4A6-4C20-A76F-D79C67E5A4C5}"/>
              </a:ext>
            </a:extLst>
          </p:cNvPr>
          <p:cNvSpPr>
            <a:spLocks noGrp="1"/>
          </p:cNvSpPr>
          <p:nvPr>
            <p:ph type="sldNum" sz="quarter" idx="12"/>
          </p:nvPr>
        </p:nvSpPr>
        <p:spPr/>
        <p:txBody>
          <a:bodyPr/>
          <a:lstStyle/>
          <a:p>
            <a:fld id="{42197ACC-EB3C-4466-A41B-F6CC006DF8B4}" type="slidenum">
              <a:rPr lang="en-GB" smtClean="0"/>
              <a:t>7</a:t>
            </a:fld>
            <a:endParaRPr lang="en-GB"/>
          </a:p>
        </p:txBody>
      </p:sp>
      <p:sp>
        <p:nvSpPr>
          <p:cNvPr id="12" name="32-Point Star 11"/>
          <p:cNvSpPr/>
          <p:nvPr/>
        </p:nvSpPr>
        <p:spPr>
          <a:xfrm rot="336412">
            <a:off x="10762865" y="1382101"/>
            <a:ext cx="1181871" cy="1036923"/>
          </a:xfrm>
          <a:prstGeom prst="star3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cs typeface="Arial" panose="020B0604020202020204" pitchFamily="34" charset="0"/>
              </a:rPr>
              <a:t>Unit 3</a:t>
            </a:r>
          </a:p>
        </p:txBody>
      </p:sp>
      <p:pic>
        <p:nvPicPr>
          <p:cNvPr id="1026" name="Picture 2" descr="Sport England Logo Download Vector">
            <a:extLst>
              <a:ext uri="{FF2B5EF4-FFF2-40B4-BE49-F238E27FC236}">
                <a16:creationId xmlns:a16="http://schemas.microsoft.com/office/drawing/2014/main" id="{2BD5E2C6-195E-4CB1-97A7-E7DFD592C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126" y="254223"/>
            <a:ext cx="3924300" cy="11620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151D090-1DCC-481D-BDB7-7294B0D38315}"/>
              </a:ext>
            </a:extLst>
          </p:cNvPr>
          <p:cNvSpPr txBox="1"/>
          <p:nvPr/>
        </p:nvSpPr>
        <p:spPr>
          <a:xfrm>
            <a:off x="398230" y="436096"/>
            <a:ext cx="5861891" cy="6186309"/>
          </a:xfrm>
          <a:prstGeom prst="rect">
            <a:avLst/>
          </a:prstGeom>
          <a:noFill/>
        </p:spPr>
        <p:txBody>
          <a:bodyPr wrap="square" rtlCol="0">
            <a:spAutoFit/>
          </a:bodyPr>
          <a:lstStyle/>
          <a:p>
            <a:r>
              <a:rPr lang="en-GB" b="1" dirty="0"/>
              <a:t>Unit 3: Sports organisation and development</a:t>
            </a:r>
          </a:p>
          <a:p>
            <a:endParaRPr lang="en-GB" b="1" dirty="0"/>
          </a:p>
          <a:p>
            <a:r>
              <a:rPr lang="en-GB" dirty="0"/>
              <a:t>The organisation of sport in the UK can be quite complex, with multiple agencies and organisations, both inside of and outside of the UK, working together at different levels on different agendas. One of the key areas which most, if not all, of the organisations involved in sport in the UK are most concerned with is sports development and the increase of participation in sport and physical activity, both to improve the health of the nation but also to aid the development of elite athletes who can compete and achieve on an international level. </a:t>
            </a:r>
          </a:p>
          <a:p>
            <a:endParaRPr lang="en-GB" dirty="0"/>
          </a:p>
          <a:p>
            <a:r>
              <a:rPr lang="en-GB" dirty="0"/>
              <a:t>In this unit you will gain an understanding of the organisations involved in sport in the UK, their roles and responsibilities and how they work together. You will also gain an understanding of sports development including the organisations involved, who sports development is targeted at and why, how sports development is carried out and how the success of sports development initiatives can be measured. </a:t>
            </a:r>
          </a:p>
          <a:p>
            <a:endParaRPr lang="en-GB" b="1" dirty="0"/>
          </a:p>
        </p:txBody>
      </p:sp>
      <p:sp>
        <p:nvSpPr>
          <p:cNvPr id="14" name="TextBox 13">
            <a:extLst>
              <a:ext uri="{FF2B5EF4-FFF2-40B4-BE49-F238E27FC236}">
                <a16:creationId xmlns:a16="http://schemas.microsoft.com/office/drawing/2014/main" id="{85FE2DD5-1DC9-423F-B127-C568AE0EC73E}"/>
              </a:ext>
            </a:extLst>
          </p:cNvPr>
          <p:cNvSpPr txBox="1"/>
          <p:nvPr/>
        </p:nvSpPr>
        <p:spPr>
          <a:xfrm>
            <a:off x="6850966" y="1861955"/>
            <a:ext cx="5015726" cy="4524315"/>
          </a:xfrm>
          <a:prstGeom prst="rect">
            <a:avLst/>
          </a:prstGeom>
          <a:noFill/>
        </p:spPr>
        <p:txBody>
          <a:bodyPr wrap="square" rtlCol="0">
            <a:spAutoFit/>
          </a:bodyPr>
          <a:lstStyle/>
          <a:p>
            <a:r>
              <a:rPr lang="en-GB" b="1" dirty="0"/>
              <a:t>Task: Sport England leaflet</a:t>
            </a:r>
          </a:p>
          <a:p>
            <a:endParaRPr lang="en-GB" b="1" dirty="0"/>
          </a:p>
          <a:p>
            <a:r>
              <a:rPr lang="en-GB" dirty="0"/>
              <a:t>Create an informative leaflet on the work </a:t>
            </a:r>
          </a:p>
          <a:p>
            <a:r>
              <a:rPr lang="en-GB" dirty="0"/>
              <a:t>of Sport England. Your leaflet should include information on the following:</a:t>
            </a:r>
          </a:p>
          <a:p>
            <a:endParaRPr lang="en-GB" dirty="0"/>
          </a:p>
          <a:p>
            <a:pPr marL="342900" indent="-342900">
              <a:buAutoNum type="arabicPeriod"/>
            </a:pPr>
            <a:r>
              <a:rPr lang="en-GB" dirty="0"/>
              <a:t>What is the role and purpose of Sport England?</a:t>
            </a:r>
          </a:p>
          <a:p>
            <a:pPr marL="342900" indent="-342900">
              <a:buAutoNum type="arabicPeriod"/>
            </a:pPr>
            <a:r>
              <a:rPr lang="en-GB" dirty="0"/>
              <a:t>How do Sport England work with the National Lottery?</a:t>
            </a:r>
          </a:p>
          <a:p>
            <a:pPr marL="342900" indent="-342900">
              <a:buAutoNum type="arabicPeriod"/>
            </a:pPr>
            <a:r>
              <a:rPr lang="en-GB" dirty="0"/>
              <a:t>How do Sport England provide funding?</a:t>
            </a:r>
          </a:p>
          <a:p>
            <a:pPr marL="342900" indent="-342900">
              <a:buAutoNum type="arabicPeriod"/>
            </a:pPr>
            <a:r>
              <a:rPr lang="en-GB" dirty="0"/>
              <a:t>How do Sport England support different groups of people to become active?</a:t>
            </a:r>
          </a:p>
          <a:p>
            <a:pPr marL="342900" indent="-342900">
              <a:buAutoNum type="arabicPeriod"/>
            </a:pPr>
            <a:r>
              <a:rPr lang="en-GB" dirty="0"/>
              <a:t>Provide a case study of a group of people / sports club / individual that Sport England have supported to become active in sport. </a:t>
            </a:r>
          </a:p>
          <a:p>
            <a:pPr marL="342900" indent="-342900">
              <a:buAutoNum type="arabicPeriod"/>
            </a:pPr>
            <a:endParaRPr lang="en-GB" dirty="0"/>
          </a:p>
        </p:txBody>
      </p:sp>
    </p:spTree>
    <p:extLst>
      <p:ext uri="{BB962C8B-B14F-4D97-AF65-F5344CB8AC3E}">
        <p14:creationId xmlns:p14="http://schemas.microsoft.com/office/powerpoint/2010/main" val="13801186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TotalTime>
  <Words>1032</Words>
  <Application>Microsoft Office PowerPoint</Application>
  <PresentationFormat>Widescreen</PresentationFormat>
  <Paragraphs>163</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Century Gothic</vt:lpstr>
      <vt:lpstr>Office Theme</vt:lpstr>
      <vt:lpstr>Level 3 Cambridge Technical Extended Certificate  Sport and Physical Activity</vt:lpstr>
      <vt:lpstr>What will I be studying?</vt:lpstr>
      <vt:lpstr>Unit 1 – Task 1 - The Body Systems</vt:lpstr>
      <vt:lpstr>Unit 1 – Task 2 - The Body Systems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 3 Cambridge Technical Extended Certificate  Sport and Physical Activity</dc:title>
  <dc:creator>Hannah Kaminskas</dc:creator>
  <cp:lastModifiedBy>MWorthington</cp:lastModifiedBy>
  <cp:revision>9</cp:revision>
  <dcterms:created xsi:type="dcterms:W3CDTF">2020-05-06T11:44:26Z</dcterms:created>
  <dcterms:modified xsi:type="dcterms:W3CDTF">2020-05-10T11:49:17Z</dcterms:modified>
</cp:coreProperties>
</file>