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87" r:id="rId4"/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3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9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76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46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5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02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3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0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4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Global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Spring 1</a:t>
            </a:r>
          </a:p>
        </p:txBody>
      </p:sp>
    </p:spTree>
    <p:extLst>
      <p:ext uri="{BB962C8B-B14F-4D97-AF65-F5344CB8AC3E}">
        <p14:creationId xmlns:p14="http://schemas.microsoft.com/office/powerpoint/2010/main" val="403568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341121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1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geography, you will receive two guided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GCSEPod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retrieval tasks per half-term. We have included both tasks below, so you know what you will be doing in advance. 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set one task at a time on </a:t>
            </a:r>
            <a:r>
              <a:rPr kumimoji="0" lang="en-GB" sz="16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Weduc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16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top-down and bottom-up development strategies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750136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2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employment structure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404043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AA45-90FB-4CBC-2563-3ABB5EA5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A graph showing different types of sales&#10;&#10;Description automatically generated">
            <a:extLst>
              <a:ext uri="{FF2B5EF4-FFF2-40B4-BE49-F238E27FC236}">
                <a16:creationId xmlns:a16="http://schemas.microsoft.com/office/drawing/2014/main" id="{B66B28AA-6905-C94F-BAA6-E89718D88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32" y="127453"/>
            <a:ext cx="2960508" cy="2065339"/>
          </a:xfrm>
        </p:spPr>
      </p:pic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161C1404-0E0E-3C6B-104A-78C49CB49692}"/>
              </a:ext>
            </a:extLst>
          </p:cNvPr>
          <p:cNvSpPr/>
          <p:nvPr/>
        </p:nvSpPr>
        <p:spPr>
          <a:xfrm>
            <a:off x="7134331" y="248194"/>
            <a:ext cx="5059848" cy="5584528"/>
          </a:xfrm>
          <a:custGeom>
            <a:avLst/>
            <a:gdLst>
              <a:gd name="connsiteX0" fmla="*/ 0 w 5059848"/>
              <a:gd name="connsiteY0" fmla="*/ 436831 h 5584528"/>
              <a:gd name="connsiteX1" fmla="*/ 843323 w 5059848"/>
              <a:gd name="connsiteY1" fmla="*/ 0 h 5584528"/>
              <a:gd name="connsiteX2" fmla="*/ 843309 w 5059848"/>
              <a:gd name="connsiteY2" fmla="*/ 0 h 5584528"/>
              <a:gd name="connsiteX3" fmla="*/ 1232934 w 5059848"/>
              <a:gd name="connsiteY3" fmla="*/ -305139 h 5584528"/>
              <a:gd name="connsiteX4" fmla="*/ 2108269 w 5059848"/>
              <a:gd name="connsiteY4" fmla="*/ 0 h 5584528"/>
              <a:gd name="connsiteX5" fmla="*/ 4216524 w 5059848"/>
              <a:gd name="connsiteY5" fmla="*/ 0 h 5584528"/>
              <a:gd name="connsiteX6" fmla="*/ 5059848 w 5059848"/>
              <a:gd name="connsiteY6" fmla="*/ 436831 h 5584528"/>
              <a:gd name="connsiteX7" fmla="*/ 5059848 w 5059848"/>
              <a:gd name="connsiteY7" fmla="*/ 930755 h 5584528"/>
              <a:gd name="connsiteX8" fmla="*/ 5059848 w 5059848"/>
              <a:gd name="connsiteY8" fmla="*/ 930755 h 5584528"/>
              <a:gd name="connsiteX9" fmla="*/ 5059848 w 5059848"/>
              <a:gd name="connsiteY9" fmla="*/ 2326887 h 5584528"/>
              <a:gd name="connsiteX10" fmla="*/ 5059848 w 5059848"/>
              <a:gd name="connsiteY10" fmla="*/ 5147696 h 5584528"/>
              <a:gd name="connsiteX11" fmla="*/ 4216524 w 5059848"/>
              <a:gd name="connsiteY11" fmla="*/ 5584528 h 5584528"/>
              <a:gd name="connsiteX12" fmla="*/ 2108269 w 5059848"/>
              <a:gd name="connsiteY12" fmla="*/ 5584528 h 5584528"/>
              <a:gd name="connsiteX13" fmla="*/ 843309 w 5059848"/>
              <a:gd name="connsiteY13" fmla="*/ 5584528 h 5584528"/>
              <a:gd name="connsiteX14" fmla="*/ 843309 w 5059848"/>
              <a:gd name="connsiteY14" fmla="*/ 5584528 h 5584528"/>
              <a:gd name="connsiteX15" fmla="*/ 843323 w 5059848"/>
              <a:gd name="connsiteY15" fmla="*/ 5584528 h 5584528"/>
              <a:gd name="connsiteX16" fmla="*/ 0 w 5059848"/>
              <a:gd name="connsiteY16" fmla="*/ 5147696 h 5584528"/>
              <a:gd name="connsiteX17" fmla="*/ 0 w 5059848"/>
              <a:gd name="connsiteY17" fmla="*/ 2326887 h 5584528"/>
              <a:gd name="connsiteX18" fmla="*/ 0 w 5059848"/>
              <a:gd name="connsiteY18" fmla="*/ 930755 h 5584528"/>
              <a:gd name="connsiteX19" fmla="*/ 0 w 5059848"/>
              <a:gd name="connsiteY19" fmla="*/ 930755 h 5584528"/>
              <a:gd name="connsiteX20" fmla="*/ 0 w 5059848"/>
              <a:gd name="connsiteY20" fmla="*/ 436831 h 5584528"/>
              <a:gd name="connsiteX0" fmla="*/ 0 w 5059848"/>
              <a:gd name="connsiteY0" fmla="*/ 436831 h 5584528"/>
              <a:gd name="connsiteX1" fmla="*/ 843323 w 5059848"/>
              <a:gd name="connsiteY1" fmla="*/ 0 h 5584528"/>
              <a:gd name="connsiteX2" fmla="*/ 843309 w 5059848"/>
              <a:gd name="connsiteY2" fmla="*/ 0 h 5584528"/>
              <a:gd name="connsiteX3" fmla="*/ 1232934 w 5059848"/>
              <a:gd name="connsiteY3" fmla="*/ -305139 h 5584528"/>
              <a:gd name="connsiteX4" fmla="*/ 2108269 w 5059848"/>
              <a:gd name="connsiteY4" fmla="*/ 0 h 5584528"/>
              <a:gd name="connsiteX5" fmla="*/ 4216524 w 5059848"/>
              <a:gd name="connsiteY5" fmla="*/ 0 h 5584528"/>
              <a:gd name="connsiteX6" fmla="*/ 5059848 w 5059848"/>
              <a:gd name="connsiteY6" fmla="*/ 436831 h 5584528"/>
              <a:gd name="connsiteX7" fmla="*/ 5059848 w 5059848"/>
              <a:gd name="connsiteY7" fmla="*/ 930755 h 5584528"/>
              <a:gd name="connsiteX8" fmla="*/ 5059848 w 5059848"/>
              <a:gd name="connsiteY8" fmla="*/ 930755 h 5584528"/>
              <a:gd name="connsiteX9" fmla="*/ 5059848 w 5059848"/>
              <a:gd name="connsiteY9" fmla="*/ 2326887 h 5584528"/>
              <a:gd name="connsiteX10" fmla="*/ 5059848 w 5059848"/>
              <a:gd name="connsiteY10" fmla="*/ 5147696 h 5584528"/>
              <a:gd name="connsiteX11" fmla="*/ 4216524 w 5059848"/>
              <a:gd name="connsiteY11" fmla="*/ 5584528 h 5584528"/>
              <a:gd name="connsiteX12" fmla="*/ 2108269 w 5059848"/>
              <a:gd name="connsiteY12" fmla="*/ 5584528 h 5584528"/>
              <a:gd name="connsiteX13" fmla="*/ 843309 w 5059848"/>
              <a:gd name="connsiteY13" fmla="*/ 5584528 h 5584528"/>
              <a:gd name="connsiteX14" fmla="*/ 843309 w 5059848"/>
              <a:gd name="connsiteY14" fmla="*/ 5584528 h 5584528"/>
              <a:gd name="connsiteX15" fmla="*/ 843323 w 5059848"/>
              <a:gd name="connsiteY15" fmla="*/ 5584528 h 5584528"/>
              <a:gd name="connsiteX16" fmla="*/ 0 w 5059848"/>
              <a:gd name="connsiteY16" fmla="*/ 5147696 h 5584528"/>
              <a:gd name="connsiteX17" fmla="*/ 0 w 5059848"/>
              <a:gd name="connsiteY17" fmla="*/ 2326887 h 5584528"/>
              <a:gd name="connsiteX18" fmla="*/ 0 w 5059848"/>
              <a:gd name="connsiteY18" fmla="*/ 930755 h 5584528"/>
              <a:gd name="connsiteX19" fmla="*/ 0 w 5059848"/>
              <a:gd name="connsiteY19" fmla="*/ 930755 h 5584528"/>
              <a:gd name="connsiteX20" fmla="*/ 0 w 5059848"/>
              <a:gd name="connsiteY20" fmla="*/ 436831 h 5584528"/>
              <a:gd name="connsiteX0" fmla="*/ 0 w 5059848"/>
              <a:gd name="connsiteY0" fmla="*/ 436831 h 5584528"/>
              <a:gd name="connsiteX1" fmla="*/ 843323 w 5059848"/>
              <a:gd name="connsiteY1" fmla="*/ 0 h 5584528"/>
              <a:gd name="connsiteX2" fmla="*/ 843309 w 5059848"/>
              <a:gd name="connsiteY2" fmla="*/ 0 h 5584528"/>
              <a:gd name="connsiteX3" fmla="*/ 1232934 w 5059848"/>
              <a:gd name="connsiteY3" fmla="*/ -305139 h 5584528"/>
              <a:gd name="connsiteX4" fmla="*/ 2108269 w 5059848"/>
              <a:gd name="connsiteY4" fmla="*/ 0 h 5584528"/>
              <a:gd name="connsiteX5" fmla="*/ 4216524 w 5059848"/>
              <a:gd name="connsiteY5" fmla="*/ 0 h 5584528"/>
              <a:gd name="connsiteX6" fmla="*/ 5059848 w 5059848"/>
              <a:gd name="connsiteY6" fmla="*/ 436831 h 5584528"/>
              <a:gd name="connsiteX7" fmla="*/ 5059848 w 5059848"/>
              <a:gd name="connsiteY7" fmla="*/ 930755 h 5584528"/>
              <a:gd name="connsiteX8" fmla="*/ 5059848 w 5059848"/>
              <a:gd name="connsiteY8" fmla="*/ 930755 h 5584528"/>
              <a:gd name="connsiteX9" fmla="*/ 5059848 w 5059848"/>
              <a:gd name="connsiteY9" fmla="*/ 2326887 h 5584528"/>
              <a:gd name="connsiteX10" fmla="*/ 5059848 w 5059848"/>
              <a:gd name="connsiteY10" fmla="*/ 5147696 h 5584528"/>
              <a:gd name="connsiteX11" fmla="*/ 4216524 w 5059848"/>
              <a:gd name="connsiteY11" fmla="*/ 5584528 h 5584528"/>
              <a:gd name="connsiteX12" fmla="*/ 2108269 w 5059848"/>
              <a:gd name="connsiteY12" fmla="*/ 5584528 h 5584528"/>
              <a:gd name="connsiteX13" fmla="*/ 843309 w 5059848"/>
              <a:gd name="connsiteY13" fmla="*/ 5584528 h 5584528"/>
              <a:gd name="connsiteX14" fmla="*/ 843309 w 5059848"/>
              <a:gd name="connsiteY14" fmla="*/ 5584528 h 5584528"/>
              <a:gd name="connsiteX15" fmla="*/ 843323 w 5059848"/>
              <a:gd name="connsiteY15" fmla="*/ 5584528 h 5584528"/>
              <a:gd name="connsiteX16" fmla="*/ 0 w 5059848"/>
              <a:gd name="connsiteY16" fmla="*/ 5147696 h 5584528"/>
              <a:gd name="connsiteX17" fmla="*/ 0 w 5059848"/>
              <a:gd name="connsiteY17" fmla="*/ 2326887 h 5584528"/>
              <a:gd name="connsiteX18" fmla="*/ 0 w 5059848"/>
              <a:gd name="connsiteY18" fmla="*/ 930755 h 5584528"/>
              <a:gd name="connsiteX19" fmla="*/ 0 w 5059848"/>
              <a:gd name="connsiteY19" fmla="*/ 930755 h 5584528"/>
              <a:gd name="connsiteX20" fmla="*/ 0 w 5059848"/>
              <a:gd name="connsiteY20" fmla="*/ 436831 h 5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59848" h="5584528" fill="none" extrusionOk="0">
                <a:moveTo>
                  <a:pt x="0" y="436831"/>
                </a:moveTo>
                <a:cubicBezTo>
                  <a:pt x="1738" y="245230"/>
                  <a:pt x="310484" y="98590"/>
                  <a:pt x="843323" y="0"/>
                </a:cubicBezTo>
                <a:cubicBezTo>
                  <a:pt x="843320" y="-1"/>
                  <a:pt x="843311" y="0"/>
                  <a:pt x="843309" y="0"/>
                </a:cubicBezTo>
                <a:cubicBezTo>
                  <a:pt x="988319" y="-164572"/>
                  <a:pt x="1053696" y="-229851"/>
                  <a:pt x="1232934" y="-305139"/>
                </a:cubicBezTo>
                <a:cubicBezTo>
                  <a:pt x="1451404" y="-148556"/>
                  <a:pt x="1750258" y="-194826"/>
                  <a:pt x="2108269" y="0"/>
                </a:cubicBezTo>
                <a:cubicBezTo>
                  <a:pt x="2736402" y="52767"/>
                  <a:pt x="4002890" y="-18793"/>
                  <a:pt x="4216524" y="0"/>
                </a:cubicBezTo>
                <a:cubicBezTo>
                  <a:pt x="4699964" y="12304"/>
                  <a:pt x="5020566" y="167742"/>
                  <a:pt x="5059848" y="436831"/>
                </a:cubicBezTo>
                <a:cubicBezTo>
                  <a:pt x="5095896" y="562511"/>
                  <a:pt x="5083266" y="805805"/>
                  <a:pt x="5059848" y="930755"/>
                </a:cubicBezTo>
                <a:lnTo>
                  <a:pt x="5059848" y="930755"/>
                </a:lnTo>
                <a:cubicBezTo>
                  <a:pt x="5106163" y="1537025"/>
                  <a:pt x="5179036" y="1614272"/>
                  <a:pt x="5059848" y="2326887"/>
                </a:cubicBezTo>
                <a:cubicBezTo>
                  <a:pt x="4836251" y="2777749"/>
                  <a:pt x="4985992" y="4259294"/>
                  <a:pt x="5059848" y="5147696"/>
                </a:cubicBezTo>
                <a:cubicBezTo>
                  <a:pt x="5047460" y="5475929"/>
                  <a:pt x="4706935" y="5464382"/>
                  <a:pt x="4216524" y="5584528"/>
                </a:cubicBezTo>
                <a:cubicBezTo>
                  <a:pt x="3709445" y="5503413"/>
                  <a:pt x="3241813" y="5626462"/>
                  <a:pt x="2108269" y="5584528"/>
                </a:cubicBezTo>
                <a:cubicBezTo>
                  <a:pt x="1769586" y="5654245"/>
                  <a:pt x="1358654" y="5417590"/>
                  <a:pt x="843309" y="5584528"/>
                </a:cubicBezTo>
                <a:lnTo>
                  <a:pt x="843309" y="5584528"/>
                </a:lnTo>
                <a:cubicBezTo>
                  <a:pt x="843315" y="5584529"/>
                  <a:pt x="843321" y="5584528"/>
                  <a:pt x="843323" y="5584528"/>
                </a:cubicBezTo>
                <a:cubicBezTo>
                  <a:pt x="360253" y="5646406"/>
                  <a:pt x="-16147" y="5406252"/>
                  <a:pt x="0" y="5147696"/>
                </a:cubicBezTo>
                <a:cubicBezTo>
                  <a:pt x="186339" y="4187271"/>
                  <a:pt x="-290632" y="3301859"/>
                  <a:pt x="0" y="2326887"/>
                </a:cubicBezTo>
                <a:cubicBezTo>
                  <a:pt x="341655" y="2335332"/>
                  <a:pt x="-152567" y="1641946"/>
                  <a:pt x="0" y="930755"/>
                </a:cubicBezTo>
                <a:lnTo>
                  <a:pt x="0" y="930755"/>
                </a:lnTo>
                <a:cubicBezTo>
                  <a:pt x="-14143" y="845334"/>
                  <a:pt x="35935" y="584609"/>
                  <a:pt x="0" y="436831"/>
                </a:cubicBezTo>
                <a:close/>
              </a:path>
              <a:path w="5059848" h="5584528" stroke="0" extrusionOk="0">
                <a:moveTo>
                  <a:pt x="0" y="436831"/>
                </a:moveTo>
                <a:cubicBezTo>
                  <a:pt x="-129011" y="289848"/>
                  <a:pt x="311771" y="31993"/>
                  <a:pt x="843323" y="0"/>
                </a:cubicBezTo>
                <a:cubicBezTo>
                  <a:pt x="843320" y="-1"/>
                  <a:pt x="843314" y="0"/>
                  <a:pt x="843309" y="0"/>
                </a:cubicBezTo>
                <a:cubicBezTo>
                  <a:pt x="919972" y="-39519"/>
                  <a:pt x="1137959" y="-286629"/>
                  <a:pt x="1232934" y="-305139"/>
                </a:cubicBezTo>
                <a:cubicBezTo>
                  <a:pt x="1495871" y="-300746"/>
                  <a:pt x="1863828" y="-49722"/>
                  <a:pt x="2108269" y="0"/>
                </a:cubicBezTo>
                <a:cubicBezTo>
                  <a:pt x="2978474" y="118593"/>
                  <a:pt x="3246934" y="38909"/>
                  <a:pt x="4216524" y="0"/>
                </a:cubicBezTo>
                <a:cubicBezTo>
                  <a:pt x="4753506" y="3967"/>
                  <a:pt x="5213029" y="174475"/>
                  <a:pt x="5059848" y="436831"/>
                </a:cubicBezTo>
                <a:cubicBezTo>
                  <a:pt x="5014705" y="635718"/>
                  <a:pt x="5154463" y="874204"/>
                  <a:pt x="5059848" y="930755"/>
                </a:cubicBezTo>
                <a:lnTo>
                  <a:pt x="5059848" y="930755"/>
                </a:lnTo>
                <a:cubicBezTo>
                  <a:pt x="5174568" y="1057694"/>
                  <a:pt x="4864700" y="1901460"/>
                  <a:pt x="5059848" y="2326887"/>
                </a:cubicBezTo>
                <a:cubicBezTo>
                  <a:pt x="5092707" y="2948534"/>
                  <a:pt x="4854390" y="4514231"/>
                  <a:pt x="5059848" y="5147696"/>
                </a:cubicBezTo>
                <a:cubicBezTo>
                  <a:pt x="5055541" y="5397805"/>
                  <a:pt x="4835050" y="5579125"/>
                  <a:pt x="4216524" y="5584528"/>
                </a:cubicBezTo>
                <a:cubicBezTo>
                  <a:pt x="3894436" y="5591326"/>
                  <a:pt x="2432784" y="5526640"/>
                  <a:pt x="2108269" y="5584528"/>
                </a:cubicBezTo>
                <a:cubicBezTo>
                  <a:pt x="1963172" y="5532433"/>
                  <a:pt x="1067554" y="5506524"/>
                  <a:pt x="843309" y="5584528"/>
                </a:cubicBezTo>
                <a:lnTo>
                  <a:pt x="843309" y="5584528"/>
                </a:lnTo>
                <a:cubicBezTo>
                  <a:pt x="843311" y="5584528"/>
                  <a:pt x="843317" y="5584530"/>
                  <a:pt x="843323" y="5584528"/>
                </a:cubicBezTo>
                <a:cubicBezTo>
                  <a:pt x="252460" y="5570686"/>
                  <a:pt x="62628" y="5437218"/>
                  <a:pt x="0" y="5147696"/>
                </a:cubicBezTo>
                <a:cubicBezTo>
                  <a:pt x="-112225" y="4369242"/>
                  <a:pt x="-358508" y="3254219"/>
                  <a:pt x="0" y="2326887"/>
                </a:cubicBezTo>
                <a:cubicBezTo>
                  <a:pt x="-8701" y="1693270"/>
                  <a:pt x="-92670" y="1415811"/>
                  <a:pt x="0" y="930755"/>
                </a:cubicBezTo>
                <a:lnTo>
                  <a:pt x="0" y="930755"/>
                </a:lnTo>
                <a:cubicBezTo>
                  <a:pt x="-49982" y="864104"/>
                  <a:pt x="-71268" y="558900"/>
                  <a:pt x="0" y="436831"/>
                </a:cubicBezTo>
                <a:close/>
              </a:path>
              <a:path w="5059848" h="5584528" fill="none" stroke="0" extrusionOk="0">
                <a:moveTo>
                  <a:pt x="0" y="436831"/>
                </a:moveTo>
                <a:cubicBezTo>
                  <a:pt x="31563" y="168304"/>
                  <a:pt x="322822" y="96147"/>
                  <a:pt x="843323" y="0"/>
                </a:cubicBezTo>
                <a:cubicBezTo>
                  <a:pt x="843317" y="-1"/>
                  <a:pt x="843310" y="1"/>
                  <a:pt x="843309" y="0"/>
                </a:cubicBezTo>
                <a:cubicBezTo>
                  <a:pt x="1006942" y="-138483"/>
                  <a:pt x="1060577" y="-219125"/>
                  <a:pt x="1232934" y="-305139"/>
                </a:cubicBezTo>
                <a:cubicBezTo>
                  <a:pt x="1375084" y="-210395"/>
                  <a:pt x="1770137" y="-251060"/>
                  <a:pt x="2108269" y="0"/>
                </a:cubicBezTo>
                <a:cubicBezTo>
                  <a:pt x="2727233" y="39880"/>
                  <a:pt x="3978585" y="-60781"/>
                  <a:pt x="4216524" y="0"/>
                </a:cubicBezTo>
                <a:cubicBezTo>
                  <a:pt x="4608239" y="-35445"/>
                  <a:pt x="5032034" y="252548"/>
                  <a:pt x="5059848" y="436831"/>
                </a:cubicBezTo>
                <a:cubicBezTo>
                  <a:pt x="5094285" y="532816"/>
                  <a:pt x="5105850" y="805335"/>
                  <a:pt x="5059848" y="930755"/>
                </a:cubicBezTo>
                <a:lnTo>
                  <a:pt x="5059848" y="930755"/>
                </a:lnTo>
                <a:cubicBezTo>
                  <a:pt x="5116534" y="1499533"/>
                  <a:pt x="5151322" y="1649327"/>
                  <a:pt x="5059848" y="2326887"/>
                </a:cubicBezTo>
                <a:cubicBezTo>
                  <a:pt x="5122282" y="2719695"/>
                  <a:pt x="5165216" y="4037683"/>
                  <a:pt x="5059848" y="5147696"/>
                </a:cubicBezTo>
                <a:cubicBezTo>
                  <a:pt x="4975848" y="5382259"/>
                  <a:pt x="4614219" y="5559948"/>
                  <a:pt x="4216524" y="5584528"/>
                </a:cubicBezTo>
                <a:cubicBezTo>
                  <a:pt x="3661753" y="5410089"/>
                  <a:pt x="3142543" y="5525160"/>
                  <a:pt x="2108269" y="5584528"/>
                </a:cubicBezTo>
                <a:cubicBezTo>
                  <a:pt x="1691686" y="5630155"/>
                  <a:pt x="1246427" y="5614712"/>
                  <a:pt x="843309" y="5584528"/>
                </a:cubicBezTo>
                <a:lnTo>
                  <a:pt x="843309" y="5584528"/>
                </a:lnTo>
                <a:cubicBezTo>
                  <a:pt x="843311" y="5584526"/>
                  <a:pt x="843320" y="5584527"/>
                  <a:pt x="843323" y="5584528"/>
                </a:cubicBezTo>
                <a:cubicBezTo>
                  <a:pt x="384334" y="5597451"/>
                  <a:pt x="206" y="5363669"/>
                  <a:pt x="0" y="5147696"/>
                </a:cubicBezTo>
                <a:cubicBezTo>
                  <a:pt x="113820" y="3921145"/>
                  <a:pt x="-117009" y="3121742"/>
                  <a:pt x="0" y="2326887"/>
                </a:cubicBezTo>
                <a:cubicBezTo>
                  <a:pt x="228402" y="2093692"/>
                  <a:pt x="-228233" y="1760101"/>
                  <a:pt x="0" y="930755"/>
                </a:cubicBezTo>
                <a:lnTo>
                  <a:pt x="0" y="930755"/>
                </a:lnTo>
                <a:cubicBezTo>
                  <a:pt x="-52888" y="866352"/>
                  <a:pt x="32206" y="550491"/>
                  <a:pt x="0" y="436831"/>
                </a:cubicBezTo>
                <a:close/>
              </a:path>
              <a:path w="5059848" h="5584528" fill="none" stroke="0" extrusionOk="0">
                <a:moveTo>
                  <a:pt x="0" y="436831"/>
                </a:moveTo>
                <a:cubicBezTo>
                  <a:pt x="16405" y="264444"/>
                  <a:pt x="334373" y="85358"/>
                  <a:pt x="843323" y="0"/>
                </a:cubicBezTo>
                <a:cubicBezTo>
                  <a:pt x="843320" y="-1"/>
                  <a:pt x="843311" y="1"/>
                  <a:pt x="843309" y="0"/>
                </a:cubicBezTo>
                <a:cubicBezTo>
                  <a:pt x="1006546" y="-150919"/>
                  <a:pt x="1053219" y="-224543"/>
                  <a:pt x="1232934" y="-305139"/>
                </a:cubicBezTo>
                <a:cubicBezTo>
                  <a:pt x="1449197" y="-211319"/>
                  <a:pt x="1766358" y="-226025"/>
                  <a:pt x="2108269" y="0"/>
                </a:cubicBezTo>
                <a:cubicBezTo>
                  <a:pt x="2740629" y="83312"/>
                  <a:pt x="3974543" y="-50112"/>
                  <a:pt x="4216524" y="0"/>
                </a:cubicBezTo>
                <a:cubicBezTo>
                  <a:pt x="4669744" y="7977"/>
                  <a:pt x="5029145" y="234622"/>
                  <a:pt x="5059848" y="436831"/>
                </a:cubicBezTo>
                <a:cubicBezTo>
                  <a:pt x="5086866" y="541627"/>
                  <a:pt x="5098226" y="812065"/>
                  <a:pt x="5059848" y="930755"/>
                </a:cubicBezTo>
                <a:lnTo>
                  <a:pt x="5059848" y="930755"/>
                </a:lnTo>
                <a:cubicBezTo>
                  <a:pt x="5109644" y="1497229"/>
                  <a:pt x="5149106" y="1635603"/>
                  <a:pt x="5059848" y="2326887"/>
                </a:cubicBezTo>
                <a:cubicBezTo>
                  <a:pt x="4967788" y="2662643"/>
                  <a:pt x="5065648" y="4073794"/>
                  <a:pt x="5059848" y="5147696"/>
                </a:cubicBezTo>
                <a:cubicBezTo>
                  <a:pt x="4979735" y="5437697"/>
                  <a:pt x="4665419" y="5491215"/>
                  <a:pt x="4216524" y="5584528"/>
                </a:cubicBezTo>
                <a:cubicBezTo>
                  <a:pt x="3678395" y="5473936"/>
                  <a:pt x="3209438" y="5539183"/>
                  <a:pt x="2108269" y="5584528"/>
                </a:cubicBezTo>
                <a:cubicBezTo>
                  <a:pt x="1732120" y="5634896"/>
                  <a:pt x="1345226" y="5483245"/>
                  <a:pt x="843309" y="5584528"/>
                </a:cubicBezTo>
                <a:lnTo>
                  <a:pt x="843309" y="5584528"/>
                </a:lnTo>
                <a:cubicBezTo>
                  <a:pt x="843314" y="5584530"/>
                  <a:pt x="843322" y="5584528"/>
                  <a:pt x="843323" y="5584528"/>
                </a:cubicBezTo>
                <a:cubicBezTo>
                  <a:pt x="391834" y="5613565"/>
                  <a:pt x="3665" y="5396945"/>
                  <a:pt x="0" y="5147696"/>
                </a:cubicBezTo>
                <a:cubicBezTo>
                  <a:pt x="70756" y="4070577"/>
                  <a:pt x="-238142" y="3168576"/>
                  <a:pt x="0" y="2326887"/>
                </a:cubicBezTo>
                <a:cubicBezTo>
                  <a:pt x="298212" y="2248468"/>
                  <a:pt x="-231199" y="1691301"/>
                  <a:pt x="0" y="930755"/>
                </a:cubicBezTo>
                <a:lnTo>
                  <a:pt x="0" y="930755"/>
                </a:lnTo>
                <a:cubicBezTo>
                  <a:pt x="-43852" y="871817"/>
                  <a:pt x="36778" y="560858"/>
                  <a:pt x="0" y="436831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059848"/>
                      <a:gd name="connsiteY0" fmla="*/ 436831 h 5584528"/>
                      <a:gd name="connsiteX1" fmla="*/ 843323 w 5059848"/>
                      <a:gd name="connsiteY1" fmla="*/ 0 h 5584528"/>
                      <a:gd name="connsiteX2" fmla="*/ 843309 w 5059848"/>
                      <a:gd name="connsiteY2" fmla="*/ 0 h 5584528"/>
                      <a:gd name="connsiteX3" fmla="*/ 1232934 w 5059848"/>
                      <a:gd name="connsiteY3" fmla="*/ -305139 h 5584528"/>
                      <a:gd name="connsiteX4" fmla="*/ 2108269 w 5059848"/>
                      <a:gd name="connsiteY4" fmla="*/ 0 h 5584528"/>
                      <a:gd name="connsiteX5" fmla="*/ 4216524 w 5059848"/>
                      <a:gd name="connsiteY5" fmla="*/ 0 h 5584528"/>
                      <a:gd name="connsiteX6" fmla="*/ 5059848 w 5059848"/>
                      <a:gd name="connsiteY6" fmla="*/ 436831 h 5584528"/>
                      <a:gd name="connsiteX7" fmla="*/ 5059848 w 5059848"/>
                      <a:gd name="connsiteY7" fmla="*/ 930755 h 5584528"/>
                      <a:gd name="connsiteX8" fmla="*/ 5059848 w 5059848"/>
                      <a:gd name="connsiteY8" fmla="*/ 930755 h 5584528"/>
                      <a:gd name="connsiteX9" fmla="*/ 5059848 w 5059848"/>
                      <a:gd name="connsiteY9" fmla="*/ 2326887 h 5584528"/>
                      <a:gd name="connsiteX10" fmla="*/ 5059848 w 5059848"/>
                      <a:gd name="connsiteY10" fmla="*/ 5147696 h 5584528"/>
                      <a:gd name="connsiteX11" fmla="*/ 4216524 w 5059848"/>
                      <a:gd name="connsiteY11" fmla="*/ 5584528 h 5584528"/>
                      <a:gd name="connsiteX12" fmla="*/ 2108269 w 5059848"/>
                      <a:gd name="connsiteY12" fmla="*/ 5584528 h 5584528"/>
                      <a:gd name="connsiteX13" fmla="*/ 843309 w 5059848"/>
                      <a:gd name="connsiteY13" fmla="*/ 5584528 h 5584528"/>
                      <a:gd name="connsiteX14" fmla="*/ 843309 w 5059848"/>
                      <a:gd name="connsiteY14" fmla="*/ 5584528 h 5584528"/>
                      <a:gd name="connsiteX15" fmla="*/ 843323 w 5059848"/>
                      <a:gd name="connsiteY15" fmla="*/ 5584528 h 5584528"/>
                      <a:gd name="connsiteX16" fmla="*/ 0 w 5059848"/>
                      <a:gd name="connsiteY16" fmla="*/ 5147696 h 5584528"/>
                      <a:gd name="connsiteX17" fmla="*/ 0 w 5059848"/>
                      <a:gd name="connsiteY17" fmla="*/ 2326887 h 5584528"/>
                      <a:gd name="connsiteX18" fmla="*/ 0 w 5059848"/>
                      <a:gd name="connsiteY18" fmla="*/ 930755 h 5584528"/>
                      <a:gd name="connsiteX19" fmla="*/ 0 w 5059848"/>
                      <a:gd name="connsiteY19" fmla="*/ 930755 h 5584528"/>
                      <a:gd name="connsiteX20" fmla="*/ 0 w 5059848"/>
                      <a:gd name="connsiteY20" fmla="*/ 436831 h 5584528"/>
                      <a:gd name="connsiteX0" fmla="*/ 0 w 5059848"/>
                      <a:gd name="connsiteY0" fmla="*/ 436831 h 5584528"/>
                      <a:gd name="connsiteX1" fmla="*/ 843323 w 5059848"/>
                      <a:gd name="connsiteY1" fmla="*/ 0 h 5584528"/>
                      <a:gd name="connsiteX2" fmla="*/ 843309 w 5059848"/>
                      <a:gd name="connsiteY2" fmla="*/ 0 h 5584528"/>
                      <a:gd name="connsiteX3" fmla="*/ 1232934 w 5059848"/>
                      <a:gd name="connsiteY3" fmla="*/ -305139 h 5584528"/>
                      <a:gd name="connsiteX4" fmla="*/ 2108269 w 5059848"/>
                      <a:gd name="connsiteY4" fmla="*/ 0 h 5584528"/>
                      <a:gd name="connsiteX5" fmla="*/ 4216524 w 5059848"/>
                      <a:gd name="connsiteY5" fmla="*/ 0 h 5584528"/>
                      <a:gd name="connsiteX6" fmla="*/ 5059848 w 5059848"/>
                      <a:gd name="connsiteY6" fmla="*/ 436831 h 5584528"/>
                      <a:gd name="connsiteX7" fmla="*/ 5059848 w 5059848"/>
                      <a:gd name="connsiteY7" fmla="*/ 930755 h 5584528"/>
                      <a:gd name="connsiteX8" fmla="*/ 5059848 w 5059848"/>
                      <a:gd name="connsiteY8" fmla="*/ 930755 h 5584528"/>
                      <a:gd name="connsiteX9" fmla="*/ 5059848 w 5059848"/>
                      <a:gd name="connsiteY9" fmla="*/ 2326887 h 5584528"/>
                      <a:gd name="connsiteX10" fmla="*/ 5059848 w 5059848"/>
                      <a:gd name="connsiteY10" fmla="*/ 5147696 h 5584528"/>
                      <a:gd name="connsiteX11" fmla="*/ 4216524 w 5059848"/>
                      <a:gd name="connsiteY11" fmla="*/ 5584528 h 5584528"/>
                      <a:gd name="connsiteX12" fmla="*/ 2108269 w 5059848"/>
                      <a:gd name="connsiteY12" fmla="*/ 5584528 h 5584528"/>
                      <a:gd name="connsiteX13" fmla="*/ 843309 w 5059848"/>
                      <a:gd name="connsiteY13" fmla="*/ 5584528 h 5584528"/>
                      <a:gd name="connsiteX14" fmla="*/ 843309 w 5059848"/>
                      <a:gd name="connsiteY14" fmla="*/ 5584528 h 5584528"/>
                      <a:gd name="connsiteX15" fmla="*/ 843323 w 5059848"/>
                      <a:gd name="connsiteY15" fmla="*/ 5584528 h 5584528"/>
                      <a:gd name="connsiteX16" fmla="*/ 0 w 5059848"/>
                      <a:gd name="connsiteY16" fmla="*/ 5147696 h 5584528"/>
                      <a:gd name="connsiteX17" fmla="*/ 0 w 5059848"/>
                      <a:gd name="connsiteY17" fmla="*/ 2326887 h 5584528"/>
                      <a:gd name="connsiteX18" fmla="*/ 0 w 5059848"/>
                      <a:gd name="connsiteY18" fmla="*/ 930755 h 5584528"/>
                      <a:gd name="connsiteX19" fmla="*/ 0 w 5059848"/>
                      <a:gd name="connsiteY19" fmla="*/ 930755 h 5584528"/>
                      <a:gd name="connsiteX20" fmla="*/ 0 w 5059848"/>
                      <a:gd name="connsiteY20" fmla="*/ 436831 h 5584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59848" h="5584528" fill="none" extrusionOk="0">
                        <a:moveTo>
                          <a:pt x="0" y="436831"/>
                        </a:moveTo>
                        <a:cubicBezTo>
                          <a:pt x="2964" y="207434"/>
                          <a:pt x="317896" y="71086"/>
                          <a:pt x="843323" y="0"/>
                        </a:cubicBezTo>
                        <a:cubicBezTo>
                          <a:pt x="843320" y="-1"/>
                          <a:pt x="843311" y="0"/>
                          <a:pt x="843309" y="0"/>
                        </a:cubicBezTo>
                        <a:cubicBezTo>
                          <a:pt x="993191" y="-157917"/>
                          <a:pt x="1056714" y="-229380"/>
                          <a:pt x="1232934" y="-305139"/>
                        </a:cubicBezTo>
                        <a:cubicBezTo>
                          <a:pt x="1458939" y="-202773"/>
                          <a:pt x="1764246" y="-179192"/>
                          <a:pt x="2108269" y="0"/>
                        </a:cubicBezTo>
                        <a:cubicBezTo>
                          <a:pt x="2729541" y="41841"/>
                          <a:pt x="3956435" y="-30657"/>
                          <a:pt x="4216524" y="0"/>
                        </a:cubicBezTo>
                        <a:cubicBezTo>
                          <a:pt x="4690639" y="5756"/>
                          <a:pt x="5035333" y="188659"/>
                          <a:pt x="5059848" y="436831"/>
                        </a:cubicBezTo>
                        <a:cubicBezTo>
                          <a:pt x="5092117" y="539963"/>
                          <a:pt x="5096927" y="816570"/>
                          <a:pt x="5059848" y="930755"/>
                        </a:cubicBezTo>
                        <a:lnTo>
                          <a:pt x="5059848" y="930755"/>
                        </a:lnTo>
                        <a:cubicBezTo>
                          <a:pt x="5112197" y="1517103"/>
                          <a:pt x="5164160" y="1622644"/>
                          <a:pt x="5059848" y="2326887"/>
                        </a:cubicBezTo>
                        <a:cubicBezTo>
                          <a:pt x="4895733" y="2770098"/>
                          <a:pt x="4972801" y="4041028"/>
                          <a:pt x="5059848" y="5147696"/>
                        </a:cubicBezTo>
                        <a:cubicBezTo>
                          <a:pt x="5050412" y="5459886"/>
                          <a:pt x="4677820" y="5515305"/>
                          <a:pt x="4216524" y="5584528"/>
                        </a:cubicBezTo>
                        <a:cubicBezTo>
                          <a:pt x="3666992" y="5506865"/>
                          <a:pt x="3217973" y="5610129"/>
                          <a:pt x="2108269" y="5584528"/>
                        </a:cubicBezTo>
                        <a:cubicBezTo>
                          <a:pt x="1775724" y="5641314"/>
                          <a:pt x="1345138" y="5454696"/>
                          <a:pt x="843309" y="5584528"/>
                        </a:cubicBezTo>
                        <a:lnTo>
                          <a:pt x="843309" y="5584528"/>
                        </a:lnTo>
                        <a:cubicBezTo>
                          <a:pt x="843315" y="5584529"/>
                          <a:pt x="843322" y="5584528"/>
                          <a:pt x="843323" y="5584528"/>
                        </a:cubicBezTo>
                        <a:cubicBezTo>
                          <a:pt x="362182" y="5638699"/>
                          <a:pt x="3156" y="5386999"/>
                          <a:pt x="0" y="5147696"/>
                        </a:cubicBezTo>
                        <a:cubicBezTo>
                          <a:pt x="214359" y="4158781"/>
                          <a:pt x="-284930" y="3192605"/>
                          <a:pt x="0" y="2326887"/>
                        </a:cubicBezTo>
                        <a:cubicBezTo>
                          <a:pt x="294212" y="2265747"/>
                          <a:pt x="-159567" y="1600450"/>
                          <a:pt x="0" y="930755"/>
                        </a:cubicBezTo>
                        <a:lnTo>
                          <a:pt x="0" y="930755"/>
                        </a:lnTo>
                        <a:cubicBezTo>
                          <a:pt x="-31599" y="852025"/>
                          <a:pt x="34818" y="583023"/>
                          <a:pt x="0" y="436831"/>
                        </a:cubicBezTo>
                        <a:close/>
                      </a:path>
                      <a:path w="5059848" h="5584528" stroke="0" extrusionOk="0">
                        <a:moveTo>
                          <a:pt x="0" y="436831"/>
                        </a:moveTo>
                        <a:cubicBezTo>
                          <a:pt x="-45357" y="253710"/>
                          <a:pt x="363358" y="10147"/>
                          <a:pt x="843323" y="0"/>
                        </a:cubicBezTo>
                        <a:cubicBezTo>
                          <a:pt x="843320" y="-1"/>
                          <a:pt x="843314" y="0"/>
                          <a:pt x="843309" y="0"/>
                        </a:cubicBezTo>
                        <a:cubicBezTo>
                          <a:pt x="927071" y="-50229"/>
                          <a:pt x="1122215" y="-272382"/>
                          <a:pt x="1232934" y="-305139"/>
                        </a:cubicBezTo>
                        <a:cubicBezTo>
                          <a:pt x="1459506" y="-300231"/>
                          <a:pt x="1860131" y="-59400"/>
                          <a:pt x="2108269" y="0"/>
                        </a:cubicBezTo>
                        <a:cubicBezTo>
                          <a:pt x="2910991" y="94172"/>
                          <a:pt x="3267978" y="9459"/>
                          <a:pt x="4216524" y="0"/>
                        </a:cubicBezTo>
                        <a:cubicBezTo>
                          <a:pt x="4713257" y="32833"/>
                          <a:pt x="5166797" y="167329"/>
                          <a:pt x="5059848" y="436831"/>
                        </a:cubicBezTo>
                        <a:cubicBezTo>
                          <a:pt x="5011419" y="633156"/>
                          <a:pt x="5139560" y="862779"/>
                          <a:pt x="5059848" y="930755"/>
                        </a:cubicBezTo>
                        <a:lnTo>
                          <a:pt x="5059848" y="930755"/>
                        </a:lnTo>
                        <a:cubicBezTo>
                          <a:pt x="5138629" y="1138005"/>
                          <a:pt x="4900965" y="1848100"/>
                          <a:pt x="5059848" y="2326887"/>
                        </a:cubicBezTo>
                        <a:cubicBezTo>
                          <a:pt x="5099959" y="2944532"/>
                          <a:pt x="4864781" y="4524661"/>
                          <a:pt x="5059848" y="5147696"/>
                        </a:cubicBezTo>
                        <a:cubicBezTo>
                          <a:pt x="5086786" y="5369496"/>
                          <a:pt x="4791077" y="5592157"/>
                          <a:pt x="4216524" y="5584528"/>
                        </a:cubicBezTo>
                        <a:cubicBezTo>
                          <a:pt x="3883853" y="5579133"/>
                          <a:pt x="2393213" y="5501138"/>
                          <a:pt x="2108269" y="5584528"/>
                        </a:cubicBezTo>
                        <a:cubicBezTo>
                          <a:pt x="1948929" y="5555995"/>
                          <a:pt x="1050937" y="5518890"/>
                          <a:pt x="843309" y="5584528"/>
                        </a:cubicBezTo>
                        <a:lnTo>
                          <a:pt x="843309" y="5584528"/>
                        </a:lnTo>
                        <a:cubicBezTo>
                          <a:pt x="843311" y="5584528"/>
                          <a:pt x="843318" y="5584529"/>
                          <a:pt x="843323" y="5584528"/>
                        </a:cubicBezTo>
                        <a:cubicBezTo>
                          <a:pt x="297806" y="5576743"/>
                          <a:pt x="39080" y="5433509"/>
                          <a:pt x="0" y="5147696"/>
                        </a:cubicBezTo>
                        <a:cubicBezTo>
                          <a:pt x="-63341" y="4314707"/>
                          <a:pt x="-334226" y="3238204"/>
                          <a:pt x="0" y="2326887"/>
                        </a:cubicBezTo>
                        <a:cubicBezTo>
                          <a:pt x="-6159" y="1686525"/>
                          <a:pt x="-106395" y="1361259"/>
                          <a:pt x="0" y="930755"/>
                        </a:cubicBezTo>
                        <a:lnTo>
                          <a:pt x="0" y="930755"/>
                        </a:lnTo>
                        <a:cubicBezTo>
                          <a:pt x="-39943" y="848444"/>
                          <a:pt x="-70174" y="555808"/>
                          <a:pt x="0" y="436831"/>
                        </a:cubicBezTo>
                        <a:close/>
                      </a:path>
                      <a:path w="5059848" h="5584528" fill="none" stroke="0" extrusionOk="0">
                        <a:moveTo>
                          <a:pt x="0" y="436831"/>
                        </a:moveTo>
                        <a:cubicBezTo>
                          <a:pt x="12859" y="226716"/>
                          <a:pt x="350493" y="51537"/>
                          <a:pt x="843323" y="0"/>
                        </a:cubicBezTo>
                        <a:cubicBezTo>
                          <a:pt x="843316" y="-1"/>
                          <a:pt x="843310" y="1"/>
                          <a:pt x="843309" y="0"/>
                        </a:cubicBezTo>
                        <a:cubicBezTo>
                          <a:pt x="1011596" y="-137810"/>
                          <a:pt x="1065262" y="-216190"/>
                          <a:pt x="1232934" y="-305139"/>
                        </a:cubicBezTo>
                        <a:cubicBezTo>
                          <a:pt x="1418025" y="-243342"/>
                          <a:pt x="1775972" y="-223571"/>
                          <a:pt x="2108269" y="0"/>
                        </a:cubicBezTo>
                        <a:cubicBezTo>
                          <a:pt x="2718594" y="48722"/>
                          <a:pt x="3963935" y="-73932"/>
                          <a:pt x="4216524" y="0"/>
                        </a:cubicBezTo>
                        <a:cubicBezTo>
                          <a:pt x="4641621" y="-12999"/>
                          <a:pt x="5036581" y="212085"/>
                          <a:pt x="5059848" y="436831"/>
                        </a:cubicBezTo>
                        <a:cubicBezTo>
                          <a:pt x="5076114" y="535200"/>
                          <a:pt x="5111468" y="811912"/>
                          <a:pt x="5059848" y="930755"/>
                        </a:cubicBezTo>
                        <a:lnTo>
                          <a:pt x="5059848" y="930755"/>
                        </a:lnTo>
                        <a:cubicBezTo>
                          <a:pt x="5113067" y="1507558"/>
                          <a:pt x="5134713" y="1643450"/>
                          <a:pt x="5059848" y="2326887"/>
                        </a:cubicBezTo>
                        <a:cubicBezTo>
                          <a:pt x="5135185" y="2726069"/>
                          <a:pt x="5063592" y="4025811"/>
                          <a:pt x="5059848" y="5147696"/>
                        </a:cubicBezTo>
                        <a:cubicBezTo>
                          <a:pt x="5023185" y="5383845"/>
                          <a:pt x="4641948" y="5560969"/>
                          <a:pt x="4216524" y="5584528"/>
                        </a:cubicBezTo>
                        <a:cubicBezTo>
                          <a:pt x="3640270" y="5455206"/>
                          <a:pt x="3151463" y="5514585"/>
                          <a:pt x="2108269" y="5584528"/>
                        </a:cubicBezTo>
                        <a:cubicBezTo>
                          <a:pt x="1726392" y="5607101"/>
                          <a:pt x="1315988" y="5610391"/>
                          <a:pt x="843309" y="5584528"/>
                        </a:cubicBezTo>
                        <a:lnTo>
                          <a:pt x="843309" y="5584528"/>
                        </a:lnTo>
                        <a:cubicBezTo>
                          <a:pt x="843312" y="5584527"/>
                          <a:pt x="843320" y="5584527"/>
                          <a:pt x="843323" y="5584528"/>
                        </a:cubicBezTo>
                        <a:cubicBezTo>
                          <a:pt x="385461" y="5590030"/>
                          <a:pt x="14709" y="5408702"/>
                          <a:pt x="0" y="5147696"/>
                        </a:cubicBezTo>
                        <a:cubicBezTo>
                          <a:pt x="173835" y="4038695"/>
                          <a:pt x="-147708" y="3110099"/>
                          <a:pt x="0" y="2326887"/>
                        </a:cubicBezTo>
                        <a:cubicBezTo>
                          <a:pt x="236057" y="2100849"/>
                          <a:pt x="-237975" y="1673985"/>
                          <a:pt x="0" y="930755"/>
                        </a:cubicBezTo>
                        <a:lnTo>
                          <a:pt x="0" y="930755"/>
                        </a:lnTo>
                        <a:cubicBezTo>
                          <a:pt x="-46863" y="867518"/>
                          <a:pt x="33583" y="551075"/>
                          <a:pt x="0" y="43683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employment structure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pic>
        <p:nvPicPr>
          <p:cNvPr id="7" name="Picture 7" descr="A pie chart with a number of different colored circles&#10;&#10;Description automatically generated">
            <a:extLst>
              <a:ext uri="{FF2B5EF4-FFF2-40B4-BE49-F238E27FC236}">
                <a16:creationId xmlns:a16="http://schemas.microsoft.com/office/drawing/2014/main" id="{4FC4CEAC-98C3-A8A1-D744-C4155F94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318" y="4544786"/>
            <a:ext cx="238125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14174F-AD1C-71D4-8035-63D98044C450}"/>
              </a:ext>
            </a:extLst>
          </p:cNvPr>
          <p:cNvSpPr txBox="1"/>
          <p:nvPr/>
        </p:nvSpPr>
        <p:spPr>
          <a:xfrm>
            <a:off x="2356757" y="2982685"/>
            <a:ext cx="1619250" cy="646331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EMPLOYMENT STRUCTURES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C25D4-CEA7-51DC-668D-7C4A4F7EC77F}"/>
              </a:ext>
            </a:extLst>
          </p:cNvPr>
          <p:cNvSpPr txBox="1"/>
          <p:nvPr/>
        </p:nvSpPr>
        <p:spPr>
          <a:xfrm>
            <a:off x="250371" y="4060371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An employment structure of a place or country simply 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looks at the percentage of working age people employed in primary, secondary and tertiary industries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B13F3-E322-4AC6-467B-107163D969DE}"/>
              </a:ext>
            </a:extLst>
          </p:cNvPr>
          <p:cNvSpPr txBox="1"/>
          <p:nvPr/>
        </p:nvSpPr>
        <p:spPr>
          <a:xfrm>
            <a:off x="4506686" y="370114"/>
            <a:ext cx="27432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Primary (agriculture, forestry, mining, fishing) Rural areas tend to have more primary employment in farming, mining, quarrying and fishing.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Secondary (manufacturing)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Tertiary (retail, services, office work)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Quaternary (scientific research, ICT)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8FE18E-6C96-2D0F-F3CC-54A53C096B5F}"/>
              </a:ext>
            </a:extLst>
          </p:cNvPr>
          <p:cNvCxnSpPr/>
          <p:nvPr/>
        </p:nvCxnSpPr>
        <p:spPr>
          <a:xfrm>
            <a:off x="3669846" y="365896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C8ED2D-6B6E-99AB-7BB1-29FB0D24DF8E}"/>
              </a:ext>
            </a:extLst>
          </p:cNvPr>
          <p:cNvCxnSpPr>
            <a:cxnSpLocks/>
          </p:cNvCxnSpPr>
          <p:nvPr/>
        </p:nvCxnSpPr>
        <p:spPr>
          <a:xfrm flipH="1" flipV="1">
            <a:off x="1797504" y="2167619"/>
            <a:ext cx="1045027" cy="827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6577E9-D0DA-A9C2-2B5D-0AC2FE0EF790}"/>
              </a:ext>
            </a:extLst>
          </p:cNvPr>
          <p:cNvCxnSpPr>
            <a:cxnSpLocks/>
          </p:cNvCxnSpPr>
          <p:nvPr/>
        </p:nvCxnSpPr>
        <p:spPr>
          <a:xfrm flipH="1">
            <a:off x="1166132" y="3626303"/>
            <a:ext cx="1230085" cy="57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C06450-9670-ACA8-0879-C799DAF59339}"/>
              </a:ext>
            </a:extLst>
          </p:cNvPr>
          <p:cNvCxnSpPr>
            <a:cxnSpLocks/>
          </p:cNvCxnSpPr>
          <p:nvPr/>
        </p:nvCxnSpPr>
        <p:spPr>
          <a:xfrm flipV="1">
            <a:off x="3615417" y="1841046"/>
            <a:ext cx="968828" cy="1055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5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F415581E-B21C-0689-F3DF-9E7D7450E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85" y="6185140"/>
            <a:ext cx="2628900" cy="609600"/>
          </a:xfrm>
          <a:prstGeom prst="rect">
            <a:avLst/>
          </a:prstGeom>
        </p:spPr>
      </p:pic>
      <p:pic>
        <p:nvPicPr>
          <p:cNvPr id="15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E0C47E90-3EED-7AEA-65E5-A8A9098FB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37" t="57597" r="34884" b="31095"/>
          <a:stretch/>
        </p:blipFill>
        <p:spPr>
          <a:xfrm>
            <a:off x="5954486" y="6093575"/>
            <a:ext cx="6030694" cy="51094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>
            <a:off x="5950856" y="5317886"/>
            <a:ext cx="449384" cy="517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33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F5B1-C168-DE64-3E46-2E7A737B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 descr="A white paper with writing on it&#10;&#10;Description automatically generated">
            <a:extLst>
              <a:ext uri="{FF2B5EF4-FFF2-40B4-BE49-F238E27FC236}">
                <a16:creationId xmlns:a16="http://schemas.microsoft.com/office/drawing/2014/main" id="{09D84D74-C550-7F25-9316-3AE9EDB00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25" t="5358" r="3002" b="3000"/>
          <a:stretch/>
        </p:blipFill>
        <p:spPr>
          <a:xfrm>
            <a:off x="6096659" y="1438456"/>
            <a:ext cx="4674673" cy="3987641"/>
          </a:xfrm>
        </p:spPr>
      </p:pic>
      <p:pic>
        <p:nvPicPr>
          <p:cNvPr id="5" name="Picture 5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EF87CCC1-72F3-C748-4115-C0CF037C6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21" y="5987143"/>
            <a:ext cx="2628900" cy="609600"/>
          </a:xfrm>
          <a:prstGeom prst="rect">
            <a:avLst/>
          </a:prstGeom>
        </p:spPr>
      </p:pic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E8E8A150-28A5-2900-D253-61213F227DEB}"/>
              </a:ext>
            </a:extLst>
          </p:cNvPr>
          <p:cNvSpPr/>
          <p:nvPr/>
        </p:nvSpPr>
        <p:spPr>
          <a:xfrm>
            <a:off x="256737" y="542108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top-down and bottom-up development strategies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pic>
        <p:nvPicPr>
          <p:cNvPr id="3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6FDB5B9-3B3A-6A93-4971-F488D18596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79" t="41195" r="35138" b="49057"/>
          <a:stretch/>
        </p:blipFill>
        <p:spPr>
          <a:xfrm>
            <a:off x="3864429" y="5821433"/>
            <a:ext cx="6988633" cy="5437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>
            <a:off x="6168570" y="4773600"/>
            <a:ext cx="449384" cy="5177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88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Widescreen</PresentationFormat>
  <Paragraphs>75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Google Sans</vt:lpstr>
      <vt:lpstr>1_Office Theme</vt:lpstr>
      <vt:lpstr>Global Development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Development</dc:title>
  <dc:creator>J Harnett</dc:creator>
  <cp:lastModifiedBy>J Harnett</cp:lastModifiedBy>
  <cp:revision>1</cp:revision>
  <dcterms:created xsi:type="dcterms:W3CDTF">2024-11-28T13:03:54Z</dcterms:created>
  <dcterms:modified xsi:type="dcterms:W3CDTF">2024-11-28T13:04:12Z</dcterms:modified>
</cp:coreProperties>
</file>