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4" r:id="rId3"/>
    <p:sldId id="28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D5955-28CA-4847-80FE-261F6189C3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7031EB-0C22-44AE-8607-342490EE05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1D3E-730B-41F3-9BA2-8FD142A68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E901-506C-4269-BDC3-CD8BF8505E19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27E51-1221-4D8D-A4EC-3523FD5FF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06CA4-7201-4385-BDCC-373FF5F06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3923-591C-4DBD-97A3-700EE95DB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58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AF8CE-07F2-48FC-911F-1DA9A0BD5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4B4345-E7EA-429E-8BB2-7276CDCEF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96356-AF5F-4BF1-A463-13BA7E9DC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E901-506C-4269-BDC3-CD8BF8505E19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C5213-EA8E-4E7E-B6A4-C69B66CB1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819C2-0228-4F4C-87C5-A1AEE09F5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3923-591C-4DBD-97A3-700EE95DB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790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332F50-4F99-43AE-BA36-8FF311237A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3945F1-060B-4D6D-870E-8D2600029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49265-4504-4031-81BC-F20CD893B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E901-506C-4269-BDC3-CD8BF8505E19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73513-760A-40EE-A24C-E4F388358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EC56B-BE15-4B6A-9002-4D497955B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3923-591C-4DBD-97A3-700EE95DB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45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5389F-D452-4B5C-BB4F-DC9DC8376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C60D6-F0F6-4F2A-A012-84218A1E8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85C76-BC3F-4EF7-80C1-230417446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E901-506C-4269-BDC3-CD8BF8505E19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5DA85-44ED-48FF-B00F-C0F4A3D00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14214-3688-4DB8-8D9C-2619611E1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3923-591C-4DBD-97A3-700EE95DB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794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1FB30-E21C-4B59-B09A-9365FC489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E1F094-563D-4D2B-9E1B-3972BB2AF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4B0DE-D0D7-482A-B0A7-C4E0FC74A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E901-506C-4269-BDC3-CD8BF8505E19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5B784-A971-4641-924E-ABDCE3D00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43E49-6B93-4219-B370-33F3E499D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3923-591C-4DBD-97A3-700EE95DB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477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C193D-05F2-485B-B75D-6F5D923B6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CCD9C-7B92-4CE6-A018-64DC2455B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AC0E9-9A15-472F-B8FC-3FD0D1DDD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6F6194-F3C1-407C-BCB7-6FA55C121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E901-506C-4269-BDC3-CD8BF8505E19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AB633-FDEA-42CD-B3A8-0260A567B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F1FEB-C8C0-4AF0-A788-5E286D2A5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3923-591C-4DBD-97A3-700EE95DB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43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A1317-958B-4F68-AB08-28B697A89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2EEE0-C9D9-4B25-92F7-B8C3EF7D2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7DF14E-9E0E-49B8-98D2-0C1C7C318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612367-47CA-490D-9D35-8A3F29DE31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1457B8-17E9-49A1-800A-73A7DE69D5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FBB268-A2EB-41BB-B0E5-2F615E483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E901-506C-4269-BDC3-CD8BF8505E19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04245B-1858-47CE-97E7-8F397E0AB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DF8879-7FAD-487F-A576-306A1B098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3923-591C-4DBD-97A3-700EE95DB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192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C3665-E188-4102-B997-5A3CA751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C9718-56AE-4417-A548-F91C948BA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E901-506C-4269-BDC3-CD8BF8505E19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63E5E1-E3A7-4644-B7D7-64465DEB6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329F2E-1463-43FC-835E-921076F61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3923-591C-4DBD-97A3-700EE95DB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071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B6453F-FC7B-44EF-9825-CEE69F38A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E901-506C-4269-BDC3-CD8BF8505E19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EEB05A-7852-49A2-9E13-A9F9123B7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55AFC-FBBC-4B32-BC36-CB74DD231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3923-591C-4DBD-97A3-700EE95DB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58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C6698-4B56-413A-B1F0-91D50BF7A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F95EE-1E64-4323-AA0A-AA4F8C5B8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C5103-7544-40ED-807F-D518AE6281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4E0EFF-94E6-4871-9564-F45FB9BD8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E901-506C-4269-BDC3-CD8BF8505E19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A36CEE-8DA3-43DB-B274-34E8275CC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E540F-348C-410A-8E3B-9BB0CBA26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3923-591C-4DBD-97A3-700EE95DB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708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65B82-494C-4FD1-A062-F0D8BCDA3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6E89F7-EE1B-498F-8853-AF831ABC51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65E309-4101-438B-B8C9-8769372F8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C6F6F-80C4-4589-9182-241F69B34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E901-506C-4269-BDC3-CD8BF8505E19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105F3-068E-40CB-86E4-BE66FD35C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AAF873-48F1-4061-93C5-12AB340D8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3923-591C-4DBD-97A3-700EE95DB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208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C8E27F-7D4B-46E8-AA82-FCCA838D2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B43F40-D4A3-4BF5-BA0C-84782A930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0664A-5318-47EB-B50B-4BC8A83462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4E901-506C-4269-BDC3-CD8BF8505E19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F4FFA-EA5B-42BC-87FF-5DF25A995A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C5800-C158-46B6-83E6-C6F0E6E87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53923-591C-4DBD-97A3-700EE95DB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11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371" y="3915547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4800" b="1" dirty="0">
                <a:latin typeface="Century Gothic"/>
              </a:rPr>
              <a:t>Meaningful Homeworks</a:t>
            </a:r>
          </a:p>
          <a:p>
            <a:r>
              <a:rPr lang="en-GB" sz="4800" b="1" dirty="0">
                <a:latin typeface="Century Gothic"/>
              </a:rPr>
              <a:t>Year 9</a:t>
            </a:r>
            <a:endParaRPr lang="en-GB" sz="4800" b="1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The King's Open Evening for Intake into Year 7 in 2018 | Bookit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4" y="329419"/>
            <a:ext cx="4037603" cy="16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827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/>
              </a:rPr>
              <a:t>Spring 1 – An Inspector Calls (HWK 1)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774" y="1688215"/>
            <a:ext cx="10515600" cy="4595753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>
              <a:buNone/>
            </a:pPr>
            <a:r>
              <a:rPr lang="en-GB" sz="2200" b="1" dirty="0">
                <a:latin typeface="Century Gothic"/>
                <a:ea typeface="+mn-lt"/>
                <a:cs typeface="+mn-lt"/>
              </a:rPr>
              <a:t>Task: </a:t>
            </a:r>
            <a:r>
              <a:rPr lang="en-GB" sz="2200" dirty="0">
                <a:latin typeface="Century Gothic"/>
                <a:ea typeface="+mn-lt"/>
                <a:cs typeface="+mn-lt"/>
              </a:rPr>
              <a:t>Produce a road map for Act 1, Act 2 or Act 3.</a:t>
            </a:r>
            <a:endParaRPr lang="en-US" sz="2200" dirty="0">
              <a:latin typeface="Century Gothic"/>
            </a:endParaRP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/>
              </a:rPr>
              <a:t>Guidance: </a:t>
            </a:r>
          </a:p>
          <a:p>
            <a:pPr marL="342900" indent="-342900"/>
            <a:r>
              <a:rPr lang="en-GB" sz="2000" dirty="0">
                <a:latin typeface="Century Gothic"/>
                <a:ea typeface="+mn-lt"/>
                <a:cs typeface="+mn-lt"/>
              </a:rPr>
              <a:t>Accurately identifies evidence to sequence the plot of the play</a:t>
            </a:r>
            <a:endParaRPr lang="en-GB" sz="2000" b="1" dirty="0">
              <a:latin typeface="Century Gothic" panose="020B0502020202020204" pitchFamily="34" charset="0"/>
              <a:ea typeface="+mn-lt"/>
              <a:cs typeface="+mn-lt"/>
            </a:endParaRPr>
          </a:p>
          <a:p>
            <a:pPr marL="342900" indent="-342900"/>
            <a:r>
              <a:rPr lang="en-GB" sz="2000" dirty="0">
                <a:latin typeface="Century Gothic"/>
                <a:ea typeface="+mn-lt"/>
                <a:cs typeface="+mn-lt"/>
              </a:rPr>
              <a:t>Identifies adjectives to describe characters at points of the text</a:t>
            </a:r>
            <a:endParaRPr lang="en-GB" sz="2000" dirty="0">
              <a:latin typeface="Century Gothic" panose="020B0502020202020204" pitchFamily="34" charset="0"/>
              <a:ea typeface="+mn-lt"/>
              <a:cs typeface="+mn-lt"/>
            </a:endParaRPr>
          </a:p>
          <a:p>
            <a:pPr marL="342900" indent="-342900"/>
            <a:r>
              <a:rPr lang="en-GB" sz="2000" dirty="0">
                <a:latin typeface="Century Gothic"/>
                <a:ea typeface="+mn-lt"/>
                <a:cs typeface="+mn-lt"/>
              </a:rPr>
              <a:t>Makes inference about evidence</a:t>
            </a:r>
          </a:p>
          <a:p>
            <a:pPr marL="342900" indent="-342900"/>
            <a:r>
              <a:rPr lang="en-GB" sz="2000" dirty="0">
                <a:latin typeface="Century Gothic"/>
                <a:ea typeface="+mn-lt"/>
                <a:cs typeface="+mn-lt"/>
              </a:rPr>
              <a:t>Identifies dramatic/writer techniques used</a:t>
            </a:r>
          </a:p>
          <a:p>
            <a:pPr marL="342900" indent="-342900"/>
            <a:r>
              <a:rPr lang="en-GB" sz="2000" dirty="0">
                <a:latin typeface="Century Gothic"/>
                <a:ea typeface="+mn-lt"/>
                <a:cs typeface="+mn-lt"/>
              </a:rPr>
              <a:t>Links to contextual understanding of the play</a:t>
            </a:r>
            <a:endParaRPr lang="en-GB" sz="2000" dirty="0">
              <a:latin typeface="Century Gothic" panose="020B0502020202020204" pitchFamily="34" charset="0"/>
              <a:ea typeface="+mn-lt"/>
              <a:cs typeface="+mn-lt"/>
            </a:endParaRPr>
          </a:p>
          <a:p>
            <a:pPr marL="342900" indent="-342900"/>
            <a:r>
              <a:rPr lang="en-GB" sz="2000" dirty="0">
                <a:latin typeface="Century Gothic"/>
                <a:ea typeface="+mn-lt"/>
                <a:cs typeface="+mn-lt"/>
              </a:rPr>
              <a:t>Considers the effect on the audience</a:t>
            </a:r>
          </a:p>
          <a:p>
            <a:pPr marL="342900" indent="-342900"/>
            <a:endParaRPr lang="en-GB" sz="2000" dirty="0">
              <a:latin typeface="Century Gothic" panose="020B0502020202020204" pitchFamily="34" charset="0"/>
              <a:ea typeface="+mn-lt"/>
              <a:cs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>
                <a:latin typeface="Century Gothic"/>
              </a:rPr>
              <a:t>Success Criteria: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en-GB" sz="2000" dirty="0">
                <a:latin typeface="Century Gothic"/>
              </a:rPr>
              <a:t>SR – Select and retrieve</a:t>
            </a:r>
            <a:endParaRPr lang="en-GB" sz="2000" dirty="0">
              <a:latin typeface="Century Gothic" panose="020B0502020202020204" pitchFamily="34" charset="0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en-GB" sz="2000" dirty="0">
                <a:latin typeface="Century Gothic"/>
              </a:rPr>
              <a:t>WT – Writer's techniques</a:t>
            </a:r>
            <a:endParaRPr lang="en-GB" sz="2000" dirty="0">
              <a:latin typeface="Century Gothic" panose="020B0502020202020204" pitchFamily="34" charset="0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en-GB" sz="2000" dirty="0">
                <a:latin typeface="Century Gothic"/>
              </a:rPr>
              <a:t>I – Inference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en-GB" sz="2000" dirty="0">
                <a:latin typeface="Century Gothic"/>
              </a:rPr>
              <a:t>CON – Context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en-GB" sz="2000" dirty="0">
                <a:latin typeface="Century Gothic"/>
              </a:rPr>
              <a:t>Z – Zoom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en-GB" sz="2000" dirty="0">
                <a:latin typeface="Century Gothic"/>
              </a:rPr>
              <a:t>EA – Effect on audience</a:t>
            </a:r>
          </a:p>
          <a:p>
            <a:pPr>
              <a:buFont typeface="Wingdings" panose="020B0604020202020204" pitchFamily="34" charset="0"/>
              <a:buChar char="ü"/>
            </a:pPr>
            <a:endParaRPr lang="en-GB" sz="2000" b="1" dirty="0">
              <a:latin typeface="Century Gothic" panose="020B0502020202020204" pitchFamily="34" charset="0"/>
            </a:endParaRPr>
          </a:p>
          <a:p>
            <a:pPr>
              <a:buFont typeface="Wingdings" panose="020B0604020202020204" pitchFamily="34" charset="0"/>
              <a:buChar char="ü"/>
            </a:pPr>
            <a:endParaRPr lang="en-GB" sz="2000" b="1" dirty="0">
              <a:latin typeface="Century Gothic" panose="020B0502020202020204" pitchFamily="34" charset="0"/>
            </a:endParaRPr>
          </a:p>
          <a:p>
            <a:pPr>
              <a:buFont typeface="Wingdings" panose="020B0604020202020204" pitchFamily="34" charset="0"/>
              <a:buChar char="ü"/>
            </a:pPr>
            <a:endParaRPr lang="en-GB" sz="2000" b="1" dirty="0">
              <a:latin typeface="Century Gothic" panose="020B0502020202020204" pitchFamily="34" charset="0"/>
            </a:endParaRPr>
          </a:p>
          <a:p>
            <a:pPr>
              <a:buFont typeface="Wingdings" panose="020B0604020202020204" pitchFamily="34" charset="0"/>
              <a:buChar char="ü"/>
            </a:pPr>
            <a:endParaRPr lang="en-GB" sz="2000" b="1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67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/>
              </a:rPr>
              <a:t>Spring 1 – An Inspector Calls (HWK 1)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774" y="1699258"/>
            <a:ext cx="4828209" cy="4584710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>
              <a:buNone/>
            </a:pPr>
            <a:r>
              <a:rPr lang="en-GB" sz="2200" b="1" dirty="0">
                <a:latin typeface="Century Gothic"/>
                <a:ea typeface="+mn-lt"/>
                <a:cs typeface="+mn-lt"/>
              </a:rPr>
              <a:t>Task: </a:t>
            </a:r>
            <a:r>
              <a:rPr lang="en-GB" sz="2200" dirty="0">
                <a:latin typeface="Century Gothic"/>
                <a:ea typeface="+mn-lt"/>
                <a:cs typeface="+mn-lt"/>
              </a:rPr>
              <a:t>Produce a road map for Act 1, Act 2 or Act 3.</a:t>
            </a:r>
            <a:endParaRPr lang="en-US" sz="2200" dirty="0">
              <a:latin typeface="Century Gothic"/>
            </a:endParaRP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/>
              </a:rPr>
              <a:t>Guidance: </a:t>
            </a:r>
          </a:p>
          <a:p>
            <a:pPr marL="342900" indent="-342900"/>
            <a:r>
              <a:rPr lang="en-GB" sz="2000" dirty="0">
                <a:latin typeface="Century Gothic"/>
                <a:ea typeface="+mn-lt"/>
                <a:cs typeface="+mn-lt"/>
              </a:rPr>
              <a:t>Accurately identifies evidence to sequence the plot of the play</a:t>
            </a:r>
            <a:endParaRPr lang="en-GB" sz="2000" b="1" dirty="0">
              <a:latin typeface="Century Gothic" panose="020B0502020202020204" pitchFamily="34" charset="0"/>
              <a:ea typeface="+mn-lt"/>
              <a:cs typeface="+mn-lt"/>
            </a:endParaRPr>
          </a:p>
          <a:p>
            <a:pPr marL="342900" indent="-342900"/>
            <a:r>
              <a:rPr lang="en-GB" sz="2000" dirty="0">
                <a:latin typeface="Century Gothic"/>
                <a:ea typeface="+mn-lt"/>
                <a:cs typeface="+mn-lt"/>
              </a:rPr>
              <a:t>Identifies adjectives to describe characters at points of the text</a:t>
            </a:r>
            <a:endParaRPr lang="en-GB" sz="2000" dirty="0">
              <a:latin typeface="Century Gothic" panose="020B0502020202020204" pitchFamily="34" charset="0"/>
              <a:ea typeface="+mn-lt"/>
              <a:cs typeface="+mn-lt"/>
            </a:endParaRPr>
          </a:p>
          <a:p>
            <a:pPr marL="342900" indent="-342900"/>
            <a:r>
              <a:rPr lang="en-GB" sz="2000" dirty="0">
                <a:latin typeface="Century Gothic"/>
                <a:ea typeface="+mn-lt"/>
                <a:cs typeface="+mn-lt"/>
              </a:rPr>
              <a:t>Makes inference about evidence</a:t>
            </a:r>
          </a:p>
          <a:p>
            <a:pPr marL="342900" indent="-342900"/>
            <a:r>
              <a:rPr lang="en-GB" sz="2000" dirty="0">
                <a:latin typeface="Century Gothic"/>
                <a:ea typeface="+mn-lt"/>
                <a:cs typeface="+mn-lt"/>
              </a:rPr>
              <a:t>Identifies dramatic/writer techniques used</a:t>
            </a:r>
          </a:p>
          <a:p>
            <a:pPr marL="342900" indent="-342900"/>
            <a:r>
              <a:rPr lang="en-GB" sz="2000" dirty="0">
                <a:latin typeface="Century Gothic"/>
                <a:ea typeface="+mn-lt"/>
                <a:cs typeface="+mn-lt"/>
              </a:rPr>
              <a:t>Links to contextual understanding of the play</a:t>
            </a:r>
            <a:endParaRPr lang="en-GB" sz="2000" dirty="0">
              <a:latin typeface="Century Gothic" panose="020B0502020202020204" pitchFamily="34" charset="0"/>
              <a:ea typeface="+mn-lt"/>
              <a:cs typeface="+mn-lt"/>
            </a:endParaRPr>
          </a:p>
          <a:p>
            <a:pPr marL="342900" indent="-342900"/>
            <a:r>
              <a:rPr lang="en-GB" sz="2000" dirty="0">
                <a:latin typeface="Century Gothic"/>
                <a:ea typeface="+mn-lt"/>
                <a:cs typeface="+mn-lt"/>
              </a:rPr>
              <a:t>Considers the effect on the audience</a:t>
            </a:r>
          </a:p>
          <a:p>
            <a:pPr marL="342900" indent="-342900"/>
            <a:endParaRPr lang="en-GB" sz="2000" dirty="0">
              <a:latin typeface="Century Gothic" panose="020B0502020202020204" pitchFamily="34" charset="0"/>
              <a:ea typeface="+mn-lt"/>
              <a:cs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>
                <a:latin typeface="Century Gothic"/>
              </a:rPr>
              <a:t>Success Criteria: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en-GB" sz="2000" dirty="0">
                <a:latin typeface="Century Gothic"/>
              </a:rPr>
              <a:t>SR – Select and retrieve</a:t>
            </a:r>
            <a:endParaRPr lang="en-GB" sz="2000" dirty="0">
              <a:latin typeface="Century Gothic" panose="020B0502020202020204" pitchFamily="34" charset="0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en-GB" sz="2000" dirty="0">
                <a:latin typeface="Century Gothic"/>
              </a:rPr>
              <a:t>WT – Writer's techniques</a:t>
            </a:r>
            <a:endParaRPr lang="en-GB" sz="2000" dirty="0">
              <a:latin typeface="Century Gothic" panose="020B0502020202020204" pitchFamily="34" charset="0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en-GB" sz="2000" dirty="0">
                <a:latin typeface="Century Gothic"/>
              </a:rPr>
              <a:t>I – Inference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en-GB" sz="2000" dirty="0">
                <a:latin typeface="Century Gothic"/>
              </a:rPr>
              <a:t>CON – Context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en-GB" sz="2000" dirty="0">
                <a:latin typeface="Century Gothic"/>
              </a:rPr>
              <a:t>Z – Zoom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en-GB" sz="2000" dirty="0">
                <a:latin typeface="Century Gothic"/>
              </a:rPr>
              <a:t>EA – Effect on audience</a:t>
            </a:r>
          </a:p>
          <a:p>
            <a:pPr>
              <a:buFont typeface="Wingdings" panose="020B0604020202020204" pitchFamily="34" charset="0"/>
              <a:buChar char="ü"/>
            </a:pPr>
            <a:endParaRPr lang="en-GB" sz="2000" b="1" dirty="0">
              <a:latin typeface="Century Gothic" panose="020B0502020202020204" pitchFamily="34" charset="0"/>
            </a:endParaRPr>
          </a:p>
          <a:p>
            <a:pPr>
              <a:buFont typeface="Wingdings" panose="020B0604020202020204" pitchFamily="34" charset="0"/>
              <a:buChar char="ü"/>
            </a:pPr>
            <a:endParaRPr lang="en-GB" sz="2000" b="1" dirty="0">
              <a:latin typeface="Century Gothic" panose="020B0502020202020204" pitchFamily="34" charset="0"/>
            </a:endParaRPr>
          </a:p>
          <a:p>
            <a:pPr>
              <a:buFont typeface="Wingdings" panose="020B0604020202020204" pitchFamily="34" charset="0"/>
              <a:buChar char="ü"/>
            </a:pPr>
            <a:endParaRPr lang="en-GB" sz="2000" b="1" dirty="0">
              <a:latin typeface="Century Gothic" panose="020B0502020202020204" pitchFamily="34" charset="0"/>
            </a:endParaRPr>
          </a:p>
          <a:p>
            <a:pPr>
              <a:buFont typeface="Wingdings" panose="020B0604020202020204" pitchFamily="34" charset="0"/>
              <a:buChar char="ü"/>
            </a:pPr>
            <a:endParaRPr lang="en-GB" sz="2000" b="1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  <p:pic>
        <p:nvPicPr>
          <p:cNvPr id="4" name="Picture 4" descr="A book with writing on it&#10;&#10;Description automatically generated">
            <a:extLst>
              <a:ext uri="{FF2B5EF4-FFF2-40B4-BE49-F238E27FC236}">
                <a16:creationId xmlns:a16="http://schemas.microsoft.com/office/drawing/2014/main" id="{4FB1B884-DAFE-1BE1-D930-7FFEC8F4FC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0879" y="1345568"/>
            <a:ext cx="6382026" cy="48626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C7E4B-4345-97CB-35EF-43EB30966C49}"/>
              </a:ext>
            </a:extLst>
          </p:cNvPr>
          <p:cNvSpPr txBox="1"/>
          <p:nvPr/>
        </p:nvSpPr>
        <p:spPr>
          <a:xfrm>
            <a:off x="5483087" y="6316869"/>
            <a:ext cx="629478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400" i="1" dirty="0">
                <a:solidFill>
                  <a:srgbClr val="FF0000"/>
                </a:solidFill>
                <a:cs typeface="Calibri"/>
              </a:rPr>
              <a:t>A similar example which focuses on only structure, rather than language and context. Your homework will need additional events/mention of inferences and context.</a:t>
            </a:r>
          </a:p>
        </p:txBody>
      </p:sp>
    </p:spTree>
    <p:extLst>
      <p:ext uri="{BB962C8B-B14F-4D97-AF65-F5344CB8AC3E}">
        <p14:creationId xmlns:p14="http://schemas.microsoft.com/office/powerpoint/2010/main" val="2965202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Microsoft Office PowerPoint</Application>
  <PresentationFormat>Widescreen</PresentationFormat>
  <Paragraphs>47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Wingdings</vt:lpstr>
      <vt:lpstr>Office Theme</vt:lpstr>
      <vt:lpstr>PowerPoint Presentation</vt:lpstr>
      <vt:lpstr>Spring 1 – An Inspector Calls (HWK 1)</vt:lpstr>
      <vt:lpstr>Spring 1 – An Inspector Calls (HWK 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Harnett</dc:creator>
  <cp:lastModifiedBy>J Harnett</cp:lastModifiedBy>
  <cp:revision>1</cp:revision>
  <dcterms:created xsi:type="dcterms:W3CDTF">2024-11-29T15:44:54Z</dcterms:created>
  <dcterms:modified xsi:type="dcterms:W3CDTF">2024-11-29T15:45:09Z</dcterms:modified>
</cp:coreProperties>
</file>