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6DB841-5863-8D0A-6F22-AD404ACE8F7A}" v="3" dt="2024-09-12T10:10:21.5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 Kaminskas" userId="S::hkaminskas@thekingscofeacademy.org::ada7a30c-f567-40f1-b6e1-704ee9ead014" providerId="AD" clId="Web-{6E6DB841-5863-8D0A-6F22-AD404ACE8F7A}"/>
    <pc:docChg chg="modSld">
      <pc:chgData name="H Kaminskas" userId="S::hkaminskas@thekingscofeacademy.org::ada7a30c-f567-40f1-b6e1-704ee9ead014" providerId="AD" clId="Web-{6E6DB841-5863-8D0A-6F22-AD404ACE8F7A}" dt="2024-09-12T10:10:18.108" v="1" actId="20577"/>
      <pc:docMkLst>
        <pc:docMk/>
      </pc:docMkLst>
      <pc:sldChg chg="modSp">
        <pc:chgData name="H Kaminskas" userId="S::hkaminskas@thekingscofeacademy.org::ada7a30c-f567-40f1-b6e1-704ee9ead014" providerId="AD" clId="Web-{6E6DB841-5863-8D0A-6F22-AD404ACE8F7A}" dt="2024-09-12T10:10:18.108" v="1" actId="20577"/>
        <pc:sldMkLst>
          <pc:docMk/>
          <pc:sldMk cId="1240850260" sldId="257"/>
        </pc:sldMkLst>
        <pc:spChg chg="mod">
          <ac:chgData name="H Kaminskas" userId="S::hkaminskas@thekingscofeacademy.org::ada7a30c-f567-40f1-b6e1-704ee9ead014" providerId="AD" clId="Web-{6E6DB841-5863-8D0A-6F22-AD404ACE8F7A}" dt="2024-09-12T10:10:18.108" v="1" actId="20577"/>
          <ac:spMkLst>
            <pc:docMk/>
            <pc:sldMk cId="1240850260" sldId="257"/>
            <ac:spMk id="2" creationId="{B2D4E7A1-A201-2A03-79B7-B45845FC8746}"/>
          </ac:spMkLst>
        </pc:spChg>
      </pc:sldChg>
    </pc:docChg>
  </pc:docChgLst>
  <pc:docChgLst>
    <pc:chgData name="H Kaminskas" userId="S::hkaminskas@thekingscofeacademy.org::ada7a30c-f567-40f1-b6e1-704ee9ead014" providerId="AD" clId="Web-{AAB7FAA3-3AC1-21F0-772F-3B3FCF6DD922}"/>
    <pc:docChg chg="addSld modSld">
      <pc:chgData name="H Kaminskas" userId="S::hkaminskas@thekingscofeacademy.org::ada7a30c-f567-40f1-b6e1-704ee9ead014" providerId="AD" clId="Web-{AAB7FAA3-3AC1-21F0-772F-3B3FCF6DD922}" dt="2024-06-27T15:54:40.277" v="144" actId="20577"/>
      <pc:docMkLst>
        <pc:docMk/>
      </pc:docMkLst>
      <pc:sldChg chg="modSp new">
        <pc:chgData name="H Kaminskas" userId="S::hkaminskas@thekingscofeacademy.org::ada7a30c-f567-40f1-b6e1-704ee9ead014" providerId="AD" clId="Web-{AAB7FAA3-3AC1-21F0-772F-3B3FCF6DD922}" dt="2024-06-27T15:54:40.277" v="144" actId="20577"/>
        <pc:sldMkLst>
          <pc:docMk/>
          <pc:sldMk cId="1240850260" sldId="257"/>
        </pc:sldMkLst>
        <pc:spChg chg="mod">
          <ac:chgData name="H Kaminskas" userId="S::hkaminskas@thekingscofeacademy.org::ada7a30c-f567-40f1-b6e1-704ee9ead014" providerId="AD" clId="Web-{AAB7FAA3-3AC1-21F0-772F-3B3FCF6DD922}" dt="2024-06-27T15:50:38.571" v="6" actId="20577"/>
          <ac:spMkLst>
            <pc:docMk/>
            <pc:sldMk cId="1240850260" sldId="257"/>
            <ac:spMk id="2" creationId="{B2D4E7A1-A201-2A03-79B7-B45845FC8746}"/>
          </ac:spMkLst>
        </pc:spChg>
        <pc:spChg chg="mod">
          <ac:chgData name="H Kaminskas" userId="S::hkaminskas@thekingscofeacademy.org::ada7a30c-f567-40f1-b6e1-704ee9ead014" providerId="AD" clId="Web-{AAB7FAA3-3AC1-21F0-772F-3B3FCF6DD922}" dt="2024-06-27T15:54:40.277" v="144" actId="20577"/>
          <ac:spMkLst>
            <pc:docMk/>
            <pc:sldMk cId="1240850260" sldId="257"/>
            <ac:spMk id="3" creationId="{F996B1D5-CEFD-DCA0-349D-7DBF1CF4CEA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9/12/2024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4E7A1-A201-2A03-79B7-B45845FC8746}"/>
              </a:ext>
            </a:extLst>
          </p:cNvPr>
          <p:cNvSpPr>
            <a:spLocks noGrp="1"/>
          </p:cNvSpPr>
          <p:nvPr>
            <p:ph type="title"/>
          </p:nvPr>
        </p:nvSpPr>
        <p:spPr/>
        <p:txBody>
          <a:bodyPr/>
          <a:lstStyle/>
          <a:p>
            <a:r>
              <a:rPr lang="en-US" dirty="0"/>
              <a:t>Spring 2 Meaningful Homework</a:t>
            </a:r>
          </a:p>
        </p:txBody>
      </p:sp>
      <p:sp>
        <p:nvSpPr>
          <p:cNvPr id="3" name="Content Placeholder 2">
            <a:extLst>
              <a:ext uri="{FF2B5EF4-FFF2-40B4-BE49-F238E27FC236}">
                <a16:creationId xmlns:a16="http://schemas.microsoft.com/office/drawing/2014/main" id="{F996B1D5-CEFD-DCA0-349D-7DBF1CF4CEA2}"/>
              </a:ext>
            </a:extLst>
          </p:cNvPr>
          <p:cNvSpPr>
            <a:spLocks noGrp="1"/>
          </p:cNvSpPr>
          <p:nvPr>
            <p:ph idx="1"/>
          </p:nvPr>
        </p:nvSpPr>
        <p:spPr/>
        <p:txBody>
          <a:bodyPr vert="horz" lIns="91440" tIns="45720" rIns="91440" bIns="45720" rtlCol="0" anchor="t">
            <a:noAutofit/>
          </a:bodyPr>
          <a:lstStyle/>
          <a:p>
            <a:pPr marL="0" indent="0">
              <a:buNone/>
            </a:pPr>
            <a:r>
              <a:rPr lang="en-US" sz="1600" b="1" dirty="0">
                <a:latin typeface="Aptos"/>
              </a:rPr>
              <a:t>Task:</a:t>
            </a:r>
          </a:p>
          <a:p>
            <a:pPr marL="0" indent="0">
              <a:buNone/>
            </a:pPr>
            <a:r>
              <a:rPr lang="en-GB" sz="1600" dirty="0">
                <a:latin typeface="Aptos"/>
                <a:ea typeface="Calibri"/>
                <a:cs typeface="Calibri"/>
              </a:rPr>
              <a:t>You have decided that you want to track the intensity of your training sessions to determine which training zone you are working in. In order to do this, you are going to conduct research into the different types of technology which are available to track the intensity of exercise. You will then create a poster for the gym which informs other clients of the different types of technology that can be used including a heart rate monitor, smart watch and apps for a smart phone. For each piece of technology you must explain how it works, explain how it can track the intensity of exercise and the advantages and disadvantages of each type of technology.  </a:t>
            </a:r>
          </a:p>
          <a:p>
            <a:pPr marL="0" indent="0">
              <a:buNone/>
            </a:pPr>
            <a:endParaRPr lang="en-GB" sz="1600" dirty="0">
              <a:latin typeface="Aptos"/>
              <a:ea typeface="Calibri"/>
              <a:cs typeface="Calibri"/>
            </a:endParaRPr>
          </a:p>
          <a:p>
            <a:pPr marL="0" indent="0">
              <a:buNone/>
            </a:pPr>
            <a:r>
              <a:rPr lang="en-GB" sz="1600" b="1" dirty="0">
                <a:latin typeface="Aptos"/>
                <a:ea typeface="Calibri"/>
                <a:cs typeface="Calibri"/>
              </a:rPr>
              <a:t>Success criteria:</a:t>
            </a:r>
          </a:p>
          <a:p>
            <a:pPr>
              <a:buFont typeface="Calibri" panose="020B0604020202020204" pitchFamily="34" charset="0"/>
              <a:buChar char="-"/>
            </a:pPr>
            <a:r>
              <a:rPr lang="en-GB" sz="1600" dirty="0">
                <a:latin typeface="Aptos"/>
                <a:ea typeface="Calibri"/>
                <a:cs typeface="Calibri"/>
              </a:rPr>
              <a:t>I have described how heart rate monitors, smart watches and apps can be used to track exercise intensity</a:t>
            </a:r>
          </a:p>
          <a:p>
            <a:pPr>
              <a:buFont typeface="Calibri" panose="020B0604020202020204" pitchFamily="34" charset="0"/>
              <a:buChar char="-"/>
            </a:pPr>
            <a:r>
              <a:rPr lang="en-GB" sz="1600" dirty="0">
                <a:latin typeface="Aptos"/>
                <a:ea typeface="Calibri"/>
                <a:cs typeface="Calibri"/>
              </a:rPr>
              <a:t>I have explained how each piece of technology works</a:t>
            </a:r>
          </a:p>
          <a:p>
            <a:pPr>
              <a:buFont typeface="Calibri" panose="020B0604020202020204" pitchFamily="34" charset="0"/>
              <a:buChar char="-"/>
            </a:pPr>
            <a:r>
              <a:rPr lang="en-GB" sz="1600" dirty="0">
                <a:latin typeface="Aptos"/>
                <a:ea typeface="Calibri"/>
                <a:cs typeface="Calibri"/>
              </a:rPr>
              <a:t>I have explained the advantages and disadvantages of each piece of technology </a:t>
            </a:r>
          </a:p>
          <a:p>
            <a:pPr>
              <a:buFont typeface="Calibri" panose="020B0604020202020204" pitchFamily="34" charset="0"/>
              <a:buChar char="-"/>
            </a:pPr>
            <a:endParaRPr lang="en-GB" sz="1600" dirty="0">
              <a:latin typeface="Aptos"/>
              <a:ea typeface="Calibri"/>
              <a:cs typeface="Calibri"/>
            </a:endParaRPr>
          </a:p>
          <a:p>
            <a:pPr marL="0" indent="0">
              <a:buNone/>
            </a:pPr>
            <a:r>
              <a:rPr lang="en-GB" sz="1600" b="1" dirty="0">
                <a:latin typeface="Aptos"/>
                <a:ea typeface="Calibri"/>
                <a:cs typeface="Calibri"/>
              </a:rPr>
              <a:t>Guidance: </a:t>
            </a:r>
          </a:p>
          <a:p>
            <a:pPr marL="0" indent="0">
              <a:buNone/>
            </a:pPr>
            <a:r>
              <a:rPr lang="en-GB" sz="1600" dirty="0">
                <a:latin typeface="Aptos"/>
                <a:ea typeface="Calibri"/>
                <a:cs typeface="Calibri"/>
              </a:rPr>
              <a:t>Use the internet to research the different types of technology which can be used to track the intensity of exercise and the advantages and disadvantages</a:t>
            </a:r>
          </a:p>
        </p:txBody>
      </p:sp>
    </p:spTree>
    <p:extLst>
      <p:ext uri="{BB962C8B-B14F-4D97-AF65-F5344CB8AC3E}">
        <p14:creationId xmlns:p14="http://schemas.microsoft.com/office/powerpoint/2010/main" val="1240850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ays to use smart watch for wellbeing">
            <a:extLst>
              <a:ext uri="{FF2B5EF4-FFF2-40B4-BE49-F238E27FC236}">
                <a16:creationId xmlns:a16="http://schemas.microsoft.com/office/drawing/2014/main" id="{2B86C557-01E0-BD85-A27A-480F7B6B9B87}"/>
              </a:ext>
            </a:extLst>
          </p:cNvPr>
          <p:cNvPicPr>
            <a:picLocks noChangeAspect="1"/>
          </p:cNvPicPr>
          <p:nvPr/>
        </p:nvPicPr>
        <p:blipFill>
          <a:blip r:embed="rId2"/>
          <a:stretch>
            <a:fillRect/>
          </a:stretch>
        </p:blipFill>
        <p:spPr>
          <a:xfrm>
            <a:off x="193589" y="4275"/>
            <a:ext cx="3958281" cy="3029152"/>
          </a:xfrm>
          <a:prstGeom prst="rect">
            <a:avLst/>
          </a:prstGeom>
          <a:ln>
            <a:solidFill>
              <a:schemeClr val="accent5">
                <a:lumMod val="75000"/>
              </a:schemeClr>
            </a:solidFill>
          </a:ln>
        </p:spPr>
      </p:pic>
      <p:pic>
        <p:nvPicPr>
          <p:cNvPr id="5" name="Picture 4" descr="A close-up of a medical device&#10;&#10;Description automatically generated">
            <a:extLst>
              <a:ext uri="{FF2B5EF4-FFF2-40B4-BE49-F238E27FC236}">
                <a16:creationId xmlns:a16="http://schemas.microsoft.com/office/drawing/2014/main" id="{8D6ECF59-8579-CC7D-2B6C-67FF54774812}"/>
              </a:ext>
            </a:extLst>
          </p:cNvPr>
          <p:cNvPicPr>
            <a:picLocks noChangeAspect="1"/>
          </p:cNvPicPr>
          <p:nvPr/>
        </p:nvPicPr>
        <p:blipFill>
          <a:blip r:embed="rId3"/>
          <a:stretch>
            <a:fillRect/>
          </a:stretch>
        </p:blipFill>
        <p:spPr>
          <a:xfrm>
            <a:off x="193847" y="3213270"/>
            <a:ext cx="3957768" cy="3458862"/>
          </a:xfrm>
          <a:prstGeom prst="rect">
            <a:avLst/>
          </a:prstGeom>
          <a:ln>
            <a:solidFill>
              <a:srgbClr val="FF0000"/>
            </a:solidFill>
          </a:ln>
        </p:spPr>
      </p:pic>
      <p:pic>
        <p:nvPicPr>
          <p:cNvPr id="6" name="Picture 5" descr="A poster of a person&amp;#39;s waist&#10;&#10;Description automatically generated">
            <a:extLst>
              <a:ext uri="{FF2B5EF4-FFF2-40B4-BE49-F238E27FC236}">
                <a16:creationId xmlns:a16="http://schemas.microsoft.com/office/drawing/2014/main" id="{43242718-43BC-3E0E-4A1A-19C42E9C1ED7}"/>
              </a:ext>
            </a:extLst>
          </p:cNvPr>
          <p:cNvPicPr>
            <a:picLocks noChangeAspect="1"/>
          </p:cNvPicPr>
          <p:nvPr/>
        </p:nvPicPr>
        <p:blipFill>
          <a:blip r:embed="rId4"/>
          <a:stretch>
            <a:fillRect/>
          </a:stretch>
        </p:blipFill>
        <p:spPr>
          <a:xfrm>
            <a:off x="8427997" y="-1"/>
            <a:ext cx="3759194" cy="3480489"/>
          </a:xfrm>
          <a:prstGeom prst="rect">
            <a:avLst/>
          </a:prstGeom>
          <a:ln>
            <a:solidFill>
              <a:schemeClr val="accent6"/>
            </a:solidFill>
          </a:ln>
        </p:spPr>
      </p:pic>
      <p:sp>
        <p:nvSpPr>
          <p:cNvPr id="2" name="TextBox 1">
            <a:extLst>
              <a:ext uri="{FF2B5EF4-FFF2-40B4-BE49-F238E27FC236}">
                <a16:creationId xmlns:a16="http://schemas.microsoft.com/office/drawing/2014/main" id="{04A14ED5-8172-77EA-D8D1-3E8192548441}"/>
              </a:ext>
            </a:extLst>
          </p:cNvPr>
          <p:cNvSpPr txBox="1"/>
          <p:nvPr/>
        </p:nvSpPr>
        <p:spPr>
          <a:xfrm>
            <a:off x="4148083" y="-2112"/>
            <a:ext cx="4164022" cy="3500958"/>
          </a:xfrm>
          <a:prstGeom prst="rect">
            <a:avLst/>
          </a:prstGeom>
          <a:noFill/>
          <a:ln>
            <a:solidFill>
              <a:srgbClr val="7030A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b="1" dirty="0"/>
              <a:t>Advantages of using smart watches to track exercise intensity:</a:t>
            </a:r>
          </a:p>
          <a:p>
            <a:endParaRPr lang="en-US" sz="1050" b="1" dirty="0"/>
          </a:p>
          <a:p>
            <a:pPr marL="285750" indent="-285750">
              <a:buFont typeface="Arial"/>
              <a:buChar char="•"/>
            </a:pPr>
            <a:r>
              <a:rPr lang="en-US" sz="1050" b="1" dirty="0">
                <a:ea typeface="+mn-lt"/>
                <a:cs typeface="+mn-lt"/>
              </a:rPr>
              <a:t>Real-time Monitoring</a:t>
            </a:r>
            <a:r>
              <a:rPr lang="en-US" sz="1050" dirty="0">
                <a:ea typeface="+mn-lt"/>
                <a:cs typeface="+mn-lt"/>
              </a:rPr>
              <a:t>: Provides immediate feedback on heart rate, calories burned, and other metrics.</a:t>
            </a:r>
            <a:endParaRPr lang="en-US" sz="1050" dirty="0"/>
          </a:p>
          <a:p>
            <a:pPr marL="285750" indent="-285750">
              <a:buFont typeface="Arial"/>
              <a:buChar char="•"/>
            </a:pPr>
            <a:r>
              <a:rPr lang="en-US" sz="1050" b="1" dirty="0">
                <a:ea typeface="+mn-lt"/>
                <a:cs typeface="+mn-lt"/>
              </a:rPr>
              <a:t>Personalized Insights</a:t>
            </a:r>
            <a:r>
              <a:rPr lang="en-US" sz="1050" dirty="0">
                <a:ea typeface="+mn-lt"/>
                <a:cs typeface="+mn-lt"/>
              </a:rPr>
              <a:t>: Tailors fitness advice based on individual performance data.</a:t>
            </a:r>
            <a:endParaRPr lang="en-US" sz="1050" dirty="0"/>
          </a:p>
          <a:p>
            <a:pPr marL="285750" indent="-285750">
              <a:buFont typeface="Arial"/>
              <a:buChar char="•"/>
            </a:pPr>
            <a:r>
              <a:rPr lang="en-US" sz="1050" b="1" dirty="0">
                <a:ea typeface="+mn-lt"/>
                <a:cs typeface="+mn-lt"/>
              </a:rPr>
              <a:t>Goal Tracking</a:t>
            </a:r>
            <a:r>
              <a:rPr lang="en-US" sz="1050" dirty="0">
                <a:ea typeface="+mn-lt"/>
                <a:cs typeface="+mn-lt"/>
              </a:rPr>
              <a:t>: Helps set and monitor progress towards specific fitness goals.</a:t>
            </a:r>
            <a:endParaRPr lang="en-US" sz="1050" dirty="0"/>
          </a:p>
          <a:p>
            <a:pPr marL="285750" indent="-285750">
              <a:buFont typeface="Arial"/>
              <a:buChar char="•"/>
            </a:pPr>
            <a:r>
              <a:rPr lang="en-US" sz="1050" b="1" dirty="0">
                <a:ea typeface="+mn-lt"/>
                <a:cs typeface="+mn-lt"/>
              </a:rPr>
              <a:t>Motivation</a:t>
            </a:r>
            <a:r>
              <a:rPr lang="en-US" sz="1050" dirty="0">
                <a:ea typeface="+mn-lt"/>
                <a:cs typeface="+mn-lt"/>
              </a:rPr>
              <a:t>: Encourages consistency and effort through reminders and alerts.</a:t>
            </a:r>
            <a:endParaRPr lang="en-US" sz="1050" dirty="0"/>
          </a:p>
          <a:p>
            <a:pPr marL="285750" indent="-285750">
              <a:buFont typeface="Arial"/>
              <a:buChar char="•"/>
            </a:pPr>
            <a:r>
              <a:rPr lang="en-US" sz="1050" b="1" dirty="0">
                <a:ea typeface="+mn-lt"/>
                <a:cs typeface="+mn-lt"/>
              </a:rPr>
              <a:t>Data Accuracy</a:t>
            </a:r>
            <a:r>
              <a:rPr lang="en-US" sz="1050" dirty="0">
                <a:ea typeface="+mn-lt"/>
                <a:cs typeface="+mn-lt"/>
              </a:rPr>
              <a:t>: Offers precise measurement of exercise intensity through advanced sensors.</a:t>
            </a:r>
            <a:endParaRPr lang="en-US" sz="1050" dirty="0"/>
          </a:p>
          <a:p>
            <a:r>
              <a:rPr lang="en-US" sz="1100" b="1" dirty="0"/>
              <a:t>Disadvantages of using smart watches to track exercise intensity:</a:t>
            </a:r>
          </a:p>
          <a:p>
            <a:pPr marL="285750" indent="-285750">
              <a:buFont typeface="Arial"/>
              <a:buChar char="•"/>
            </a:pPr>
            <a:r>
              <a:rPr lang="en-US" sz="1050" b="1" dirty="0">
                <a:ea typeface="+mn-lt"/>
                <a:cs typeface="+mn-lt"/>
              </a:rPr>
              <a:t>Cost</a:t>
            </a:r>
            <a:r>
              <a:rPr lang="en-US" sz="1050" dirty="0">
                <a:ea typeface="+mn-lt"/>
                <a:cs typeface="+mn-lt"/>
              </a:rPr>
              <a:t>: High-quality smartwatches can be expensive.</a:t>
            </a:r>
            <a:endParaRPr lang="en-US" sz="1600" dirty="0"/>
          </a:p>
          <a:p>
            <a:pPr marL="285750" indent="-285750">
              <a:buFont typeface="Arial"/>
              <a:buChar char="•"/>
            </a:pPr>
            <a:r>
              <a:rPr lang="en-US" sz="1050" b="1" dirty="0">
                <a:ea typeface="+mn-lt"/>
                <a:cs typeface="+mn-lt"/>
              </a:rPr>
              <a:t>Battery Life</a:t>
            </a:r>
            <a:r>
              <a:rPr lang="en-US" sz="1050" dirty="0">
                <a:ea typeface="+mn-lt"/>
                <a:cs typeface="+mn-lt"/>
              </a:rPr>
              <a:t>: Frequent charging may be required, especially with intensive use.</a:t>
            </a:r>
            <a:endParaRPr lang="en-US" sz="1600" dirty="0"/>
          </a:p>
          <a:p>
            <a:pPr marL="285750" indent="-285750">
              <a:buFont typeface="Arial"/>
              <a:buChar char="•"/>
            </a:pPr>
            <a:r>
              <a:rPr lang="en-US" sz="1050" b="1" dirty="0">
                <a:ea typeface="+mn-lt"/>
                <a:cs typeface="+mn-lt"/>
              </a:rPr>
              <a:t>Accuracy Issues</a:t>
            </a:r>
            <a:r>
              <a:rPr lang="en-US" sz="1050" dirty="0">
                <a:ea typeface="+mn-lt"/>
                <a:cs typeface="+mn-lt"/>
              </a:rPr>
              <a:t>: Sensors may not always provide accurate data, especially during high-intensity or dynamic movements.</a:t>
            </a:r>
            <a:endParaRPr lang="en-US" sz="1600" dirty="0"/>
          </a:p>
          <a:p>
            <a:pPr marL="285750" indent="-285750">
              <a:buFont typeface="Arial"/>
              <a:buChar char="•"/>
            </a:pPr>
            <a:r>
              <a:rPr lang="en-US" sz="1050" b="1" dirty="0">
                <a:ea typeface="+mn-lt"/>
                <a:cs typeface="+mn-lt"/>
              </a:rPr>
              <a:t>Distraction</a:t>
            </a:r>
            <a:r>
              <a:rPr lang="en-US" sz="1050" dirty="0">
                <a:ea typeface="+mn-lt"/>
                <a:cs typeface="+mn-lt"/>
              </a:rPr>
              <a:t>: Notifications and other smartwatch features can distract from workouts.</a:t>
            </a:r>
            <a:endParaRPr lang="en-US" sz="1600" dirty="0"/>
          </a:p>
        </p:txBody>
      </p:sp>
      <p:sp>
        <p:nvSpPr>
          <p:cNvPr id="3" name="TextBox 2">
            <a:extLst>
              <a:ext uri="{FF2B5EF4-FFF2-40B4-BE49-F238E27FC236}">
                <a16:creationId xmlns:a16="http://schemas.microsoft.com/office/drawing/2014/main" id="{BE8CA797-2EF0-4730-B972-D00F503559F1}"/>
              </a:ext>
            </a:extLst>
          </p:cNvPr>
          <p:cNvSpPr txBox="1"/>
          <p:nvPr/>
        </p:nvSpPr>
        <p:spPr>
          <a:xfrm>
            <a:off x="4157446" y="3590163"/>
            <a:ext cx="4157925" cy="3077766"/>
          </a:xfrm>
          <a:prstGeom prst="rect">
            <a:avLst/>
          </a:prstGeom>
          <a:solidFill>
            <a:schemeClr val="bg1"/>
          </a:solidFill>
          <a:ln>
            <a:solidFill>
              <a:srgbClr val="FF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b="1" dirty="0"/>
              <a:t>Advantages of using heart rate monitors to track exercise intensity:</a:t>
            </a:r>
          </a:p>
          <a:p>
            <a:pPr marL="285750" indent="-285750">
              <a:buFont typeface="Arial"/>
              <a:buChar char="•"/>
            </a:pPr>
            <a:r>
              <a:rPr lang="en-US" sz="1100" b="1" dirty="0">
                <a:ea typeface="+mn-lt"/>
                <a:cs typeface="+mn-lt"/>
              </a:rPr>
              <a:t>Accuracy</a:t>
            </a:r>
            <a:r>
              <a:rPr lang="en-US" sz="1100" dirty="0">
                <a:ea typeface="+mn-lt"/>
                <a:cs typeface="+mn-lt"/>
              </a:rPr>
              <a:t>: Provides precise measurement of heart rate, often more reliable than smartwatches.</a:t>
            </a:r>
            <a:endParaRPr lang="en-US" dirty="0"/>
          </a:p>
          <a:p>
            <a:pPr marL="285750" indent="-285750">
              <a:buFont typeface="Arial"/>
              <a:buChar char="•"/>
            </a:pPr>
            <a:r>
              <a:rPr lang="en-US" sz="1100" b="1" dirty="0">
                <a:ea typeface="+mn-lt"/>
                <a:cs typeface="+mn-lt"/>
              </a:rPr>
              <a:t>Real-time Feedback</a:t>
            </a:r>
            <a:r>
              <a:rPr lang="en-US" sz="1100" dirty="0">
                <a:ea typeface="+mn-lt"/>
                <a:cs typeface="+mn-lt"/>
              </a:rPr>
              <a:t>: Offers immediate data on exercise intensity, helping to maintain optimal workout levels.</a:t>
            </a:r>
            <a:endParaRPr lang="en-US" dirty="0"/>
          </a:p>
          <a:p>
            <a:pPr marL="285750" indent="-285750">
              <a:buFont typeface="Arial"/>
              <a:buChar char="•"/>
            </a:pPr>
            <a:r>
              <a:rPr lang="en-US" sz="1100" b="1" dirty="0">
                <a:ea typeface="+mn-lt"/>
                <a:cs typeface="+mn-lt"/>
              </a:rPr>
              <a:t>Goal Setting</a:t>
            </a:r>
            <a:r>
              <a:rPr lang="en-US" sz="1100" dirty="0">
                <a:ea typeface="+mn-lt"/>
                <a:cs typeface="+mn-lt"/>
              </a:rPr>
              <a:t>: Enables users to set specific heart rate zones for different training objectives.</a:t>
            </a:r>
            <a:endParaRPr lang="en-US" dirty="0"/>
          </a:p>
          <a:p>
            <a:pPr marL="285750" indent="-285750">
              <a:buFont typeface="Arial"/>
              <a:buChar char="•"/>
            </a:pPr>
            <a:r>
              <a:rPr lang="en-US" sz="1100" b="1" dirty="0">
                <a:ea typeface="+mn-lt"/>
                <a:cs typeface="+mn-lt"/>
              </a:rPr>
              <a:t>Motivation</a:t>
            </a:r>
            <a:r>
              <a:rPr lang="en-US" sz="1100" dirty="0">
                <a:ea typeface="+mn-lt"/>
                <a:cs typeface="+mn-lt"/>
              </a:rPr>
              <a:t>: Encourages users to reach and maintain target heart rate zones, enhancing workout effectiveness.</a:t>
            </a:r>
            <a:endParaRPr lang="en-US" dirty="0"/>
          </a:p>
          <a:p>
            <a:endParaRPr lang="en-US" sz="1050" b="1" dirty="0"/>
          </a:p>
          <a:p>
            <a:r>
              <a:rPr lang="en-US" sz="1100" b="1" dirty="0"/>
              <a:t>Disadvantages of using heart rate monitors to track exercise intensity:</a:t>
            </a:r>
          </a:p>
          <a:p>
            <a:pPr marL="285750" indent="-285750">
              <a:buFont typeface="Arial"/>
              <a:buChar char="•"/>
            </a:pPr>
            <a:r>
              <a:rPr lang="en-US" sz="1050" b="1" dirty="0">
                <a:ea typeface="+mn-lt"/>
                <a:cs typeface="+mn-lt"/>
              </a:rPr>
              <a:t>Comfort</a:t>
            </a:r>
            <a:r>
              <a:rPr lang="en-US" sz="1050" dirty="0">
                <a:ea typeface="+mn-lt"/>
                <a:cs typeface="+mn-lt"/>
              </a:rPr>
              <a:t>: Chest strap monitors can be uncomfortable or restrictive for some users.</a:t>
            </a:r>
            <a:endParaRPr lang="en-US" dirty="0"/>
          </a:p>
          <a:p>
            <a:pPr marL="285750" indent="-285750">
              <a:buFont typeface="Arial"/>
              <a:buChar char="•"/>
            </a:pPr>
            <a:r>
              <a:rPr lang="en-US" sz="1050" b="1" dirty="0">
                <a:ea typeface="+mn-lt"/>
                <a:cs typeface="+mn-lt"/>
              </a:rPr>
              <a:t>Limited Functionality</a:t>
            </a:r>
            <a:r>
              <a:rPr lang="en-US" sz="1050" dirty="0">
                <a:ea typeface="+mn-lt"/>
                <a:cs typeface="+mn-lt"/>
              </a:rPr>
              <a:t>: Primarily focused on heart rate, lacking the multifunctional capabilities of smartwatches.</a:t>
            </a:r>
            <a:endParaRPr lang="en-US" dirty="0"/>
          </a:p>
          <a:p>
            <a:pPr marL="285750" indent="-285750">
              <a:buFont typeface="Arial"/>
              <a:buChar char="•"/>
            </a:pPr>
            <a:r>
              <a:rPr lang="en-US" sz="1050" b="1" dirty="0">
                <a:ea typeface="+mn-lt"/>
                <a:cs typeface="+mn-lt"/>
              </a:rPr>
              <a:t>Cost</a:t>
            </a:r>
            <a:r>
              <a:rPr lang="en-US" sz="1050" dirty="0">
                <a:ea typeface="+mn-lt"/>
                <a:cs typeface="+mn-lt"/>
              </a:rPr>
              <a:t>: High-quality monitors can be expensive.</a:t>
            </a:r>
            <a:endParaRPr lang="en-US" dirty="0"/>
          </a:p>
        </p:txBody>
      </p:sp>
      <p:sp>
        <p:nvSpPr>
          <p:cNvPr id="7" name="TextBox 6">
            <a:extLst>
              <a:ext uri="{FF2B5EF4-FFF2-40B4-BE49-F238E27FC236}">
                <a16:creationId xmlns:a16="http://schemas.microsoft.com/office/drawing/2014/main" id="{F28581CD-B316-8708-C878-6FE6928D1A30}"/>
              </a:ext>
            </a:extLst>
          </p:cNvPr>
          <p:cNvSpPr txBox="1"/>
          <p:nvPr/>
        </p:nvSpPr>
        <p:spPr>
          <a:xfrm>
            <a:off x="8429575" y="3490478"/>
            <a:ext cx="3772482" cy="3323987"/>
          </a:xfrm>
          <a:prstGeom prst="rect">
            <a:avLst/>
          </a:prstGeom>
          <a:noFill/>
          <a:ln>
            <a:solidFill>
              <a:schemeClr val="accent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t>Advantages of using apps to track exercise intensity:</a:t>
            </a:r>
          </a:p>
          <a:p>
            <a:pPr marL="285750" indent="-285750">
              <a:buFont typeface="Arial"/>
              <a:buChar char="•"/>
            </a:pPr>
            <a:r>
              <a:rPr lang="en-US" sz="1100" b="1" dirty="0">
                <a:ea typeface="+mn-lt"/>
                <a:cs typeface="+mn-lt"/>
              </a:rPr>
              <a:t>Convenience</a:t>
            </a:r>
            <a:r>
              <a:rPr lang="en-US" sz="1100" dirty="0">
                <a:ea typeface="+mn-lt"/>
                <a:cs typeface="+mn-lt"/>
              </a:rPr>
              <a:t>: Easily accessible on smartphones, which most users already have.</a:t>
            </a:r>
            <a:endParaRPr lang="en-US" sz="1100"/>
          </a:p>
          <a:p>
            <a:pPr marL="285750" indent="-285750">
              <a:buFont typeface="Arial"/>
              <a:buChar char="•"/>
            </a:pPr>
            <a:r>
              <a:rPr lang="en-US" sz="1100" b="1" dirty="0">
                <a:ea typeface="+mn-lt"/>
                <a:cs typeface="+mn-lt"/>
              </a:rPr>
              <a:t>Cost-Effective</a:t>
            </a:r>
            <a:r>
              <a:rPr lang="en-US" sz="1100" dirty="0">
                <a:ea typeface="+mn-lt"/>
                <a:cs typeface="+mn-lt"/>
              </a:rPr>
              <a:t>: Many apps are free or low-cost compared to dedicated fitness devices.</a:t>
            </a:r>
            <a:endParaRPr lang="en-US" sz="1100"/>
          </a:p>
          <a:p>
            <a:pPr marL="285750" indent="-285750">
              <a:buFont typeface="Arial"/>
              <a:buChar char="•"/>
            </a:pPr>
            <a:r>
              <a:rPr lang="en-US" sz="1100" b="1" dirty="0">
                <a:ea typeface="+mn-lt"/>
                <a:cs typeface="+mn-lt"/>
              </a:rPr>
              <a:t>Comprehensive Tracking</a:t>
            </a:r>
            <a:r>
              <a:rPr lang="en-US" sz="1100" dirty="0">
                <a:ea typeface="+mn-lt"/>
                <a:cs typeface="+mn-lt"/>
              </a:rPr>
              <a:t>: Often integrates various metrics like heart rate, GPS, calories burned, and more.</a:t>
            </a:r>
            <a:endParaRPr lang="en-US" sz="1100"/>
          </a:p>
          <a:p>
            <a:pPr marL="285750" indent="-285750">
              <a:buFont typeface="Arial"/>
              <a:buChar char="•"/>
            </a:pPr>
            <a:r>
              <a:rPr lang="en-US" sz="1100" b="1" dirty="0">
                <a:ea typeface="+mn-lt"/>
                <a:cs typeface="+mn-lt"/>
              </a:rPr>
              <a:t>Customization</a:t>
            </a:r>
            <a:r>
              <a:rPr lang="en-US" sz="1100" dirty="0">
                <a:ea typeface="+mn-lt"/>
                <a:cs typeface="+mn-lt"/>
              </a:rPr>
              <a:t>: Offers personalized workout plans and adjusts based on user performance.</a:t>
            </a:r>
            <a:endParaRPr lang="en-US" sz="1100" dirty="0"/>
          </a:p>
          <a:p>
            <a:r>
              <a:rPr lang="en-US" sz="1200" b="1" dirty="0"/>
              <a:t>Disadvantages of using apps to track exercise intensity:</a:t>
            </a:r>
          </a:p>
          <a:p>
            <a:pPr marL="285750" indent="-285750">
              <a:buFont typeface="Arial"/>
              <a:buChar char="•"/>
            </a:pPr>
            <a:r>
              <a:rPr lang="en-US" sz="1050" b="1" dirty="0">
                <a:ea typeface="+mn-lt"/>
                <a:cs typeface="+mn-lt"/>
              </a:rPr>
              <a:t>Accuracy Issues</a:t>
            </a:r>
            <a:r>
              <a:rPr lang="en-US" sz="1050" dirty="0">
                <a:ea typeface="+mn-lt"/>
                <a:cs typeface="+mn-lt"/>
              </a:rPr>
              <a:t>: Data can be less accurate compared to dedicated fitness devices.</a:t>
            </a:r>
            <a:endParaRPr lang="en-US" sz="1050" dirty="0"/>
          </a:p>
          <a:p>
            <a:pPr marL="285750" indent="-285750">
              <a:buFont typeface="Arial"/>
              <a:buChar char="•"/>
            </a:pPr>
            <a:r>
              <a:rPr lang="en-US" sz="1050" b="1" dirty="0">
                <a:ea typeface="+mn-lt"/>
                <a:cs typeface="+mn-lt"/>
              </a:rPr>
              <a:t>Battery Drain</a:t>
            </a:r>
            <a:r>
              <a:rPr lang="en-US" sz="1050" dirty="0">
                <a:ea typeface="+mn-lt"/>
                <a:cs typeface="+mn-lt"/>
              </a:rPr>
              <a:t>: Continuous use of tracking apps can significantly drain smartphone battery.</a:t>
            </a:r>
            <a:endParaRPr lang="en-US" sz="1050" dirty="0"/>
          </a:p>
          <a:p>
            <a:pPr marL="285750" indent="-285750">
              <a:buFont typeface="Arial"/>
              <a:buChar char="•"/>
            </a:pPr>
            <a:r>
              <a:rPr lang="en-US" sz="1050" b="1" dirty="0">
                <a:ea typeface="+mn-lt"/>
                <a:cs typeface="+mn-lt"/>
              </a:rPr>
              <a:t>Dependence on Smartphone</a:t>
            </a:r>
            <a:r>
              <a:rPr lang="en-US" sz="1050" dirty="0">
                <a:ea typeface="+mn-lt"/>
                <a:cs typeface="+mn-lt"/>
              </a:rPr>
              <a:t>: Requires carrying a smartphone during workouts, which can be inconvenient.</a:t>
            </a:r>
            <a:endParaRPr lang="en-US" sz="1050" dirty="0"/>
          </a:p>
        </p:txBody>
      </p:sp>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0a1ce57-b2df-47a5-a66a-5b61b297072a">
      <Terms xmlns="http://schemas.microsoft.com/office/infopath/2007/PartnerControls"/>
    </lcf76f155ced4ddcb4097134ff3c332f>
    <TaxCatchAll xmlns="996337a0-cec9-4409-9972-148d1c7d8a9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36669544B235B4692CC3F64FBBB11A9" ma:contentTypeVersion="15" ma:contentTypeDescription="Create a new document." ma:contentTypeScope="" ma:versionID="15cd2362eb097795ff85eb72fa62275d">
  <xsd:schema xmlns:xsd="http://www.w3.org/2001/XMLSchema" xmlns:xs="http://www.w3.org/2001/XMLSchema" xmlns:p="http://schemas.microsoft.com/office/2006/metadata/properties" xmlns:ns2="30a1ce57-b2df-47a5-a66a-5b61b297072a" xmlns:ns3="996337a0-cec9-4409-9972-148d1c7d8a9d" targetNamespace="http://schemas.microsoft.com/office/2006/metadata/properties" ma:root="true" ma:fieldsID="73fc1806d04fec2abaeca2e648041094" ns2:_="" ns3:_="">
    <xsd:import namespace="30a1ce57-b2df-47a5-a66a-5b61b297072a"/>
    <xsd:import namespace="996337a0-cec9-4409-9972-148d1c7d8a9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SearchProperties" minOccurs="0"/>
                <xsd:element ref="ns3:SharedWithUsers" minOccurs="0"/>
                <xsd:element ref="ns3:SharedWithDetail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a1ce57-b2df-47a5-a66a-5b61b29707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8050aea-6ee8-4d35-905e-b966e31115b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6337a0-cec9-4409-9972-148d1c7d8a9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7612fbb-0e02-43c9-8565-71e161144156}" ma:internalName="TaxCatchAll" ma:showField="CatchAllData" ma:web="996337a0-cec9-4409-9972-148d1c7d8a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5D80F3-31CB-48A8-B487-8E8899DCE606}">
  <ds:schemaRefs>
    <ds:schemaRef ds:uri="http://schemas.microsoft.com/sharepoint/v3/contenttype/forms"/>
  </ds:schemaRefs>
</ds:datastoreItem>
</file>

<file path=customXml/itemProps2.xml><?xml version="1.0" encoding="utf-8"?>
<ds:datastoreItem xmlns:ds="http://schemas.openxmlformats.org/officeDocument/2006/customXml" ds:itemID="{34D950C8-F0BA-4A8E-A844-73A421A0EDFE}">
  <ds:schemaRefs>
    <ds:schemaRef ds:uri="http://schemas.microsoft.com/office/2006/metadata/properties"/>
    <ds:schemaRef ds:uri="http://schemas.microsoft.com/office/infopath/2007/PartnerControls"/>
    <ds:schemaRef ds:uri="30a1ce57-b2df-47a5-a66a-5b61b297072a"/>
    <ds:schemaRef ds:uri="996337a0-cec9-4409-9972-148d1c7d8a9d"/>
  </ds:schemaRefs>
</ds:datastoreItem>
</file>

<file path=customXml/itemProps3.xml><?xml version="1.0" encoding="utf-8"?>
<ds:datastoreItem xmlns:ds="http://schemas.openxmlformats.org/officeDocument/2006/customXml" ds:itemID="{0F110CF3-76E4-4C78-8603-0DF9CED6F498}"/>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Spring 2 Meaningful Homework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151</cp:revision>
  <dcterms:created xsi:type="dcterms:W3CDTF">2024-06-25T10:07:05Z</dcterms:created>
  <dcterms:modified xsi:type="dcterms:W3CDTF">2024-09-12T10:10:22Z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0x010100C36669544B235B4692CC3F64FBBB11A9</vt:lpwstr>
  </property>
  <property fmtid="{D5CDD505-2E9C-101B-9397-08002B2CF9AE}" pid="3" name="MediaServiceImageTags">
    <vt:lpwstr/>
  </property>
</Properties>
</file>