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56" r:id="rId6"/>
    <p:sldId id="257" r:id="rId7"/>
    <p:sldId id="259" r:id="rId8"/>
    <p:sldId id="2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9F4FEB-0720-72A5-0DA7-5B0024167575}" v="261" dt="2024-06-27T14:27:39.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6"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97CBB-DBCB-0631-21B4-6B2C39E665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FE503F-EAFE-D506-E8F2-2D436BB6CA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5E58203-7FD8-DD53-3F6B-227824691C10}"/>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5" name="Footer Placeholder 4">
            <a:extLst>
              <a:ext uri="{FF2B5EF4-FFF2-40B4-BE49-F238E27FC236}">
                <a16:creationId xmlns:a16="http://schemas.microsoft.com/office/drawing/2014/main" id="{815182AE-E3C5-108D-66E0-B59794DFF8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7722EC-C02B-9FEC-28AC-55FD41EF1460}"/>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35311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C946-D46D-6580-0F4E-A6EDAE7584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F14B19-AC69-D18D-8F7E-FC743467BA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C2A82D-C5D7-3085-1E0A-56DE7A96A920}"/>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5" name="Footer Placeholder 4">
            <a:extLst>
              <a:ext uri="{FF2B5EF4-FFF2-40B4-BE49-F238E27FC236}">
                <a16:creationId xmlns:a16="http://schemas.microsoft.com/office/drawing/2014/main" id="{AD1ABBAD-E29C-A960-B5AB-74950B87F9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9E6D05-482C-F1E0-F954-04EAFE81CAD1}"/>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127660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A95D8F-976E-2BF6-7B7C-B162BF44E7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517112-2231-BCC7-88C8-DE4E7E9464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9E0A2C-9D9F-B242-B82B-99B85AAB3FA7}"/>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5" name="Footer Placeholder 4">
            <a:extLst>
              <a:ext uri="{FF2B5EF4-FFF2-40B4-BE49-F238E27FC236}">
                <a16:creationId xmlns:a16="http://schemas.microsoft.com/office/drawing/2014/main" id="{10F0914E-C6B6-EA04-8E10-0B6C50E0DC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5E25A-6BF7-4CCA-F5A6-8AE2034F4AB6}"/>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290914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0167-6587-969F-996A-1C05EB99B6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B96ACB-1FFE-BDAF-85DE-1AA5638B23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8957B9-1832-3264-15CB-A55B287DD6F9}"/>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5" name="Footer Placeholder 4">
            <a:extLst>
              <a:ext uri="{FF2B5EF4-FFF2-40B4-BE49-F238E27FC236}">
                <a16:creationId xmlns:a16="http://schemas.microsoft.com/office/drawing/2014/main" id="{BA2542FE-6140-D5A1-92B2-45C8BC584D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7182C8-A459-6FA5-D27F-0177EAFBCD1B}"/>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368262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86E18-0BEB-8929-992E-22BB4A34AC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6E6174F-F43C-A6EC-C67D-2807DC41F1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060C0E-7923-F6D4-A707-00E91106945E}"/>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5" name="Footer Placeholder 4">
            <a:extLst>
              <a:ext uri="{FF2B5EF4-FFF2-40B4-BE49-F238E27FC236}">
                <a16:creationId xmlns:a16="http://schemas.microsoft.com/office/drawing/2014/main" id="{9301EDF0-A857-5D8A-6ADA-5F0BE5CA5A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2D2A5B-79EC-CB48-4BC1-4E07485AB9AE}"/>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42209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EA11B-E507-4EA8-F441-D47AC04603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56817E-5466-84FE-A480-AFCC3A7080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0F0D407-FF5E-2A7A-51A0-221405F1FC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993598-7F19-EEC9-64DF-3062A3D207B9}"/>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6" name="Footer Placeholder 5">
            <a:extLst>
              <a:ext uri="{FF2B5EF4-FFF2-40B4-BE49-F238E27FC236}">
                <a16:creationId xmlns:a16="http://schemas.microsoft.com/office/drawing/2014/main" id="{D1C82E28-BAC5-2ADE-1DF2-C8B4964089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9E00EE-BE63-EB9B-6757-35CB320CF6B5}"/>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256163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63670-9871-225F-2974-6276A5AD00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131FE6-29E1-1163-6D64-3D211B4519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CD73F5-A886-A95A-5300-B50B128347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39953D4-12EA-1FC3-994A-79CE8CF4E3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1004EF-4950-763F-6E4E-49E0957F34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488AB58-6A09-0A86-C27B-B93EF8AF342B}"/>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8" name="Footer Placeholder 7">
            <a:extLst>
              <a:ext uri="{FF2B5EF4-FFF2-40B4-BE49-F238E27FC236}">
                <a16:creationId xmlns:a16="http://schemas.microsoft.com/office/drawing/2014/main" id="{EADBCE9A-078D-69C4-D25C-A9DC0313FF2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0441E2-6FC4-EF65-82B1-8320F52A4DAE}"/>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195718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A960C-E284-6596-40D5-7941FE0C1E9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A3A06E8-FA3A-638B-4CD1-D960E74DB5EA}"/>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4" name="Footer Placeholder 3">
            <a:extLst>
              <a:ext uri="{FF2B5EF4-FFF2-40B4-BE49-F238E27FC236}">
                <a16:creationId xmlns:a16="http://schemas.microsoft.com/office/drawing/2014/main" id="{C7F6FB1F-9956-7405-C699-EF456EAF7D7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19D673-07A5-1677-A648-E96AD6D41F56}"/>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319017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823529-F7EE-104A-5596-33C7694E6A92}"/>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3" name="Footer Placeholder 2">
            <a:extLst>
              <a:ext uri="{FF2B5EF4-FFF2-40B4-BE49-F238E27FC236}">
                <a16:creationId xmlns:a16="http://schemas.microsoft.com/office/drawing/2014/main" id="{B9B0985D-A91B-3754-2EBB-2423FE837D2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9F2B3C9-3595-2267-D377-7F6EE25044EF}"/>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365362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B4A8E-4ED7-5708-9290-6AA3773CC5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A55AEE-4A4E-AD61-ADA8-47F0C55667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7AF2CC-7E68-E089-F90A-60A4AC873A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498EDE-B06B-7452-4CD5-2B28004F37A0}"/>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6" name="Footer Placeholder 5">
            <a:extLst>
              <a:ext uri="{FF2B5EF4-FFF2-40B4-BE49-F238E27FC236}">
                <a16:creationId xmlns:a16="http://schemas.microsoft.com/office/drawing/2014/main" id="{312427E5-348F-9ABC-59EE-20D4E90D8A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29F756-8DED-8C2F-D1F1-1409BEAB877B}"/>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1740686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46C3-466C-35A7-2F47-AD91712868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021E92-40AC-49A3-DEBC-979DF277CE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C7091FF-5171-5274-6017-A0BAB26DEA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4EA22A-916C-C6F6-5DCD-4DDAD2FAFDD5}"/>
              </a:ext>
            </a:extLst>
          </p:cNvPr>
          <p:cNvSpPr>
            <a:spLocks noGrp="1"/>
          </p:cNvSpPr>
          <p:nvPr>
            <p:ph type="dt" sz="half" idx="10"/>
          </p:nvPr>
        </p:nvSpPr>
        <p:spPr/>
        <p:txBody>
          <a:bodyPr/>
          <a:lstStyle/>
          <a:p>
            <a:fld id="{8D5EB62F-BE25-4F21-9B1E-EFFE773EE263}" type="datetimeFigureOut">
              <a:rPr lang="en-GB" smtClean="0"/>
              <a:t>03/04/2025</a:t>
            </a:fld>
            <a:endParaRPr lang="en-GB"/>
          </a:p>
        </p:txBody>
      </p:sp>
      <p:sp>
        <p:nvSpPr>
          <p:cNvPr id="6" name="Footer Placeholder 5">
            <a:extLst>
              <a:ext uri="{FF2B5EF4-FFF2-40B4-BE49-F238E27FC236}">
                <a16:creationId xmlns:a16="http://schemas.microsoft.com/office/drawing/2014/main" id="{064AA366-676F-6BC5-5B94-9896287D24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58678B-04E5-B52A-7D2E-87900FEB13CB}"/>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20339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ADC5AD-7A2E-B846-49F4-4C52EDF4D0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0B3ED0-D456-63F3-4AD1-5352507080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610B17-A6FE-7F33-0702-CBE9538DFA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EB62F-BE25-4F21-9B1E-EFFE773EE263}" type="datetimeFigureOut">
              <a:rPr lang="en-GB" smtClean="0"/>
              <a:t>03/04/2025</a:t>
            </a:fld>
            <a:endParaRPr lang="en-GB"/>
          </a:p>
        </p:txBody>
      </p:sp>
      <p:sp>
        <p:nvSpPr>
          <p:cNvPr id="5" name="Footer Placeholder 4">
            <a:extLst>
              <a:ext uri="{FF2B5EF4-FFF2-40B4-BE49-F238E27FC236}">
                <a16:creationId xmlns:a16="http://schemas.microsoft.com/office/drawing/2014/main" id="{D9CF77FD-A73F-FFBA-1163-E55F202C8E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3264851-CA16-6FD7-C018-624C56F6F1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DF4E6-9184-4945-9B55-2973FFF8864C}" type="slidenum">
              <a:rPr lang="en-GB" smtClean="0"/>
              <a:t>‹#›</a:t>
            </a:fld>
            <a:endParaRPr lang="en-GB"/>
          </a:p>
        </p:txBody>
      </p:sp>
    </p:spTree>
    <p:extLst>
      <p:ext uri="{BB962C8B-B14F-4D97-AF65-F5344CB8AC3E}">
        <p14:creationId xmlns:p14="http://schemas.microsoft.com/office/powerpoint/2010/main" val="3150734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8320A-7C21-3733-09F5-4D6CC84BE4D3}"/>
              </a:ext>
            </a:extLst>
          </p:cNvPr>
          <p:cNvSpPr>
            <a:spLocks noGrp="1"/>
          </p:cNvSpPr>
          <p:nvPr>
            <p:ph type="title"/>
          </p:nvPr>
        </p:nvSpPr>
        <p:spPr/>
        <p:txBody>
          <a:bodyPr/>
          <a:lstStyle/>
          <a:p>
            <a:r>
              <a:rPr lang="en-US" b="1" dirty="0">
                <a:cs typeface="Calibri Light"/>
              </a:rPr>
              <a:t>Summer 2 Meaningful Homework</a:t>
            </a:r>
            <a:endParaRPr lang="en-US" b="1" dirty="0"/>
          </a:p>
        </p:txBody>
      </p:sp>
      <p:sp>
        <p:nvSpPr>
          <p:cNvPr id="3" name="Content Placeholder 2">
            <a:extLst>
              <a:ext uri="{FF2B5EF4-FFF2-40B4-BE49-F238E27FC236}">
                <a16:creationId xmlns:a16="http://schemas.microsoft.com/office/drawing/2014/main" id="{68677C1B-68DF-AC0D-0F1B-587CD884F1A5}"/>
              </a:ext>
            </a:extLst>
          </p:cNvPr>
          <p:cNvSpPr>
            <a:spLocks noGrp="1"/>
          </p:cNvSpPr>
          <p:nvPr>
            <p:ph idx="1"/>
          </p:nvPr>
        </p:nvSpPr>
        <p:spPr/>
        <p:txBody>
          <a:bodyPr vert="horz" lIns="91440" tIns="45720" rIns="91440" bIns="45720" rtlCol="0" anchor="ctr">
            <a:noAutofit/>
          </a:bodyPr>
          <a:lstStyle/>
          <a:p>
            <a:pPr marL="0" indent="0">
              <a:buNone/>
            </a:pPr>
            <a:r>
              <a:rPr lang="en-US" sz="1800" b="1" dirty="0">
                <a:cs typeface="Calibri"/>
              </a:rPr>
              <a:t>Task:</a:t>
            </a:r>
            <a:r>
              <a:rPr lang="en-US" sz="1800" dirty="0">
                <a:cs typeface="Calibri"/>
              </a:rPr>
              <a:t> </a:t>
            </a:r>
          </a:p>
          <a:p>
            <a:pPr marL="0" indent="0">
              <a:buNone/>
            </a:pPr>
            <a:r>
              <a:rPr lang="en-GB" sz="1800">
                <a:cs typeface="Calibri"/>
              </a:rPr>
              <a:t>You have been employed as a performance analyst at the national sports team for your chosen sport. They </a:t>
            </a:r>
            <a:r>
              <a:rPr lang="en-GB" sz="1800" dirty="0">
                <a:cs typeface="Calibri"/>
              </a:rPr>
              <a:t>would like you to identify all of the fitness components which are required for successful performance in that sport. You must present your findings to the club manager, explaining which fitness component is the most important and which is the least important for successful performance in that sport.  </a:t>
            </a:r>
            <a:endParaRPr lang="en-US" sz="1800">
              <a:cs typeface="Calibri"/>
            </a:endParaRPr>
          </a:p>
          <a:p>
            <a:pPr marL="0" indent="0">
              <a:buNone/>
            </a:pPr>
            <a:endParaRPr lang="en-US" sz="1800" dirty="0">
              <a:cs typeface="Calibri"/>
            </a:endParaRPr>
          </a:p>
          <a:p>
            <a:pPr marL="0" indent="0">
              <a:buNone/>
            </a:pPr>
            <a:r>
              <a:rPr lang="en-US" sz="1800" b="1" dirty="0">
                <a:cs typeface="Calibri"/>
              </a:rPr>
              <a:t>Success criteria:</a:t>
            </a:r>
          </a:p>
          <a:p>
            <a:pPr marL="0" indent="0">
              <a:buNone/>
            </a:pPr>
            <a:r>
              <a:rPr lang="en-US" sz="1800" dirty="0">
                <a:cs typeface="Calibri"/>
              </a:rPr>
              <a:t>I have identified all of the components of fitness which are required for successful performance within my sport</a:t>
            </a:r>
          </a:p>
          <a:p>
            <a:pPr marL="0" indent="0">
              <a:buNone/>
            </a:pPr>
            <a:r>
              <a:rPr lang="en-US" sz="1800" dirty="0">
                <a:cs typeface="Calibri"/>
              </a:rPr>
              <a:t>I have explained which component of fitness is the most important for successful performance in my sport</a:t>
            </a:r>
          </a:p>
          <a:p>
            <a:pPr marL="0" indent="0">
              <a:buNone/>
            </a:pPr>
            <a:r>
              <a:rPr lang="en-US" sz="1800" dirty="0">
                <a:cs typeface="Calibri"/>
              </a:rPr>
              <a:t>I have explained which component of fitness is the least important for successful performance in my sport</a:t>
            </a:r>
          </a:p>
          <a:p>
            <a:pPr marL="0" indent="0">
              <a:buNone/>
            </a:pPr>
            <a:endParaRPr lang="en-US" sz="1800" dirty="0">
              <a:cs typeface="Calibri"/>
            </a:endParaRPr>
          </a:p>
          <a:p>
            <a:pPr marL="0" indent="0">
              <a:buNone/>
            </a:pPr>
            <a:r>
              <a:rPr lang="en-US" sz="1800" b="1" dirty="0">
                <a:cs typeface="Calibri"/>
              </a:rPr>
              <a:t>Guidance: </a:t>
            </a:r>
          </a:p>
          <a:p>
            <a:pPr marL="0" indent="0">
              <a:buNone/>
            </a:pPr>
            <a:r>
              <a:rPr lang="en-US" sz="1800" dirty="0">
                <a:cs typeface="Calibri"/>
              </a:rPr>
              <a:t>Use your lesson notes to help you to describe the components of fitness</a:t>
            </a:r>
          </a:p>
          <a:p>
            <a:pPr marL="0" indent="0">
              <a:buNone/>
            </a:pPr>
            <a:r>
              <a:rPr lang="en-US" sz="1800" dirty="0">
                <a:cs typeface="Calibri"/>
              </a:rPr>
              <a:t>Research your sport using the internet to explore the components of fitness which are required</a:t>
            </a:r>
          </a:p>
        </p:txBody>
      </p:sp>
    </p:spTree>
    <p:extLst>
      <p:ext uri="{BB962C8B-B14F-4D97-AF65-F5344CB8AC3E}">
        <p14:creationId xmlns:p14="http://schemas.microsoft.com/office/powerpoint/2010/main" val="196972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8EC36A-E046-74A7-F49C-333937AA9D33}"/>
              </a:ext>
            </a:extLst>
          </p:cNvPr>
          <p:cNvSpPr>
            <a:spLocks noGrp="1"/>
          </p:cNvSpPr>
          <p:nvPr>
            <p:ph type="ctrTitle"/>
          </p:nvPr>
        </p:nvSpPr>
        <p:spPr>
          <a:xfrm>
            <a:off x="890338" y="640080"/>
            <a:ext cx="3734014" cy="3566160"/>
          </a:xfrm>
        </p:spPr>
        <p:txBody>
          <a:bodyPr anchor="b">
            <a:normAutofit/>
          </a:bodyPr>
          <a:lstStyle/>
          <a:p>
            <a:pPr algn="l"/>
            <a:r>
              <a:rPr lang="en-GB" sz="5400" b="1" dirty="0"/>
              <a:t>Summer 2 BTEC Sport WAGOLL</a:t>
            </a:r>
          </a:p>
        </p:txBody>
      </p:sp>
      <p:sp>
        <p:nvSpPr>
          <p:cNvPr id="3" name="Subtitle 2">
            <a:extLst>
              <a:ext uri="{FF2B5EF4-FFF2-40B4-BE49-F238E27FC236}">
                <a16:creationId xmlns:a16="http://schemas.microsoft.com/office/drawing/2014/main" id="{6DB0C0A5-7E5D-BA67-80F1-ECBAA193EC0B}"/>
              </a:ext>
            </a:extLst>
          </p:cNvPr>
          <p:cNvSpPr>
            <a:spLocks noGrp="1"/>
          </p:cNvSpPr>
          <p:nvPr>
            <p:ph type="subTitle" idx="1"/>
          </p:nvPr>
        </p:nvSpPr>
        <p:spPr>
          <a:xfrm>
            <a:off x="890339" y="4636008"/>
            <a:ext cx="3734014" cy="1572768"/>
          </a:xfrm>
        </p:spPr>
        <p:txBody>
          <a:bodyPr>
            <a:normAutofit/>
          </a:bodyPr>
          <a:lstStyle/>
          <a:p>
            <a:pPr algn="l"/>
            <a:r>
              <a:rPr lang="en-GB" dirty="0"/>
              <a:t>Components of fitness required in tennis </a:t>
            </a:r>
            <a:endParaRPr lang="en-GB"/>
          </a:p>
        </p:txBody>
      </p:sp>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tennis player holding a tennis racket and a ball&#10;&#10;Description automatically generated">
            <a:extLst>
              <a:ext uri="{FF2B5EF4-FFF2-40B4-BE49-F238E27FC236}">
                <a16:creationId xmlns:a16="http://schemas.microsoft.com/office/drawing/2014/main" id="{A2F229C8-3DE2-8351-0746-69791E2D911A}"/>
              </a:ext>
            </a:extLst>
          </p:cNvPr>
          <p:cNvPicPr>
            <a:picLocks noChangeAspect="1"/>
          </p:cNvPicPr>
          <p:nvPr/>
        </p:nvPicPr>
        <p:blipFill rotWithShape="1">
          <a:blip r:embed="rId2"/>
          <a:srcRect r="19895"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96982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6BE9D-C5CC-19CB-9BD6-FD74A71D870D}"/>
              </a:ext>
            </a:extLst>
          </p:cNvPr>
          <p:cNvSpPr>
            <a:spLocks noGrp="1"/>
          </p:cNvSpPr>
          <p:nvPr>
            <p:ph type="title"/>
          </p:nvPr>
        </p:nvSpPr>
        <p:spPr/>
        <p:txBody>
          <a:bodyPr/>
          <a:lstStyle/>
          <a:p>
            <a:r>
              <a:rPr lang="en-GB" b="1" dirty="0"/>
              <a:t>Components of fitness required in tennis</a:t>
            </a:r>
          </a:p>
        </p:txBody>
      </p:sp>
      <p:sp>
        <p:nvSpPr>
          <p:cNvPr id="3" name="Content Placeholder 2">
            <a:extLst>
              <a:ext uri="{FF2B5EF4-FFF2-40B4-BE49-F238E27FC236}">
                <a16:creationId xmlns:a16="http://schemas.microsoft.com/office/drawing/2014/main" id="{B51367C1-F76F-7424-19A2-2A0AD47AC95A}"/>
              </a:ext>
            </a:extLst>
          </p:cNvPr>
          <p:cNvSpPr>
            <a:spLocks noGrp="1"/>
          </p:cNvSpPr>
          <p:nvPr>
            <p:ph idx="1"/>
          </p:nvPr>
        </p:nvSpPr>
        <p:spPr/>
        <p:txBody>
          <a:bodyPr vert="horz" lIns="91440" tIns="45720" rIns="91440" bIns="45720" rtlCol="0" anchor="t">
            <a:normAutofit fontScale="92500" lnSpcReduction="20000"/>
          </a:bodyPr>
          <a:lstStyle/>
          <a:p>
            <a:r>
              <a:rPr lang="en-GB" dirty="0"/>
              <a:t>Aerobic endurance</a:t>
            </a:r>
          </a:p>
          <a:p>
            <a:r>
              <a:rPr lang="en-GB" dirty="0"/>
              <a:t>Muscular Strength</a:t>
            </a:r>
          </a:p>
          <a:p>
            <a:r>
              <a:rPr lang="en-GB" dirty="0"/>
              <a:t>Muscular endurance</a:t>
            </a:r>
          </a:p>
          <a:p>
            <a:r>
              <a:rPr lang="en-GB" dirty="0"/>
              <a:t>Speed</a:t>
            </a:r>
          </a:p>
          <a:p>
            <a:r>
              <a:rPr lang="en-GB" dirty="0"/>
              <a:t>Agility</a:t>
            </a:r>
          </a:p>
          <a:p>
            <a:r>
              <a:rPr lang="en-GB" dirty="0"/>
              <a:t>Flexibility</a:t>
            </a:r>
          </a:p>
          <a:p>
            <a:r>
              <a:rPr lang="en-GB" dirty="0"/>
              <a:t>Coordination</a:t>
            </a:r>
          </a:p>
          <a:p>
            <a:r>
              <a:rPr lang="en-GB" dirty="0"/>
              <a:t>Balance</a:t>
            </a:r>
          </a:p>
          <a:p>
            <a:r>
              <a:rPr lang="en-GB" dirty="0"/>
              <a:t>Reaction time</a:t>
            </a:r>
          </a:p>
          <a:p>
            <a:r>
              <a:rPr lang="en-GB" dirty="0"/>
              <a:t>Power</a:t>
            </a:r>
          </a:p>
        </p:txBody>
      </p:sp>
    </p:spTree>
    <p:extLst>
      <p:ext uri="{BB962C8B-B14F-4D97-AF65-F5344CB8AC3E}">
        <p14:creationId xmlns:p14="http://schemas.microsoft.com/office/powerpoint/2010/main" val="103553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C84D-3323-8FA9-69FE-322073C38514}"/>
              </a:ext>
            </a:extLst>
          </p:cNvPr>
          <p:cNvSpPr>
            <a:spLocks noGrp="1"/>
          </p:cNvSpPr>
          <p:nvPr>
            <p:ph type="title"/>
          </p:nvPr>
        </p:nvSpPr>
        <p:spPr>
          <a:xfrm>
            <a:off x="756745" y="365125"/>
            <a:ext cx="10597055" cy="1325563"/>
          </a:xfrm>
        </p:spPr>
        <p:txBody>
          <a:bodyPr/>
          <a:lstStyle/>
          <a:p>
            <a:r>
              <a:rPr lang="en-GB" dirty="0"/>
              <a:t>Most important component of fitness</a:t>
            </a:r>
          </a:p>
        </p:txBody>
      </p:sp>
      <p:sp>
        <p:nvSpPr>
          <p:cNvPr id="3" name="Content Placeholder 2">
            <a:extLst>
              <a:ext uri="{FF2B5EF4-FFF2-40B4-BE49-F238E27FC236}">
                <a16:creationId xmlns:a16="http://schemas.microsoft.com/office/drawing/2014/main" id="{72D61505-62E5-4A64-4427-AFBC1CD01A92}"/>
              </a:ext>
            </a:extLst>
          </p:cNvPr>
          <p:cNvSpPr>
            <a:spLocks noGrp="1"/>
          </p:cNvSpPr>
          <p:nvPr>
            <p:ph idx="1"/>
          </p:nvPr>
        </p:nvSpPr>
        <p:spPr/>
        <p:txBody>
          <a:bodyPr vert="horz" lIns="91440" tIns="45720" rIns="91440" bIns="45720" rtlCol="0" anchor="t">
            <a:normAutofit fontScale="70000" lnSpcReduction="20000"/>
          </a:bodyPr>
          <a:lstStyle/>
          <a:p>
            <a:pPr marL="0" indent="0">
              <a:buNone/>
            </a:pPr>
            <a:r>
              <a:rPr lang="en-GB" b="1" dirty="0"/>
              <a:t>Aerobic endurance</a:t>
            </a:r>
          </a:p>
          <a:p>
            <a:pPr marL="0" indent="0">
              <a:buNone/>
            </a:pPr>
            <a:r>
              <a:rPr lang="en-GB" dirty="0"/>
              <a:t>In my opinion the most important component of fitness in tennis is aerobic endurance. </a:t>
            </a:r>
            <a:r>
              <a:rPr lang="en-US" b="0" i="0" dirty="0">
                <a:effectLst/>
                <a:latin typeface="Calibri"/>
                <a:cs typeface="Calibri"/>
              </a:rPr>
              <a:t>Tennis matches can be physically demanding, often lasting for hours. Players need to have the stamina to maintain a high level of performance throughout a match. If a player becomes fatigued quickly, their overall game can suffer. This can then impact upon all other components of fitness, for example if the player does not have good </a:t>
            </a:r>
            <a:r>
              <a:rPr lang="en-US" dirty="0">
                <a:latin typeface="Calibri"/>
                <a:cs typeface="Calibri"/>
              </a:rPr>
              <a:t>aerobic</a:t>
            </a:r>
            <a:r>
              <a:rPr lang="en-US" b="0" i="0" dirty="0">
                <a:effectLst/>
                <a:latin typeface="Calibri"/>
                <a:cs typeface="Calibri"/>
              </a:rPr>
              <a:t> endurance this will also have a negative impact on their power meaning they do not have the energy to apply force to the ball to enable it to outwit their opponent. They will also be too tired to effectively demonstrate agility which means they wil</a:t>
            </a:r>
            <a:r>
              <a:rPr lang="en-US" dirty="0">
                <a:latin typeface="Calibri"/>
                <a:cs typeface="Calibri"/>
              </a:rPr>
              <a:t>l be unable to change direction quickly to chase down the ball and return a shot from an opponent. If a player is unable to transport oxygen effectively to their muscles as a result of having good aerobic endurance, this will also result in less oxygen going to the brain which will also impair their ability to make quick decisions and to be resilient which can be the difference between winning and losing. Having high levels of aerobic endurance means the player will be able to keep up with the pace of the game, getting to the ball quickly to return their opponents shots. They will also be able to apply power to the ball to make it difficult for their opponent to return their shots. It will also help to improve their balance and coordination as they will not be suffering from tiredness. They are also less likely to become injured as they will not perform the incorrect technique which can sometimes occur with tiredness. </a:t>
            </a:r>
            <a:endParaRPr lang="en-GB">
              <a:latin typeface="Calibri"/>
              <a:cs typeface="Calibri"/>
            </a:endParaRPr>
          </a:p>
        </p:txBody>
      </p:sp>
    </p:spTree>
    <p:extLst>
      <p:ext uri="{BB962C8B-B14F-4D97-AF65-F5344CB8AC3E}">
        <p14:creationId xmlns:p14="http://schemas.microsoft.com/office/powerpoint/2010/main" val="673149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C84D-3323-8FA9-69FE-322073C38514}"/>
              </a:ext>
            </a:extLst>
          </p:cNvPr>
          <p:cNvSpPr>
            <a:spLocks noGrp="1"/>
          </p:cNvSpPr>
          <p:nvPr>
            <p:ph type="title"/>
          </p:nvPr>
        </p:nvSpPr>
        <p:spPr/>
        <p:txBody>
          <a:bodyPr/>
          <a:lstStyle/>
          <a:p>
            <a:r>
              <a:rPr lang="en-GB" b="1" dirty="0"/>
              <a:t>Least important component of fitness</a:t>
            </a:r>
          </a:p>
        </p:txBody>
      </p:sp>
      <p:sp>
        <p:nvSpPr>
          <p:cNvPr id="3" name="Content Placeholder 2">
            <a:extLst>
              <a:ext uri="{FF2B5EF4-FFF2-40B4-BE49-F238E27FC236}">
                <a16:creationId xmlns:a16="http://schemas.microsoft.com/office/drawing/2014/main" id="{72D61505-62E5-4A64-4427-AFBC1CD01A92}"/>
              </a:ext>
            </a:extLst>
          </p:cNvPr>
          <p:cNvSpPr>
            <a:spLocks noGrp="1"/>
          </p:cNvSpPr>
          <p:nvPr>
            <p:ph idx="1"/>
          </p:nvPr>
        </p:nvSpPr>
        <p:spPr/>
        <p:txBody>
          <a:bodyPr vert="horz" lIns="91440" tIns="45720" rIns="91440" bIns="45720" rtlCol="0" anchor="t">
            <a:normAutofit/>
          </a:bodyPr>
          <a:lstStyle/>
          <a:p>
            <a:pPr marL="0" indent="0">
              <a:buNone/>
            </a:pPr>
            <a:r>
              <a:rPr lang="en-GB" b="1" dirty="0"/>
              <a:t>Flexibility </a:t>
            </a:r>
          </a:p>
          <a:p>
            <a:pPr marL="0" indent="0" algn="l">
              <a:buNone/>
            </a:pPr>
            <a:r>
              <a:rPr lang="en-GB" sz="2000" dirty="0"/>
              <a:t>In my opinion all components of fitness are required in tennis and are important but I think flexibility is not as important as the others. </a:t>
            </a:r>
            <a:r>
              <a:rPr lang="en-US" sz="2000" b="0" i="0" dirty="0">
                <a:effectLst/>
                <a:latin typeface="Calibri"/>
                <a:cs typeface="Calibri"/>
              </a:rPr>
              <a:t>Flexibility is important for tennis players as it allows them to execute a wide range of shots and movements with fluidity. However, it might be considered somewhat less important than other components like cardiovascular endurance, speed, agility, and strength. This is because tennis players can achieve a sufficient level of flexibility through regular tennis-specific training and warm-up routines. While excellent flexibility can provide advantages, extreme flexibility is not necessarily a requirement for success in tennis. This means they do not have to specifically train and develop their flexibility because it occurs naturally due to the nature of their sport. In contrast to components like cardiovascular endurance, speed, and agility, which have a more direct impact on a player's ability to move quickly around the court and react to the ball, flexibility may have a less immediate impact on performance.</a:t>
            </a:r>
          </a:p>
          <a:p>
            <a:pPr marL="0" indent="0">
              <a:buNone/>
            </a:pPr>
            <a:endParaRPr lang="en-GB" dirty="0"/>
          </a:p>
        </p:txBody>
      </p:sp>
    </p:spTree>
    <p:extLst>
      <p:ext uri="{BB962C8B-B14F-4D97-AF65-F5344CB8AC3E}">
        <p14:creationId xmlns:p14="http://schemas.microsoft.com/office/powerpoint/2010/main" val="3067982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0a1ce57-b2df-47a5-a66a-5b61b297072a">
      <Terms xmlns="http://schemas.microsoft.com/office/infopath/2007/PartnerControls"/>
    </lcf76f155ced4ddcb4097134ff3c332f>
    <TaxCatchAll xmlns="996337a0-cec9-4409-9972-148d1c7d8a9d" xsi:nil="true"/>
    <MediaLengthInSeconds xmlns="30a1ce57-b2df-47a5-a66a-5b61b297072a" xsi:nil="true"/>
    <SharedWithUsers xmlns="996337a0-cec9-4409-9972-148d1c7d8a9d">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6669544B235B4692CC3F64FBBB11A9" ma:contentTypeVersion="15" ma:contentTypeDescription="Create a new document." ma:contentTypeScope="" ma:versionID="15cd2362eb097795ff85eb72fa62275d">
  <xsd:schema xmlns:xsd="http://www.w3.org/2001/XMLSchema" xmlns:xs="http://www.w3.org/2001/XMLSchema" xmlns:p="http://schemas.microsoft.com/office/2006/metadata/properties" xmlns:ns2="30a1ce57-b2df-47a5-a66a-5b61b297072a" xmlns:ns3="996337a0-cec9-4409-9972-148d1c7d8a9d" targetNamespace="http://schemas.microsoft.com/office/2006/metadata/properties" ma:root="true" ma:fieldsID="73fc1806d04fec2abaeca2e648041094" ns2:_="" ns3:_="">
    <xsd:import namespace="30a1ce57-b2df-47a5-a66a-5b61b297072a"/>
    <xsd:import namespace="996337a0-cec9-4409-9972-148d1c7d8a9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SearchProperties" minOccurs="0"/>
                <xsd:element ref="ns3:SharedWithUsers" minOccurs="0"/>
                <xsd:element ref="ns3:SharedWithDetail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a1ce57-b2df-47a5-a66a-5b61b29707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8050aea-6ee8-4d35-905e-b966e31115b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6337a0-cec9-4409-9972-148d1c7d8a9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7612fbb-0e02-43c9-8565-71e161144156}" ma:internalName="TaxCatchAll" ma:showField="CatchAllData" ma:web="996337a0-cec9-4409-9972-148d1c7d8a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FC30FC-E12F-4F13-8815-3555198442AA}">
  <ds:schemaRefs>
    <ds:schemaRef ds:uri="http://purl.org/dc/dcmitype/"/>
    <ds:schemaRef ds:uri="http://schemas.microsoft.com/office/2006/documentManagement/types"/>
    <ds:schemaRef ds:uri="http://purl.org/dc/terms/"/>
    <ds:schemaRef ds:uri="http://www.w3.org/XML/1998/namespace"/>
    <ds:schemaRef ds:uri="http://schemas.microsoft.com/office/infopath/2007/PartnerControls"/>
    <ds:schemaRef ds:uri="http://schemas.microsoft.com/office/2006/metadata/properties"/>
    <ds:schemaRef ds:uri="d20abdfa-6610-41d5-8a3a-8850af4fc06d"/>
    <ds:schemaRef ds:uri="http://schemas.openxmlformats.org/package/2006/metadata/core-properties"/>
    <ds:schemaRef ds:uri="0cce1c06-3cee-4cdc-9db9-4f3be588aa4d"/>
    <ds:schemaRef ds:uri="http://purl.org/dc/elements/1.1/"/>
    <ds:schemaRef ds:uri="30a1ce57-b2df-47a5-a66a-5b61b297072a"/>
    <ds:schemaRef ds:uri="996337a0-cec9-4409-9972-148d1c7d8a9d"/>
  </ds:schemaRefs>
</ds:datastoreItem>
</file>

<file path=customXml/itemProps2.xml><?xml version="1.0" encoding="utf-8"?>
<ds:datastoreItem xmlns:ds="http://schemas.openxmlformats.org/officeDocument/2006/customXml" ds:itemID="{D1B4863B-6DD4-419B-BC53-517B482F47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a1ce57-b2df-47a5-a66a-5b61b297072a"/>
    <ds:schemaRef ds:uri="996337a0-cec9-4409-9972-148d1c7d8a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2A8AD3-DF83-4696-9350-587A00FF41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TotalTime>
  <Words>682</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Summer 2 Meaningful Homework</vt:lpstr>
      <vt:lpstr>Summer 2 BTEC Sport WAGOLL</vt:lpstr>
      <vt:lpstr>Components of fitness required in tennis</vt:lpstr>
      <vt:lpstr>Most important component of fitness</vt:lpstr>
      <vt:lpstr>Least important component of fitness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2 BTEC Sport WAGOLL</dc:title>
  <dc:creator>Hannah Kaminskas</dc:creator>
  <cp:lastModifiedBy>J Harnett</cp:lastModifiedBy>
  <cp:revision>51</cp:revision>
  <dcterms:created xsi:type="dcterms:W3CDTF">2023-09-04T19:30:41Z</dcterms:created>
  <dcterms:modified xsi:type="dcterms:W3CDTF">2025-04-03T11:02:48Z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0x010100C36669544B235B4692CC3F64FBBB11A9</vt:lpwstr>
  </property>
  <property fmtid="{D5CDD505-2E9C-101B-9397-08002B2CF9AE}" pid="3" name="_SourceUrl">
    <vt:lpwstr/>
  </property>
  <property fmtid="{D5CDD505-2E9C-101B-9397-08002B2CF9AE}" pid="4" name="_SharedFileIndex">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MediaServiceImageTags">
    <vt:lpwstr/>
  </property>
</Properties>
</file>