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85" r:id="rId4"/>
    <p:sldId id="273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4FAAD-3B56-44F2-A97E-53296F4D1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46BF0-6DB3-46A7-9826-92168ADF1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6F1E9-0704-441F-A1C6-A4618979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57E-9B78-4764-87C4-4D3E5E23848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CF3A2-802A-4E4C-8108-4A0183BB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DD1F4-99A5-42AF-9D7B-18915742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2A21-25CE-4811-AB90-ACEE34EC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96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5FE4-3EBA-4B36-89C0-B5E04EB5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C4FC6-F978-4494-923B-7962E5AA1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D7E4A-06D4-453D-91F2-FE860AB0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57E-9B78-4764-87C4-4D3E5E23848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92FE6-ECA0-4A4D-B765-2E81FC62A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856E2-43AE-45E8-A518-0BB5D412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2A21-25CE-4811-AB90-ACEE34EC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38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7B53F-12F3-4656-8C57-3E810B56E5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980E6-4933-4596-B3E8-BD57534DF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242BC-A797-4443-B681-A182894B4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57E-9B78-4764-87C4-4D3E5E23848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934E4-70A2-4701-A340-C1A9C186B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4B756-2633-4BAE-AC5C-6BD7CFBA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2A21-25CE-4811-AB90-ACEE34EC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45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F561-44BD-4B05-A5DE-56EC21237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2EFE4-FFAE-4E2A-8F05-D68D15AA2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1D832-572C-4BD2-9FDB-1EF5DDEB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57E-9B78-4764-87C4-4D3E5E23848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8B09E-8423-4208-A744-33AFB1C6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E581E-A8E4-477C-83F0-DF39465A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2A21-25CE-4811-AB90-ACEE34EC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7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B9569-F724-4040-80FD-83FC21EC9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6CE41-3529-4E1E-AB4A-045AB6CC6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A7AF5-2231-4E4C-AB23-3552972C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57E-9B78-4764-87C4-4D3E5E23848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D864A-D68B-4432-9707-E1BFF13B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E235F-DE31-4FA4-A5EB-29E8483D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2A21-25CE-4811-AB90-ACEE34EC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65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2263-5DA2-4C3E-9688-5CF9C1C9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D54C4-6C3D-4F59-ACFB-53B39725E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F9FD8-FCFE-4E62-ACD7-DEC15041F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184A9-34B9-467B-84E5-430D5678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57E-9B78-4764-87C4-4D3E5E23848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D31EE-32F8-4EF9-9F54-0F60BD5B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F13E4-87C8-471B-BE59-0B871EDA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2A21-25CE-4811-AB90-ACEE34EC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37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88D0-F9D7-40DB-BD47-33B120CC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FBB6C-FFAC-4996-9F9A-FD450D9F3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CD0C6-5F3F-47DD-8551-7EA1059B8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0A0EC-5380-4E84-8932-753B86EC3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8100F-D6B9-4BDD-AB45-59A0042A6E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2DA565-1E97-4830-B0DE-E34CF08C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57E-9B78-4764-87C4-4D3E5E23848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D7B95E-3438-4D0C-9E1A-CAE48748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66B4AE-EED7-497E-A00B-DD437571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2A21-25CE-4811-AB90-ACEE34EC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76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A0C8-91E7-490E-9BAE-48A0B4F0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4CF53A-E370-4C87-B0F5-6071812A4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57E-9B78-4764-87C4-4D3E5E23848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36CCC-906F-45E0-8B91-9E42D6DB1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70D7C-CB2D-4A08-AD80-100CC658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2A21-25CE-4811-AB90-ACEE34EC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78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D12D2-0FAF-4F4B-8437-EFE53EE35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57E-9B78-4764-87C4-4D3E5E23848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C6693-F7D7-4177-AA0D-57AF195C6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14041-318F-4413-B39C-D127877A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2A21-25CE-4811-AB90-ACEE34EC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05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9119-43E3-4A9E-8EDE-7BB4BBB4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60455-32FD-4AC3-AB0A-E2D7D9D6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1A283-BEEA-4ED9-AE41-9056DEDA8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F6E7F-120D-4779-9258-DDA43C30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57E-9B78-4764-87C4-4D3E5E23848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04D29-E969-40CB-8D8D-BB08A3EFC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7E2EF-2FFD-4C9A-B844-EAED9705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2A21-25CE-4811-AB90-ACEE34EC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2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166F4-9646-4995-99CF-B0FCB077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71DF6B-1F3B-4F0B-88EE-A3CEE49E12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1B07F-67C9-43B4-A723-F489D08DA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F933B-371F-481E-AF77-89F043A7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357E-9B78-4764-87C4-4D3E5E23848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D929C-7B5D-4030-901F-0C1C8551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20A7C-DC49-492E-A6F9-ECFD8B006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2A21-25CE-4811-AB90-ACEE34EC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96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BCC8E6-C69F-4A12-B75B-1B64F8E9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17F24-F2DB-4B9C-A0A4-152D4BAD1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74750-72D9-4553-8A9F-12743E13B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0357E-9B78-4764-87C4-4D3E5E23848B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60756-B1FA-4EF7-A4DE-722E88E73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42C4C-C2AF-49E8-ACEE-069B91DAC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22A21-25CE-4811-AB90-ACEE34ECD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77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Century Gothic" panose="020B0502020202020204" pitchFamily="34" charset="0"/>
              </a:rPr>
              <a:t>Urban Landscapes: Fieldwork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/>
              <a:t>Summer 2</a:t>
            </a:r>
          </a:p>
        </p:txBody>
      </p:sp>
    </p:spTree>
    <p:extLst>
      <p:ext uri="{BB962C8B-B14F-4D97-AF65-F5344CB8AC3E}">
        <p14:creationId xmlns:p14="http://schemas.microsoft.com/office/powerpoint/2010/main" val="425256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1341121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1</a:t>
            </a:r>
            <a:endParaRPr lang="en-GB" sz="2800" b="1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6F656AD4-9E95-364E-8507-96278559ECEF}"/>
              </a:ext>
            </a:extLst>
          </p:cNvPr>
          <p:cNvSpPr/>
          <p:nvPr/>
        </p:nvSpPr>
        <p:spPr>
          <a:xfrm>
            <a:off x="302314" y="1009236"/>
            <a:ext cx="11341046" cy="490188"/>
          </a:xfrm>
          <a:custGeom>
            <a:avLst/>
            <a:gdLst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41046" h="490188" fill="none" extrusionOk="0">
                <a:moveTo>
                  <a:pt x="0" y="38342"/>
                </a:moveTo>
                <a:cubicBezTo>
                  <a:pt x="37520" y="117275"/>
                  <a:pt x="763184" y="110363"/>
                  <a:pt x="1890199" y="0"/>
                </a:cubicBezTo>
                <a:cubicBezTo>
                  <a:pt x="1890187" y="-1"/>
                  <a:pt x="1890181" y="0"/>
                  <a:pt x="1890169" y="0"/>
                </a:cubicBezTo>
                <a:cubicBezTo>
                  <a:pt x="1992694" y="6502"/>
                  <a:pt x="2430716" y="22511"/>
                  <a:pt x="2763467" y="-26785"/>
                </a:cubicBezTo>
                <a:cubicBezTo>
                  <a:pt x="3228622" y="-144460"/>
                  <a:pt x="4296705" y="-133957"/>
                  <a:pt x="4725433" y="0"/>
                </a:cubicBezTo>
                <a:cubicBezTo>
                  <a:pt x="5239837" y="164676"/>
                  <a:pt x="7449306" y="-4149"/>
                  <a:pt x="9450835" y="0"/>
                </a:cubicBezTo>
                <a:cubicBezTo>
                  <a:pt x="10468299" y="5596"/>
                  <a:pt x="11305887" y="15215"/>
                  <a:pt x="11341046" y="38342"/>
                </a:cubicBezTo>
                <a:cubicBezTo>
                  <a:pt x="11400906" y="54708"/>
                  <a:pt x="11443880" y="71623"/>
                  <a:pt x="11341046" y="81698"/>
                </a:cubicBezTo>
                <a:lnTo>
                  <a:pt x="11341046" y="81698"/>
                </a:lnTo>
                <a:cubicBezTo>
                  <a:pt x="11438477" y="149990"/>
                  <a:pt x="11550673" y="139804"/>
                  <a:pt x="11341046" y="204245"/>
                </a:cubicBezTo>
                <a:cubicBezTo>
                  <a:pt x="11458296" y="234037"/>
                  <a:pt x="11106017" y="396829"/>
                  <a:pt x="11341046" y="451844"/>
                </a:cubicBezTo>
                <a:cubicBezTo>
                  <a:pt x="11431356" y="516446"/>
                  <a:pt x="10513718" y="470480"/>
                  <a:pt x="9450835" y="490188"/>
                </a:cubicBezTo>
                <a:cubicBezTo>
                  <a:pt x="7357381" y="395415"/>
                  <a:pt x="5576743" y="588978"/>
                  <a:pt x="4725433" y="490188"/>
                </a:cubicBezTo>
                <a:cubicBezTo>
                  <a:pt x="4015662" y="576145"/>
                  <a:pt x="2954972" y="429358"/>
                  <a:pt x="1890169" y="490188"/>
                </a:cubicBezTo>
                <a:lnTo>
                  <a:pt x="1890169" y="490188"/>
                </a:lnTo>
                <a:cubicBezTo>
                  <a:pt x="1890172" y="490186"/>
                  <a:pt x="1890188" y="490188"/>
                  <a:pt x="1890199" y="490188"/>
                </a:cubicBezTo>
                <a:cubicBezTo>
                  <a:pt x="778467" y="492233"/>
                  <a:pt x="25055" y="476586"/>
                  <a:pt x="0" y="451844"/>
                </a:cubicBezTo>
                <a:cubicBezTo>
                  <a:pt x="449338" y="419798"/>
                  <a:pt x="-448096" y="305382"/>
                  <a:pt x="0" y="204245"/>
                </a:cubicBezTo>
                <a:cubicBezTo>
                  <a:pt x="590154" y="239367"/>
                  <a:pt x="-353337" y="209193"/>
                  <a:pt x="0" y="81698"/>
                </a:cubicBezTo>
                <a:lnTo>
                  <a:pt x="0" y="81698"/>
                </a:lnTo>
                <a:cubicBezTo>
                  <a:pt x="-97703" y="72121"/>
                  <a:pt x="102592" y="60491"/>
                  <a:pt x="0" y="38342"/>
                </a:cubicBezTo>
                <a:close/>
              </a:path>
              <a:path w="11341046" h="490188" stroke="0" extrusionOk="0">
                <a:moveTo>
                  <a:pt x="0" y="38342"/>
                </a:moveTo>
                <a:cubicBezTo>
                  <a:pt x="49761" y="17859"/>
                  <a:pt x="730694" y="25696"/>
                  <a:pt x="1890199" y="0"/>
                </a:cubicBezTo>
                <a:cubicBezTo>
                  <a:pt x="1890189" y="1"/>
                  <a:pt x="1890176" y="1"/>
                  <a:pt x="1890169" y="0"/>
                </a:cubicBezTo>
                <a:cubicBezTo>
                  <a:pt x="2082548" y="32445"/>
                  <a:pt x="2482091" y="-29721"/>
                  <a:pt x="2763467" y="-26785"/>
                </a:cubicBezTo>
                <a:cubicBezTo>
                  <a:pt x="3709232" y="42852"/>
                  <a:pt x="4436786" y="125349"/>
                  <a:pt x="4725433" y="0"/>
                </a:cubicBezTo>
                <a:cubicBezTo>
                  <a:pt x="6978645" y="-17293"/>
                  <a:pt x="7250488" y="54382"/>
                  <a:pt x="9450835" y="0"/>
                </a:cubicBezTo>
                <a:cubicBezTo>
                  <a:pt x="10533807" y="-5058"/>
                  <a:pt x="11434021" y="15324"/>
                  <a:pt x="11341046" y="38342"/>
                </a:cubicBezTo>
                <a:cubicBezTo>
                  <a:pt x="11220222" y="63430"/>
                  <a:pt x="11498622" y="77855"/>
                  <a:pt x="11341046" y="81698"/>
                </a:cubicBezTo>
                <a:lnTo>
                  <a:pt x="11341046" y="81698"/>
                </a:lnTo>
                <a:cubicBezTo>
                  <a:pt x="11500115" y="78396"/>
                  <a:pt x="11118028" y="185557"/>
                  <a:pt x="11341046" y="204245"/>
                </a:cubicBezTo>
                <a:cubicBezTo>
                  <a:pt x="11517264" y="289742"/>
                  <a:pt x="10845529" y="337721"/>
                  <a:pt x="11341046" y="451844"/>
                </a:cubicBezTo>
                <a:cubicBezTo>
                  <a:pt x="11355869" y="557279"/>
                  <a:pt x="10742338" y="454479"/>
                  <a:pt x="9450835" y="490188"/>
                </a:cubicBezTo>
                <a:cubicBezTo>
                  <a:pt x="8782537" y="625319"/>
                  <a:pt x="6208951" y="362545"/>
                  <a:pt x="4725433" y="490188"/>
                </a:cubicBezTo>
                <a:cubicBezTo>
                  <a:pt x="3349071" y="657126"/>
                  <a:pt x="3135220" y="374211"/>
                  <a:pt x="1890169" y="490188"/>
                </a:cubicBezTo>
                <a:lnTo>
                  <a:pt x="1890169" y="490188"/>
                </a:lnTo>
                <a:cubicBezTo>
                  <a:pt x="1890176" y="490186"/>
                  <a:pt x="1890188" y="490187"/>
                  <a:pt x="1890199" y="490188"/>
                </a:cubicBezTo>
                <a:cubicBezTo>
                  <a:pt x="725908" y="491191"/>
                  <a:pt x="8044" y="476132"/>
                  <a:pt x="0" y="451844"/>
                </a:cubicBezTo>
                <a:cubicBezTo>
                  <a:pt x="-8489" y="402101"/>
                  <a:pt x="-390514" y="303175"/>
                  <a:pt x="0" y="204245"/>
                </a:cubicBezTo>
                <a:cubicBezTo>
                  <a:pt x="-21718" y="159947"/>
                  <a:pt x="-258947" y="121597"/>
                  <a:pt x="0" y="81698"/>
                </a:cubicBezTo>
                <a:lnTo>
                  <a:pt x="0" y="81698"/>
                </a:lnTo>
                <a:cubicBezTo>
                  <a:pt x="-64019" y="81994"/>
                  <a:pt x="-175124" y="55111"/>
                  <a:pt x="0" y="38342"/>
                </a:cubicBezTo>
                <a:close/>
              </a:path>
              <a:path w="11341046" h="490188" fill="none" stroke="0" extrusionOk="0">
                <a:moveTo>
                  <a:pt x="0" y="38342"/>
                </a:moveTo>
                <a:cubicBezTo>
                  <a:pt x="48617" y="59620"/>
                  <a:pt x="828793" y="38342"/>
                  <a:pt x="1890199" y="0"/>
                </a:cubicBezTo>
                <a:cubicBezTo>
                  <a:pt x="1890196" y="2"/>
                  <a:pt x="1890183" y="-2"/>
                  <a:pt x="1890169" y="0"/>
                </a:cubicBezTo>
                <a:cubicBezTo>
                  <a:pt x="2073410" y="-67762"/>
                  <a:pt x="2647597" y="23936"/>
                  <a:pt x="2763467" y="-26785"/>
                </a:cubicBezTo>
                <a:cubicBezTo>
                  <a:pt x="3044021" y="-125895"/>
                  <a:pt x="4423683" y="-59572"/>
                  <a:pt x="4725433" y="0"/>
                </a:cubicBezTo>
                <a:cubicBezTo>
                  <a:pt x="6911307" y="-93965"/>
                  <a:pt x="7545816" y="-65947"/>
                  <a:pt x="9450835" y="0"/>
                </a:cubicBezTo>
                <a:cubicBezTo>
                  <a:pt x="10459329" y="3315"/>
                  <a:pt x="11306125" y="19499"/>
                  <a:pt x="11341046" y="38342"/>
                </a:cubicBezTo>
                <a:cubicBezTo>
                  <a:pt x="11392174" y="48984"/>
                  <a:pt x="11448633" y="64813"/>
                  <a:pt x="11341046" y="81698"/>
                </a:cubicBezTo>
                <a:lnTo>
                  <a:pt x="11341046" y="81698"/>
                </a:lnTo>
                <a:cubicBezTo>
                  <a:pt x="11442863" y="127432"/>
                  <a:pt x="11536903" y="150638"/>
                  <a:pt x="11341046" y="204245"/>
                </a:cubicBezTo>
                <a:cubicBezTo>
                  <a:pt x="11475409" y="226599"/>
                  <a:pt x="11133471" y="363080"/>
                  <a:pt x="11341046" y="451844"/>
                </a:cubicBezTo>
                <a:cubicBezTo>
                  <a:pt x="11327421" y="429024"/>
                  <a:pt x="10466391" y="421583"/>
                  <a:pt x="9450835" y="490188"/>
                </a:cubicBezTo>
                <a:cubicBezTo>
                  <a:pt x="8462343" y="410134"/>
                  <a:pt x="5237145" y="508144"/>
                  <a:pt x="4725433" y="490188"/>
                </a:cubicBezTo>
                <a:cubicBezTo>
                  <a:pt x="3948824" y="466895"/>
                  <a:pt x="2937339" y="663270"/>
                  <a:pt x="1890169" y="490188"/>
                </a:cubicBezTo>
                <a:lnTo>
                  <a:pt x="1890169" y="490188"/>
                </a:lnTo>
                <a:cubicBezTo>
                  <a:pt x="1890173" y="490187"/>
                  <a:pt x="1890192" y="490190"/>
                  <a:pt x="1890199" y="490188"/>
                </a:cubicBezTo>
                <a:cubicBezTo>
                  <a:pt x="781159" y="489149"/>
                  <a:pt x="29451" y="474251"/>
                  <a:pt x="0" y="451844"/>
                </a:cubicBezTo>
                <a:cubicBezTo>
                  <a:pt x="482565" y="358915"/>
                  <a:pt x="-391788" y="254265"/>
                  <a:pt x="0" y="204245"/>
                </a:cubicBezTo>
                <a:cubicBezTo>
                  <a:pt x="568376" y="125255"/>
                  <a:pt x="-407033" y="192516"/>
                  <a:pt x="0" y="81698"/>
                </a:cubicBezTo>
                <a:lnTo>
                  <a:pt x="0" y="81698"/>
                </a:lnTo>
                <a:cubicBezTo>
                  <a:pt x="-104277" y="75402"/>
                  <a:pt x="95266" y="48445"/>
                  <a:pt x="0" y="38342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6454" y="16760"/>
                          <a:pt x="75975" y="10416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6562" y="-9390"/>
                          <a:pt x="242761" y="-39355"/>
                          <a:pt x="270778" y="-41178"/>
                        </a:cubicBezTo>
                        <a:cubicBezTo>
                          <a:pt x="308767" y="-28743"/>
                          <a:pt x="403132" y="-9627"/>
                          <a:pt x="463021" y="0"/>
                        </a:cubicBezTo>
                        <a:cubicBezTo>
                          <a:pt x="630259" y="-1920"/>
                          <a:pt x="724096" y="-4027"/>
                          <a:pt x="926039" y="0"/>
                        </a:cubicBezTo>
                        <a:cubicBezTo>
                          <a:pt x="1031187" y="3104"/>
                          <a:pt x="1119201" y="20746"/>
                          <a:pt x="1111251" y="58948"/>
                        </a:cubicBezTo>
                        <a:cubicBezTo>
                          <a:pt x="1098422" y="85404"/>
                          <a:pt x="1126263" y="114546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5351" y="172644"/>
                          <a:pt x="1091212" y="243413"/>
                          <a:pt x="1111251" y="314005"/>
                        </a:cubicBezTo>
                        <a:cubicBezTo>
                          <a:pt x="1133338" y="403710"/>
                          <a:pt x="1068388" y="608829"/>
                          <a:pt x="1111251" y="694663"/>
                        </a:cubicBezTo>
                        <a:cubicBezTo>
                          <a:pt x="1121291" y="734681"/>
                          <a:pt x="1041247" y="751443"/>
                          <a:pt x="926039" y="753612"/>
                        </a:cubicBezTo>
                        <a:cubicBezTo>
                          <a:pt x="844626" y="754207"/>
                          <a:pt x="524370" y="740914"/>
                          <a:pt x="463021" y="753612"/>
                        </a:cubicBezTo>
                        <a:cubicBezTo>
                          <a:pt x="421972" y="751871"/>
                          <a:pt x="225721" y="748366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1436" y="755800"/>
                          <a:pt x="578" y="731483"/>
                          <a:pt x="0" y="694663"/>
                        </a:cubicBezTo>
                        <a:cubicBezTo>
                          <a:pt x="1385" y="579387"/>
                          <a:pt x="-35619" y="438725"/>
                          <a:pt x="0" y="314005"/>
                        </a:cubicBezTo>
                        <a:cubicBezTo>
                          <a:pt x="-1733" y="229462"/>
                          <a:pt x="-25532" y="177023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5750" y="113262"/>
                          <a:pt x="-16917" y="73976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geography, you will receive two guided </a:t>
            </a:r>
            <a:r>
              <a:rPr lang="en-GB" sz="160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GCSEPod</a:t>
            </a:r>
            <a:r>
              <a:rPr lang="en-GB" sz="160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retrieval tasks per half-term. We have included both tasks below, so you know what you will be doing in advance. </a:t>
            </a:r>
            <a:r>
              <a:rPr lang="en-GB" sz="1600" b="1" u="sng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set one task at a time on </a:t>
            </a:r>
            <a:r>
              <a:rPr lang="en-GB" sz="1600" b="1" u="sng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Weduc</a:t>
            </a:r>
            <a:r>
              <a:rPr lang="en-GB" sz="1600" b="1" u="sng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600" b="1" u="sng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245851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Task 1:</a:t>
            </a:r>
          </a:p>
          <a:p>
            <a:pPr fontAlgn="base"/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Watch the </a:t>
            </a:r>
            <a:r>
              <a:rPr lang="en-GB" sz="1300" err="1">
                <a:solidFill>
                  <a:schemeClr val="tx1"/>
                </a:solidFill>
                <a:latin typeface="Century Gothic" panose="020B0502020202020204" pitchFamily="34" charset="0"/>
              </a:rPr>
              <a:t>GCSEPod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 on </a:t>
            </a:r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urban fieldwork data collection techniques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. Create a </a:t>
            </a:r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duel coded mind-map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 of the information from the Pod, then complete the </a:t>
            </a:r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retrieval quiz 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(assignment) linked to the Pod.</a:t>
            </a:r>
          </a:p>
          <a:p>
            <a:pPr fontAlgn="base"/>
            <a:endParaRPr lang="en-GB" sz="13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Guidance Notes:</a:t>
            </a:r>
          </a:p>
          <a:p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Watch the Pod at least once – you may want to pause it to make notes.</a:t>
            </a:r>
          </a:p>
          <a:p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endParaRPr lang="en-GB" sz="13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Success Criteria: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Your information is linked to the content of the Pod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To have at least </a:t>
            </a:r>
            <a:r>
              <a:rPr lang="en-GB" sz="1300" u="sng">
                <a:solidFill>
                  <a:schemeClr val="tx1"/>
                </a:solidFill>
                <a:latin typeface="Century Gothic" panose="020B0502020202020204" pitchFamily="34" charset="0"/>
              </a:rPr>
              <a:t>ten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 branches to your mind-map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To include at least </a:t>
            </a:r>
            <a:r>
              <a:rPr lang="en-GB" sz="1300" u="sng">
                <a:solidFill>
                  <a:schemeClr val="tx1"/>
                </a:solidFill>
                <a:latin typeface="Century Gothic" panose="020B0502020202020204" pitchFamily="34" charset="0"/>
              </a:rPr>
              <a:t>five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 images to represent the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To define at least two key terms and use them in a sentence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Retrieval quiz competed at ‘mastery’ level – 80% or better.</a:t>
            </a:r>
          </a:p>
          <a:p>
            <a:endParaRPr lang="en-GB" sz="13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EXTENSION = +50 track-it points: 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  <a:p>
            <a:pPr fontAlgn="base"/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Extend – classify the branches of your mind-map into three categories e.g. social, economic and environmental factors.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7750136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2</a:t>
            </a:r>
            <a:endParaRPr lang="en-GB" sz="2800" b="1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6415873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GB" sz="1300" b="1" u="sng">
                <a:solidFill>
                  <a:schemeClr val="tx1"/>
                </a:solidFill>
                <a:latin typeface="Century Gothic"/>
              </a:rPr>
              <a:t>Task 2:</a:t>
            </a:r>
          </a:p>
          <a:p>
            <a:pPr fontAlgn="base"/>
            <a:r>
              <a:rPr lang="en-GB" sz="1300" dirty="0">
                <a:solidFill>
                  <a:schemeClr val="tx1"/>
                </a:solidFill>
                <a:latin typeface="Century Gothic"/>
              </a:rPr>
              <a:t>Watch the </a:t>
            </a:r>
            <a:r>
              <a:rPr lang="en-GB" sz="1300" dirty="0" err="1">
                <a:solidFill>
                  <a:schemeClr val="tx1"/>
                </a:solidFill>
                <a:latin typeface="Century Gothic"/>
              </a:rPr>
              <a:t>GCSEPod</a:t>
            </a:r>
            <a:r>
              <a:rPr lang="en-GB" sz="1300" dirty="0">
                <a:solidFill>
                  <a:schemeClr val="tx1"/>
                </a:solidFill>
                <a:latin typeface="Century Gothic"/>
              </a:rPr>
              <a:t> on </a:t>
            </a:r>
            <a:r>
              <a:rPr lang="en-GB" sz="1300" b="1" u="sng" dirty="0">
                <a:solidFill>
                  <a:schemeClr val="tx1"/>
                </a:solidFill>
                <a:latin typeface="Century Gothic"/>
              </a:rPr>
              <a:t>reaching a conclusion/evaluation</a:t>
            </a:r>
            <a:r>
              <a:rPr lang="en-GB" sz="1300" dirty="0">
                <a:solidFill>
                  <a:schemeClr val="tx1"/>
                </a:solidFill>
                <a:latin typeface="Century Gothic"/>
              </a:rPr>
              <a:t>. Create a </a:t>
            </a:r>
            <a:r>
              <a:rPr lang="en-GB" sz="1300" b="1" u="sng" dirty="0">
                <a:solidFill>
                  <a:schemeClr val="tx1"/>
                </a:solidFill>
                <a:latin typeface="Century Gothic"/>
              </a:rPr>
              <a:t>duel coded mind-map</a:t>
            </a:r>
            <a:r>
              <a:rPr lang="en-GB" sz="1300" dirty="0">
                <a:solidFill>
                  <a:schemeClr val="tx1"/>
                </a:solidFill>
                <a:latin typeface="Century Gothic"/>
              </a:rPr>
              <a:t> of the information from the Pod, then complete the </a:t>
            </a:r>
            <a:r>
              <a:rPr lang="en-GB" sz="1300" b="1" u="sng" dirty="0">
                <a:solidFill>
                  <a:schemeClr val="tx1"/>
                </a:solidFill>
                <a:latin typeface="Century Gothic"/>
              </a:rPr>
              <a:t>retrieval quiz </a:t>
            </a:r>
            <a:r>
              <a:rPr lang="en-GB" sz="1300" dirty="0">
                <a:solidFill>
                  <a:schemeClr val="tx1"/>
                </a:solidFill>
                <a:latin typeface="Century Gothic"/>
              </a:rPr>
              <a:t>(assignment) linked to the Pod.</a:t>
            </a:r>
          </a:p>
          <a:p>
            <a:pPr fontAlgn="base"/>
            <a:endParaRPr lang="en-GB" sz="13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 dirty="0">
                <a:solidFill>
                  <a:schemeClr val="tx1"/>
                </a:solidFill>
                <a:latin typeface="Century Gothic"/>
              </a:rPr>
              <a:t>Guidance Notes:</a:t>
            </a:r>
          </a:p>
          <a:p>
            <a:r>
              <a:rPr lang="en-GB" sz="1300" dirty="0">
                <a:solidFill>
                  <a:schemeClr val="tx1"/>
                </a:solidFill>
                <a:latin typeface="Century Gothic"/>
              </a:rPr>
              <a:t>Watch the Pod at least once – you may want to pause it to make notes.</a:t>
            </a:r>
          </a:p>
          <a:p>
            <a:r>
              <a:rPr lang="en-GB" sz="1300" dirty="0">
                <a:solidFill>
                  <a:schemeClr val="tx1"/>
                </a:solidFill>
                <a:latin typeface="Century Gothic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endParaRPr lang="en-GB" sz="13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 dirty="0">
                <a:solidFill>
                  <a:schemeClr val="tx1"/>
                </a:solidFill>
                <a:latin typeface="Century Gothic"/>
              </a:rPr>
              <a:t>Success Criteria: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/>
              </a:rPr>
              <a:t>Your information is linked to the content of the Pod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/>
              </a:rPr>
              <a:t>To have at least </a:t>
            </a:r>
            <a:r>
              <a:rPr lang="en-GB" sz="1300" u="sng" dirty="0">
                <a:solidFill>
                  <a:schemeClr val="tx1"/>
                </a:solidFill>
                <a:latin typeface="Century Gothic"/>
              </a:rPr>
              <a:t>ten</a:t>
            </a:r>
            <a:r>
              <a:rPr lang="en-GB" sz="1300" dirty="0">
                <a:solidFill>
                  <a:schemeClr val="tx1"/>
                </a:solidFill>
                <a:latin typeface="Century Gothic"/>
              </a:rPr>
              <a:t> branches to your mind-map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/>
              </a:rPr>
              <a:t>To include at least </a:t>
            </a:r>
            <a:r>
              <a:rPr lang="en-GB" sz="1300" u="sng" dirty="0">
                <a:solidFill>
                  <a:schemeClr val="tx1"/>
                </a:solidFill>
                <a:latin typeface="Century Gothic"/>
              </a:rPr>
              <a:t>five</a:t>
            </a:r>
            <a:r>
              <a:rPr lang="en-GB" sz="1300" dirty="0">
                <a:solidFill>
                  <a:schemeClr val="tx1"/>
                </a:solidFill>
                <a:latin typeface="Century Gothic"/>
              </a:rPr>
              <a:t> images to represent the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/>
              </a:rPr>
              <a:t>To define at least two key terms and use them in a sentence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/>
              </a:rPr>
              <a:t>Retrieval quiz competed at ‘mastery’ level – 80% or better.</a:t>
            </a:r>
          </a:p>
          <a:p>
            <a:endParaRPr lang="en-GB" sz="13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 dirty="0">
                <a:solidFill>
                  <a:schemeClr val="tx1"/>
                </a:solidFill>
                <a:latin typeface="Century Gothic"/>
              </a:rPr>
              <a:t>EXTENSION = +50 track-it points: </a:t>
            </a:r>
            <a:r>
              <a:rPr lang="en-GB" sz="1300" dirty="0">
                <a:solidFill>
                  <a:schemeClr val="tx1"/>
                </a:solidFill>
                <a:latin typeface="Century Gothic"/>
              </a:rPr>
              <a:t> </a:t>
            </a:r>
          </a:p>
          <a:p>
            <a:pPr fontAlgn="base"/>
            <a:r>
              <a:rPr lang="en-GB" sz="1300" dirty="0">
                <a:solidFill>
                  <a:schemeClr val="tx1"/>
                </a:solidFill>
                <a:latin typeface="Century Gothic"/>
              </a:rPr>
              <a:t>Extend – classify the branches of your mind-map into three categories e.g. social, economic and environmental factors.</a:t>
            </a:r>
          </a:p>
        </p:txBody>
      </p:sp>
    </p:spTree>
    <p:extLst>
      <p:ext uri="{BB962C8B-B14F-4D97-AF65-F5344CB8AC3E}">
        <p14:creationId xmlns:p14="http://schemas.microsoft.com/office/powerpoint/2010/main" val="71225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95FE-B935-FB76-F502-D718B5E8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BB38E1F2-231D-6275-99B7-F365B4685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93" t="13283" r="18199" b="9774"/>
          <a:stretch/>
        </p:blipFill>
        <p:spPr>
          <a:xfrm rot="5400000">
            <a:off x="54520" y="851294"/>
            <a:ext cx="5616946" cy="4654309"/>
          </a:xfrm>
        </p:spPr>
      </p:pic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6A4AB5D4-CC62-A573-8995-28F699146958}"/>
              </a:ext>
            </a:extLst>
          </p:cNvPr>
          <p:cNvSpPr/>
          <p:nvPr/>
        </p:nvSpPr>
        <p:spPr>
          <a:xfrm>
            <a:off x="5468816" y="792479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Task 1:</a:t>
            </a:r>
          </a:p>
          <a:p>
            <a:pPr fontAlgn="base"/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Watch the </a:t>
            </a:r>
            <a:r>
              <a:rPr lang="en-GB" sz="1300" err="1">
                <a:solidFill>
                  <a:schemeClr val="tx1"/>
                </a:solidFill>
                <a:latin typeface="Century Gothic" panose="020B0502020202020204" pitchFamily="34" charset="0"/>
              </a:rPr>
              <a:t>GCSEPod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 on </a:t>
            </a:r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reaching a conclusion/evaluation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. Create a </a:t>
            </a:r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duel coded mind-map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 of the information from the Pod, then complete the </a:t>
            </a:r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retrieval quiz 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(assignment) linked to the Pod.</a:t>
            </a:r>
          </a:p>
          <a:p>
            <a:pPr fontAlgn="base"/>
            <a:endParaRPr lang="en-GB" sz="13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Guidance Notes:</a:t>
            </a:r>
          </a:p>
          <a:p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Watch the Pod at least once – you may want to pause it to make notes.</a:t>
            </a:r>
          </a:p>
          <a:p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endParaRPr lang="en-GB" sz="13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Success Criteria: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Your information is linked to the content of the Pod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To have at least </a:t>
            </a:r>
            <a:r>
              <a:rPr lang="en-GB" sz="1300" u="sng">
                <a:solidFill>
                  <a:schemeClr val="tx1"/>
                </a:solidFill>
                <a:latin typeface="Century Gothic" panose="020B0502020202020204" pitchFamily="34" charset="0"/>
              </a:rPr>
              <a:t>ten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 branches to your mind-map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To include at least </a:t>
            </a:r>
            <a:r>
              <a:rPr lang="en-GB" sz="1300" u="sng">
                <a:solidFill>
                  <a:schemeClr val="tx1"/>
                </a:solidFill>
                <a:latin typeface="Century Gothic" panose="020B0502020202020204" pitchFamily="34" charset="0"/>
              </a:rPr>
              <a:t>five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 images to represent the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To define at least two key terms and use them in a sentence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Retrieval quiz competed at ‘mastery’ level – 80% or better.</a:t>
            </a:r>
          </a:p>
          <a:p>
            <a:endParaRPr lang="en-GB" sz="13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EXTENSION = +50 track-it points: 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  <a:p>
            <a:pPr fontAlgn="base"/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Extend – classify the branches of your mind-map into three categories e.g. social, economic and environmental factors.</a:t>
            </a:r>
          </a:p>
        </p:txBody>
      </p:sp>
      <p:pic>
        <p:nvPicPr>
          <p:cNvPr id="8" name="Picture 5" descr="A pink sign with white letters&#10;&#10;Description automatically generated">
            <a:extLst>
              <a:ext uri="{FF2B5EF4-FFF2-40B4-BE49-F238E27FC236}">
                <a16:creationId xmlns:a16="http://schemas.microsoft.com/office/drawing/2014/main" id="{34185345-8AF6-8DD5-6BCD-AFF5EF07A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21" y="5987143"/>
            <a:ext cx="2628900" cy="609600"/>
          </a:xfrm>
          <a:prstGeom prst="rect">
            <a:avLst/>
          </a:prstGeom>
        </p:spPr>
      </p:pic>
      <p:pic>
        <p:nvPicPr>
          <p:cNvPr id="3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804955D-4CA0-1F98-8F93-03C24EFCD2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19" t="74536" r="35346" b="15119"/>
          <a:stretch/>
        </p:blipFill>
        <p:spPr>
          <a:xfrm>
            <a:off x="5569132" y="6060918"/>
            <a:ext cx="5414209" cy="42392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216181-B71A-E12D-45D9-0149D2FC6E41}"/>
              </a:ext>
            </a:extLst>
          </p:cNvPr>
          <p:cNvSpPr/>
          <p:nvPr/>
        </p:nvSpPr>
        <p:spPr>
          <a:xfrm>
            <a:off x="312056" y="2171915"/>
            <a:ext cx="449384" cy="5177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8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AF001-1210-82BF-89F3-9D67FC51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92B5024A-8AE2-C73D-81D0-F77EDE4B7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43" t="20000" r="5351" b="30250"/>
          <a:stretch/>
        </p:blipFill>
        <p:spPr>
          <a:xfrm>
            <a:off x="458306" y="1422854"/>
            <a:ext cx="5330199" cy="4331053"/>
          </a:xfrm>
        </p:spPr>
      </p:pic>
      <p:pic>
        <p:nvPicPr>
          <p:cNvPr id="5" name="Picture 5" descr="A pink sign with white letters&#10;&#10;Description automatically generated">
            <a:extLst>
              <a:ext uri="{FF2B5EF4-FFF2-40B4-BE49-F238E27FC236}">
                <a16:creationId xmlns:a16="http://schemas.microsoft.com/office/drawing/2014/main" id="{DA4B8981-3DE2-0F9A-87C9-1BB129186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21" y="5987143"/>
            <a:ext cx="2628900" cy="609600"/>
          </a:xfrm>
          <a:prstGeom prst="rect">
            <a:avLst/>
          </a:prstGeom>
        </p:spPr>
      </p:pic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0FE5C474-C487-14EC-6259-7B7E91EB4EF1}"/>
              </a:ext>
            </a:extLst>
          </p:cNvPr>
          <p:cNvSpPr/>
          <p:nvPr/>
        </p:nvSpPr>
        <p:spPr>
          <a:xfrm>
            <a:off x="6091479" y="302622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Task 1:</a:t>
            </a:r>
          </a:p>
          <a:p>
            <a:pPr fontAlgn="base"/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Watch the </a:t>
            </a:r>
            <a:r>
              <a:rPr lang="en-GB" sz="1300" err="1">
                <a:solidFill>
                  <a:schemeClr val="tx1"/>
                </a:solidFill>
                <a:latin typeface="Century Gothic" panose="020B0502020202020204" pitchFamily="34" charset="0"/>
              </a:rPr>
              <a:t>GCSEPod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 on </a:t>
            </a:r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urban fieldwork data collection techniques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. Create a </a:t>
            </a:r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duel coded mind-map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 of the information from the Pod, then complete the </a:t>
            </a:r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retrieval quiz 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(assignment) linked to the Pod.</a:t>
            </a:r>
          </a:p>
          <a:p>
            <a:pPr fontAlgn="base"/>
            <a:endParaRPr lang="en-GB" sz="13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Guidance Notes:</a:t>
            </a:r>
          </a:p>
          <a:p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Watch the Pod at least once – you may want to pause it to make notes.</a:t>
            </a:r>
          </a:p>
          <a:p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endParaRPr lang="en-GB" sz="13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Success Criteria: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Your information is linked to the content of the Pod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To have at least </a:t>
            </a:r>
            <a:r>
              <a:rPr lang="en-GB" sz="1300" u="sng">
                <a:solidFill>
                  <a:schemeClr val="tx1"/>
                </a:solidFill>
                <a:latin typeface="Century Gothic" panose="020B0502020202020204" pitchFamily="34" charset="0"/>
              </a:rPr>
              <a:t>ten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 branches to your mind-map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To include at least </a:t>
            </a:r>
            <a:r>
              <a:rPr lang="en-GB" sz="1300" u="sng">
                <a:solidFill>
                  <a:schemeClr val="tx1"/>
                </a:solidFill>
                <a:latin typeface="Century Gothic" panose="020B0502020202020204" pitchFamily="34" charset="0"/>
              </a:rPr>
              <a:t>five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 images to represent the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To define at least two key terms and use them in a sentence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Retrieval quiz competed at ‘mastery’ level – 80% or better.</a:t>
            </a:r>
          </a:p>
          <a:p>
            <a:endParaRPr lang="en-GB" sz="13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EXTENSION = +50 track-it points: 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  <a:p>
            <a:pPr fontAlgn="base"/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Extend – classify the branches of your mind-map into three categories e.g. social, economic and environmental factors.</a:t>
            </a:r>
          </a:p>
        </p:txBody>
      </p:sp>
      <p:pic>
        <p:nvPicPr>
          <p:cNvPr id="6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20D2561-754E-CB9C-DE34-57C0C06F22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81" t="54583" r="39757" b="34926"/>
          <a:stretch/>
        </p:blipFill>
        <p:spPr>
          <a:xfrm>
            <a:off x="3396343" y="5859151"/>
            <a:ext cx="8229604" cy="73454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6216181-B71A-E12D-45D9-0149D2FC6E41}"/>
              </a:ext>
            </a:extLst>
          </p:cNvPr>
          <p:cNvSpPr/>
          <p:nvPr/>
        </p:nvSpPr>
        <p:spPr>
          <a:xfrm>
            <a:off x="235856" y="1203086"/>
            <a:ext cx="449384" cy="517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3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779F-B31E-237B-EC21-81DB3F58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F369D959-64B2-9554-BA4F-9A3B8D57F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47" t="6767" r="9381" b="25063"/>
          <a:stretch/>
        </p:blipFill>
        <p:spPr>
          <a:xfrm rot="-5400000">
            <a:off x="-457108" y="1145329"/>
            <a:ext cx="6085027" cy="4337930"/>
          </a:xfrm>
        </p:spPr>
      </p:pic>
      <p:pic>
        <p:nvPicPr>
          <p:cNvPr id="5" name="Picture 5" descr="A pink sign with white letters&#10;&#10;Description automatically generated">
            <a:extLst>
              <a:ext uri="{FF2B5EF4-FFF2-40B4-BE49-F238E27FC236}">
                <a16:creationId xmlns:a16="http://schemas.microsoft.com/office/drawing/2014/main" id="{A8EE6076-D35B-7F83-1113-46780E51F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6248400"/>
            <a:ext cx="2628900" cy="609600"/>
          </a:xfrm>
          <a:prstGeom prst="rect">
            <a:avLst/>
          </a:prstGeom>
        </p:spPr>
      </p:pic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A574D202-7C4C-4223-301A-4DDE9E449A6A}"/>
              </a:ext>
            </a:extLst>
          </p:cNvPr>
          <p:cNvSpPr/>
          <p:nvPr/>
        </p:nvSpPr>
        <p:spPr>
          <a:xfrm>
            <a:off x="5460108" y="367936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Task 1:</a:t>
            </a:r>
          </a:p>
          <a:p>
            <a:pPr fontAlgn="base"/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Watch the </a:t>
            </a:r>
            <a:r>
              <a:rPr lang="en-GB" sz="1300" err="1">
                <a:solidFill>
                  <a:schemeClr val="tx1"/>
                </a:solidFill>
                <a:latin typeface="Century Gothic" panose="020B0502020202020204" pitchFamily="34" charset="0"/>
              </a:rPr>
              <a:t>GCSEPod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 on </a:t>
            </a:r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urban fieldwork data collection techniques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. Create a </a:t>
            </a:r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duel coded mind-map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 of the information from the Pod, then complete the </a:t>
            </a:r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retrieval quiz 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(assignment) linked to the Pod.</a:t>
            </a:r>
          </a:p>
          <a:p>
            <a:pPr fontAlgn="base"/>
            <a:endParaRPr lang="en-GB" sz="13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Guidance Notes:</a:t>
            </a:r>
          </a:p>
          <a:p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Watch the Pod at least once – you may want to pause it to make notes.</a:t>
            </a:r>
          </a:p>
          <a:p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endParaRPr lang="en-GB" sz="13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Success Criteria: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Your information is linked to the content of the Pod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To have at least </a:t>
            </a:r>
            <a:r>
              <a:rPr lang="en-GB" sz="1300" u="sng">
                <a:solidFill>
                  <a:schemeClr val="tx1"/>
                </a:solidFill>
                <a:latin typeface="Century Gothic" panose="020B0502020202020204" pitchFamily="34" charset="0"/>
              </a:rPr>
              <a:t>ten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 branches to your mind-map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To include at least </a:t>
            </a:r>
            <a:r>
              <a:rPr lang="en-GB" sz="1300" u="sng">
                <a:solidFill>
                  <a:schemeClr val="tx1"/>
                </a:solidFill>
                <a:latin typeface="Century Gothic" panose="020B0502020202020204" pitchFamily="34" charset="0"/>
              </a:rPr>
              <a:t>five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 images to represent the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To define at least two key terms and use them in a sentence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Retrieval quiz competed at ‘mastery’ level – 80% or better.</a:t>
            </a:r>
          </a:p>
          <a:p>
            <a:endParaRPr lang="en-GB" sz="13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>
                <a:solidFill>
                  <a:schemeClr val="tx1"/>
                </a:solidFill>
                <a:latin typeface="Century Gothic" panose="020B0502020202020204" pitchFamily="34" charset="0"/>
              </a:rPr>
              <a:t>EXTENSION = +50 track-it points: </a:t>
            </a:r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  <a:p>
            <a:pPr fontAlgn="base"/>
            <a:r>
              <a:rPr lang="en-GB" sz="1300">
                <a:solidFill>
                  <a:schemeClr val="tx1"/>
                </a:solidFill>
                <a:latin typeface="Century Gothic" panose="020B0502020202020204" pitchFamily="34" charset="0"/>
              </a:rPr>
              <a:t>Extend – classify the branches of your mind-map into three categories e.g. social, economic and environmental factors.</a:t>
            </a:r>
          </a:p>
        </p:txBody>
      </p:sp>
      <p:pic>
        <p:nvPicPr>
          <p:cNvPr id="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75AD064B-21F1-909D-4006-FB6C1D46E6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37" t="57597" r="34884" b="31095"/>
          <a:stretch/>
        </p:blipFill>
        <p:spPr>
          <a:xfrm>
            <a:off x="5083629" y="5658146"/>
            <a:ext cx="6030694" cy="51094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6216181-B71A-E12D-45D9-0149D2FC6E41}"/>
              </a:ext>
            </a:extLst>
          </p:cNvPr>
          <p:cNvSpPr/>
          <p:nvPr/>
        </p:nvSpPr>
        <p:spPr>
          <a:xfrm>
            <a:off x="4535713" y="5992800"/>
            <a:ext cx="449384" cy="51776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51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1043</Words>
  <Application>Microsoft Office PowerPoint</Application>
  <PresentationFormat>Widescreen</PresentationFormat>
  <Paragraphs>85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Urban Landscapes: Fieldwork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Landscapes: Fieldwork</dc:title>
  <dc:creator>J Harnett</dc:creator>
  <cp:lastModifiedBy>J Harnett</cp:lastModifiedBy>
  <cp:revision>1</cp:revision>
  <dcterms:created xsi:type="dcterms:W3CDTF">2024-11-28T13:20:03Z</dcterms:created>
  <dcterms:modified xsi:type="dcterms:W3CDTF">2024-11-28T13:20:16Z</dcterms:modified>
</cp:coreProperties>
</file>