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84" r:id="rId5"/>
    <p:sldMasterId id="2147483714" r:id="rId6"/>
    <p:sldMasterId id="2147483761" r:id="rId7"/>
    <p:sldMasterId id="2147483648" r:id="rId8"/>
  </p:sldMasterIdLst>
  <p:notesMasterIdLst>
    <p:notesMasterId r:id="rId58"/>
  </p:notesMasterIdLst>
  <p:sldIdLst>
    <p:sldId id="258" r:id="rId9"/>
    <p:sldId id="858" r:id="rId10"/>
    <p:sldId id="864" r:id="rId11"/>
    <p:sldId id="866" r:id="rId12"/>
    <p:sldId id="271" r:id="rId13"/>
    <p:sldId id="443" r:id="rId14"/>
    <p:sldId id="882" r:id="rId15"/>
    <p:sldId id="276" r:id="rId16"/>
    <p:sldId id="840" r:id="rId17"/>
    <p:sldId id="863" r:id="rId18"/>
    <p:sldId id="260" r:id="rId19"/>
    <p:sldId id="867" r:id="rId20"/>
    <p:sldId id="839" r:id="rId21"/>
    <p:sldId id="868" r:id="rId22"/>
    <p:sldId id="848" r:id="rId23"/>
    <p:sldId id="837" r:id="rId24"/>
    <p:sldId id="836" r:id="rId25"/>
    <p:sldId id="853" r:id="rId26"/>
    <p:sldId id="304" r:id="rId27"/>
    <p:sldId id="275" r:id="rId28"/>
    <p:sldId id="876" r:id="rId29"/>
    <p:sldId id="877" r:id="rId30"/>
    <p:sldId id="878" r:id="rId31"/>
    <p:sldId id="879" r:id="rId32"/>
    <p:sldId id="880" r:id="rId33"/>
    <p:sldId id="881" r:id="rId34"/>
    <p:sldId id="852" r:id="rId35"/>
    <p:sldId id="277" r:id="rId36"/>
    <p:sldId id="834" r:id="rId37"/>
    <p:sldId id="870" r:id="rId38"/>
    <p:sldId id="833" r:id="rId39"/>
    <p:sldId id="860" r:id="rId40"/>
    <p:sldId id="544" r:id="rId41"/>
    <p:sldId id="830" r:id="rId42"/>
    <p:sldId id="269" r:id="rId43"/>
    <p:sldId id="270" r:id="rId44"/>
    <p:sldId id="846" r:id="rId45"/>
    <p:sldId id="857" r:id="rId46"/>
    <p:sldId id="845" r:id="rId47"/>
    <p:sldId id="844" r:id="rId48"/>
    <p:sldId id="352" r:id="rId49"/>
    <p:sldId id="842" r:id="rId50"/>
    <p:sldId id="871" r:id="rId51"/>
    <p:sldId id="872" r:id="rId52"/>
    <p:sldId id="873" r:id="rId53"/>
    <p:sldId id="861" r:id="rId54"/>
    <p:sldId id="874" r:id="rId55"/>
    <p:sldId id="875" r:id="rId56"/>
    <p:sldId id="274"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EE980E-8196-9245-697B-CE15CFDEA5C0}" v="9" dt="2025-09-22T05:05:39.611"/>
    <p1510:client id="{B48A2527-D4C3-23E7-354D-762B31762EF7}" v="57" dt="2025-09-21T09:51:35.0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96" y="7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63" Type="http://schemas.microsoft.com/office/2015/10/relationships/revisionInfo" Target="revisionInfo.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theme" Target="theme/theme1.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presProps" Target="presProps.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29EC89-1AEE-405F-8376-98D491E19FB1}" type="datetimeFigureOut">
              <a:t>9/22/2025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3F9E82-A84F-4CBD-BC90-9EAE5E6950D9}" type="slidenum">
              <a:t>‹#›</a:t>
            </a:fld>
            <a:endParaRPr lang="en-US"/>
          </a:p>
        </p:txBody>
      </p:sp>
    </p:spTree>
    <p:extLst>
      <p:ext uri="{BB962C8B-B14F-4D97-AF65-F5344CB8AC3E}">
        <p14:creationId xmlns:p14="http://schemas.microsoft.com/office/powerpoint/2010/main" val="5635279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868B7C-C895-ABC1-442C-4A5C0CD644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4FEBA5-ED73-829A-0C5E-CAA5B78873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CE50BF-04BC-B9E2-20BC-5C30B90A2AD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1BBA9EE6-C14B-D1BE-FE32-A5D91A6DBD40}"/>
              </a:ext>
            </a:extLst>
          </p:cNvPr>
          <p:cNvSpPr>
            <a:spLocks noGrp="1"/>
          </p:cNvSpPr>
          <p:nvPr>
            <p:ph type="sldNum" sz="quarter" idx="5"/>
          </p:nvPr>
        </p:nvSpPr>
        <p:spPr/>
        <p:txBody>
          <a:bodyPr/>
          <a:lstStyle/>
          <a:p>
            <a:fld id="{716DA9C3-D1E1-4282-A49F-999788D44FD3}" type="slidenum">
              <a:rPr lang="en-GB" smtClean="0"/>
              <a:t>16</a:t>
            </a:fld>
            <a:endParaRPr lang="en-GB"/>
          </a:p>
        </p:txBody>
      </p:sp>
    </p:spTree>
    <p:extLst>
      <p:ext uri="{BB962C8B-B14F-4D97-AF65-F5344CB8AC3E}">
        <p14:creationId xmlns:p14="http://schemas.microsoft.com/office/powerpoint/2010/main" val="10994199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16DA9C3-D1E1-4282-A49F-999788D44FD3}" type="slidenum">
              <a:rPr lang="en-GB" smtClean="0"/>
              <a:t>25</a:t>
            </a:fld>
            <a:endParaRPr lang="en-GB"/>
          </a:p>
        </p:txBody>
      </p:sp>
    </p:spTree>
    <p:extLst>
      <p:ext uri="{BB962C8B-B14F-4D97-AF65-F5344CB8AC3E}">
        <p14:creationId xmlns:p14="http://schemas.microsoft.com/office/powerpoint/2010/main" val="40257526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16DA9C3-D1E1-4282-A49F-999788D44FD3}" type="slidenum">
              <a:rPr lang="en-GB" smtClean="0"/>
              <a:t>33</a:t>
            </a:fld>
            <a:endParaRPr lang="en-GB"/>
          </a:p>
        </p:txBody>
      </p:sp>
    </p:spTree>
    <p:extLst>
      <p:ext uri="{BB962C8B-B14F-4D97-AF65-F5344CB8AC3E}">
        <p14:creationId xmlns:p14="http://schemas.microsoft.com/office/powerpoint/2010/main" val="40257526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9/22/2025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9/22/2025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9/22/2025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9/22/2025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9/22/2025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transition spd="slow">
    <p:wip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9/22/2025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transition spd="slow">
    <p:wip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transition spd="slow">
    <p:wip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transition spd="slow">
    <p:wip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transition spd="slow">
    <p:wip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transition spd="slow">
    <p:wip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transition spd="slow">
    <p:wip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transition spd="slow">
    <p:push dir="u"/>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transition spd="slow">
    <p:push dir="u"/>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transition spd="slow">
    <p:push dir="u"/>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9/22/2025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transition spd="slow">
    <p:push dir="u"/>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9/22/2025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transition spd="slow">
    <p:push dir="u"/>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9/22/2025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transition spd="slow">
    <p:push dir="u"/>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transition spd="slow">
    <p:push dir="u"/>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transition spd="slow">
    <p:push dir="u"/>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transition spd="slow">
    <p:push dir="u"/>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transition spd="slow">
    <p:push dir="u"/>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transition spd="slow">
    <p:push dir="u"/>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4"/>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07D7F6D-9593-4EC0-9FA6-58816EFEA769}"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33A8D4-C927-4905-AA98-A5DCF4108AB6}" type="slidenum">
              <a:rPr lang="en-GB" smtClean="0"/>
              <a:t>‹#›</a:t>
            </a:fld>
            <a:endParaRPr lang="en-GB"/>
          </a:p>
        </p:txBody>
      </p:sp>
    </p:spTree>
    <p:extLst>
      <p:ext uri="{BB962C8B-B14F-4D97-AF65-F5344CB8AC3E}">
        <p14:creationId xmlns:p14="http://schemas.microsoft.com/office/powerpoint/2010/main" val="400023968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07D7F6D-9593-4EC0-9FA6-58816EFEA769}"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33A8D4-C927-4905-AA98-A5DCF4108AB6}" type="slidenum">
              <a:rPr lang="en-GB" smtClean="0"/>
              <a:t>‹#›</a:t>
            </a:fld>
            <a:endParaRPr lang="en-GB"/>
          </a:p>
        </p:txBody>
      </p:sp>
    </p:spTree>
    <p:extLst>
      <p:ext uri="{BB962C8B-B14F-4D97-AF65-F5344CB8AC3E}">
        <p14:creationId xmlns:p14="http://schemas.microsoft.com/office/powerpoint/2010/main" val="120483272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9"/>
            <a:ext cx="103632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7D7F6D-9593-4EC0-9FA6-58816EFEA769}"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33A8D4-C927-4905-AA98-A5DCF4108AB6}" type="slidenum">
              <a:rPr lang="en-GB" smtClean="0"/>
              <a:t>‹#›</a:t>
            </a:fld>
            <a:endParaRPr lang="en-GB"/>
          </a:p>
        </p:txBody>
      </p:sp>
    </p:spTree>
    <p:extLst>
      <p:ext uri="{BB962C8B-B14F-4D97-AF65-F5344CB8AC3E}">
        <p14:creationId xmlns:p14="http://schemas.microsoft.com/office/powerpoint/2010/main" val="35160904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12800" y="1600206"/>
            <a:ext cx="7213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8229600" y="1600206"/>
            <a:ext cx="7213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07D7F6D-9593-4EC0-9FA6-58816EFEA769}" type="datetimeFigureOut">
              <a:rPr lang="en-GB" smtClean="0"/>
              <a:t>22/09/2025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33A8D4-C927-4905-AA98-A5DCF4108AB6}" type="slidenum">
              <a:rPr lang="en-GB" smtClean="0"/>
              <a:t>‹#›</a:t>
            </a:fld>
            <a:endParaRPr lang="en-GB"/>
          </a:p>
        </p:txBody>
      </p:sp>
    </p:spTree>
    <p:extLst>
      <p:ext uri="{BB962C8B-B14F-4D97-AF65-F5344CB8AC3E}">
        <p14:creationId xmlns:p14="http://schemas.microsoft.com/office/powerpoint/2010/main" val="274014959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73" y="1535113"/>
            <a:ext cx="5389033"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93373" y="2174875"/>
            <a:ext cx="5389033"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07D7F6D-9593-4EC0-9FA6-58816EFEA769}" type="datetimeFigureOut">
              <a:rPr lang="en-GB" smtClean="0"/>
              <a:t>22/09/2025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33A8D4-C927-4905-AA98-A5DCF4108AB6}" type="slidenum">
              <a:rPr lang="en-GB" smtClean="0"/>
              <a:t>‹#›</a:t>
            </a:fld>
            <a:endParaRPr lang="en-GB"/>
          </a:p>
        </p:txBody>
      </p:sp>
    </p:spTree>
    <p:extLst>
      <p:ext uri="{BB962C8B-B14F-4D97-AF65-F5344CB8AC3E}">
        <p14:creationId xmlns:p14="http://schemas.microsoft.com/office/powerpoint/2010/main" val="271289614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07D7F6D-9593-4EC0-9FA6-58816EFEA769}" type="datetimeFigureOut">
              <a:rPr lang="en-GB" smtClean="0"/>
              <a:t>22/09/2025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33A8D4-C927-4905-AA98-A5DCF4108AB6}" type="slidenum">
              <a:rPr lang="en-GB" smtClean="0"/>
              <a:t>‹#›</a:t>
            </a:fld>
            <a:endParaRPr lang="en-GB"/>
          </a:p>
        </p:txBody>
      </p:sp>
    </p:spTree>
    <p:extLst>
      <p:ext uri="{BB962C8B-B14F-4D97-AF65-F5344CB8AC3E}">
        <p14:creationId xmlns:p14="http://schemas.microsoft.com/office/powerpoint/2010/main" val="3673806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7D7F6D-9593-4EC0-9FA6-58816EFEA769}" type="datetimeFigureOut">
              <a:rPr lang="en-GB" smtClean="0"/>
              <a:t>22/09/2025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B33A8D4-C927-4905-AA98-A5DCF4108AB6}" type="slidenum">
              <a:rPr lang="en-GB" smtClean="0"/>
              <a:t>‹#›</a:t>
            </a:fld>
            <a:endParaRPr lang="en-GB"/>
          </a:p>
        </p:txBody>
      </p:sp>
    </p:spTree>
    <p:extLst>
      <p:ext uri="{BB962C8B-B14F-4D97-AF65-F5344CB8AC3E}">
        <p14:creationId xmlns:p14="http://schemas.microsoft.com/office/powerpoint/2010/main" val="384752266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4766733" y="273059"/>
            <a:ext cx="6815667"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E07D7F6D-9593-4EC0-9FA6-58816EFEA769}" type="datetimeFigureOut">
              <a:rPr lang="en-GB" smtClean="0"/>
              <a:t>22/09/2025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33A8D4-C927-4905-AA98-A5DCF4108AB6}" type="slidenum">
              <a:rPr lang="en-GB" smtClean="0"/>
              <a:t>‹#›</a:t>
            </a:fld>
            <a:endParaRPr lang="en-GB"/>
          </a:p>
        </p:txBody>
      </p:sp>
    </p:spTree>
    <p:extLst>
      <p:ext uri="{BB962C8B-B14F-4D97-AF65-F5344CB8AC3E}">
        <p14:creationId xmlns:p14="http://schemas.microsoft.com/office/powerpoint/2010/main" val="28893568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15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E07D7F6D-9593-4EC0-9FA6-58816EFEA769}" type="datetimeFigureOut">
              <a:rPr lang="en-GB" smtClean="0"/>
              <a:t>22/09/2025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33A8D4-C927-4905-AA98-A5DCF4108AB6}" type="slidenum">
              <a:rPr lang="en-GB" smtClean="0"/>
              <a:t>‹#›</a:t>
            </a:fld>
            <a:endParaRPr lang="en-GB"/>
          </a:p>
        </p:txBody>
      </p:sp>
    </p:spTree>
    <p:extLst>
      <p:ext uri="{BB962C8B-B14F-4D97-AF65-F5344CB8AC3E}">
        <p14:creationId xmlns:p14="http://schemas.microsoft.com/office/powerpoint/2010/main" val="128514664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07D7F6D-9593-4EC0-9FA6-58816EFEA769}"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33A8D4-C927-4905-AA98-A5DCF4108AB6}" type="slidenum">
              <a:rPr lang="en-GB" smtClean="0"/>
              <a:t>‹#›</a:t>
            </a:fld>
            <a:endParaRPr lang="en-GB"/>
          </a:p>
        </p:txBody>
      </p:sp>
    </p:spTree>
    <p:extLst>
      <p:ext uri="{BB962C8B-B14F-4D97-AF65-F5344CB8AC3E}">
        <p14:creationId xmlns:p14="http://schemas.microsoft.com/office/powerpoint/2010/main" val="389158414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785600" y="274647"/>
            <a:ext cx="36576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12800" y="274647"/>
            <a:ext cx="10769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07D7F6D-9593-4EC0-9FA6-58816EFEA769}"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33A8D4-C927-4905-AA98-A5DCF4108AB6}" type="slidenum">
              <a:rPr lang="en-GB" smtClean="0"/>
              <a:t>‹#›</a:t>
            </a:fld>
            <a:endParaRPr lang="en-GB"/>
          </a:p>
        </p:txBody>
      </p:sp>
    </p:spTree>
    <p:extLst>
      <p:ext uri="{BB962C8B-B14F-4D97-AF65-F5344CB8AC3E}">
        <p14:creationId xmlns:p14="http://schemas.microsoft.com/office/powerpoint/2010/main" val="17483405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D6E611-6F8A-416C-BB0C-6F76862D90E9}"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F60D55-9D37-4759-98D0-363D7DBC867D}" type="slidenum">
              <a:rPr lang="en-GB" smtClean="0"/>
              <a:t>‹#›</a:t>
            </a:fld>
            <a:endParaRPr lang="en-GB"/>
          </a:p>
        </p:txBody>
      </p:sp>
    </p:spTree>
    <p:extLst>
      <p:ext uri="{BB962C8B-B14F-4D97-AF65-F5344CB8AC3E}">
        <p14:creationId xmlns:p14="http://schemas.microsoft.com/office/powerpoint/2010/main" val="172080537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D6E611-6F8A-416C-BB0C-6F76862D90E9}"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F60D55-9D37-4759-98D0-363D7DBC867D}" type="slidenum">
              <a:rPr lang="en-GB" smtClean="0"/>
              <a:t>‹#›</a:t>
            </a:fld>
            <a:endParaRPr lang="en-GB"/>
          </a:p>
        </p:txBody>
      </p:sp>
    </p:spTree>
    <p:extLst>
      <p:ext uri="{BB962C8B-B14F-4D97-AF65-F5344CB8AC3E}">
        <p14:creationId xmlns:p14="http://schemas.microsoft.com/office/powerpoint/2010/main" val="94803927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D6E611-6F8A-416C-BB0C-6F76862D90E9}"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F60D55-9D37-4759-98D0-363D7DBC867D}" type="slidenum">
              <a:rPr lang="en-GB" smtClean="0"/>
              <a:t>‹#›</a:t>
            </a:fld>
            <a:endParaRPr lang="en-GB"/>
          </a:p>
        </p:txBody>
      </p:sp>
    </p:spTree>
    <p:extLst>
      <p:ext uri="{BB962C8B-B14F-4D97-AF65-F5344CB8AC3E}">
        <p14:creationId xmlns:p14="http://schemas.microsoft.com/office/powerpoint/2010/main" val="21903486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D6E611-6F8A-416C-BB0C-6F76862D90E9}" type="datetimeFigureOut">
              <a:rPr lang="en-GB" smtClean="0"/>
              <a:t>22/09/2025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F60D55-9D37-4759-98D0-363D7DBC867D}" type="slidenum">
              <a:rPr lang="en-GB" smtClean="0"/>
              <a:t>‹#›</a:t>
            </a:fld>
            <a:endParaRPr lang="en-GB"/>
          </a:p>
        </p:txBody>
      </p:sp>
    </p:spTree>
    <p:extLst>
      <p:ext uri="{BB962C8B-B14F-4D97-AF65-F5344CB8AC3E}">
        <p14:creationId xmlns:p14="http://schemas.microsoft.com/office/powerpoint/2010/main" val="321287775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D6E611-6F8A-416C-BB0C-6F76862D90E9}" type="datetimeFigureOut">
              <a:rPr lang="en-GB" smtClean="0"/>
              <a:t>22/09/2025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F60D55-9D37-4759-98D0-363D7DBC867D}" type="slidenum">
              <a:rPr lang="en-GB" smtClean="0"/>
              <a:t>‹#›</a:t>
            </a:fld>
            <a:endParaRPr lang="en-GB"/>
          </a:p>
        </p:txBody>
      </p:sp>
    </p:spTree>
    <p:extLst>
      <p:ext uri="{BB962C8B-B14F-4D97-AF65-F5344CB8AC3E}">
        <p14:creationId xmlns:p14="http://schemas.microsoft.com/office/powerpoint/2010/main" val="334963219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D6E611-6F8A-416C-BB0C-6F76862D90E9}" type="datetimeFigureOut">
              <a:rPr lang="en-GB" smtClean="0"/>
              <a:t>22/09/2025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8F60D55-9D37-4759-98D0-363D7DBC867D}" type="slidenum">
              <a:rPr lang="en-GB" smtClean="0"/>
              <a:t>‹#›</a:t>
            </a:fld>
            <a:endParaRPr lang="en-GB"/>
          </a:p>
        </p:txBody>
      </p:sp>
    </p:spTree>
    <p:extLst>
      <p:ext uri="{BB962C8B-B14F-4D97-AF65-F5344CB8AC3E}">
        <p14:creationId xmlns:p14="http://schemas.microsoft.com/office/powerpoint/2010/main" val="113374143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D6E611-6F8A-416C-BB0C-6F76862D90E9}" type="datetimeFigureOut">
              <a:rPr lang="en-GB" smtClean="0"/>
              <a:t>22/09/2025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8F60D55-9D37-4759-98D0-363D7DBC867D}" type="slidenum">
              <a:rPr lang="en-GB" smtClean="0"/>
              <a:t>‹#›</a:t>
            </a:fld>
            <a:endParaRPr lang="en-GB"/>
          </a:p>
        </p:txBody>
      </p:sp>
    </p:spTree>
    <p:extLst>
      <p:ext uri="{BB962C8B-B14F-4D97-AF65-F5344CB8AC3E}">
        <p14:creationId xmlns:p14="http://schemas.microsoft.com/office/powerpoint/2010/main" val="161767045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D6E611-6F8A-416C-BB0C-6F76862D90E9}" type="datetimeFigureOut">
              <a:rPr lang="en-GB" smtClean="0"/>
              <a:t>22/09/2025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F60D55-9D37-4759-98D0-363D7DBC867D}" type="slidenum">
              <a:rPr lang="en-GB" smtClean="0"/>
              <a:t>‹#›</a:t>
            </a:fld>
            <a:endParaRPr lang="en-GB"/>
          </a:p>
        </p:txBody>
      </p:sp>
    </p:spTree>
    <p:extLst>
      <p:ext uri="{BB962C8B-B14F-4D97-AF65-F5344CB8AC3E}">
        <p14:creationId xmlns:p14="http://schemas.microsoft.com/office/powerpoint/2010/main" val="31834881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D6E611-6F8A-416C-BB0C-6F76862D90E9}" type="datetimeFigureOut">
              <a:rPr lang="en-GB" smtClean="0"/>
              <a:t>22/09/2025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F60D55-9D37-4759-98D0-363D7DBC867D}" type="slidenum">
              <a:rPr lang="en-GB" smtClean="0"/>
              <a:t>‹#›</a:t>
            </a:fld>
            <a:endParaRPr lang="en-GB"/>
          </a:p>
        </p:txBody>
      </p:sp>
    </p:spTree>
    <p:extLst>
      <p:ext uri="{BB962C8B-B14F-4D97-AF65-F5344CB8AC3E}">
        <p14:creationId xmlns:p14="http://schemas.microsoft.com/office/powerpoint/2010/main" val="14995050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D6E611-6F8A-416C-BB0C-6F76862D90E9}"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F60D55-9D37-4759-98D0-363D7DBC867D}" type="slidenum">
              <a:rPr lang="en-GB" smtClean="0"/>
              <a:t>‹#›</a:t>
            </a:fld>
            <a:endParaRPr lang="en-GB"/>
          </a:p>
        </p:txBody>
      </p:sp>
    </p:spTree>
    <p:extLst>
      <p:ext uri="{BB962C8B-B14F-4D97-AF65-F5344CB8AC3E}">
        <p14:creationId xmlns:p14="http://schemas.microsoft.com/office/powerpoint/2010/main" val="36582916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D6E611-6F8A-416C-BB0C-6F76862D90E9}"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F60D55-9D37-4759-98D0-363D7DBC867D}" type="slidenum">
              <a:rPr lang="en-GB" smtClean="0"/>
              <a:t>‹#›</a:t>
            </a:fld>
            <a:endParaRPr lang="en-GB"/>
          </a:p>
        </p:txBody>
      </p:sp>
    </p:spTree>
    <p:extLst>
      <p:ext uri="{BB962C8B-B14F-4D97-AF65-F5344CB8AC3E}">
        <p14:creationId xmlns:p14="http://schemas.microsoft.com/office/powerpoint/2010/main" val="10559522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9/22/2025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9/22/2025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708" r:id="rId6"/>
    <p:sldLayoutId id="2147483709" r:id="rId7"/>
    <p:sldLayoutId id="2147483710" r:id="rId8"/>
    <p:sldLayoutId id="2147483711" r:id="rId9"/>
    <p:sldLayoutId id="2147483712" r:id="rId10"/>
    <p:sldLayoutId id="2147483713" r:id="rId11"/>
  </p:sldLayoutIdLst>
  <p:transition spd="slow">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9/22/2025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02" r:id="rId6"/>
    <p:sldLayoutId id="2147483703" r:id="rId7"/>
    <p:sldLayoutId id="2147483704" r:id="rId8"/>
    <p:sldLayoutId id="2147483705" r:id="rId9"/>
    <p:sldLayoutId id="2147483706" r:id="rId10"/>
    <p:sldLayoutId id="2147483707" r:id="rId11"/>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6"/>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9"/>
            <a:ext cx="2844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E07D7F6D-9593-4EC0-9FA6-58816EFEA769}" type="datetimeFigureOut">
              <a:rPr lang="en-GB" smtClean="0"/>
              <a:t>22/09/2025</a:t>
            </a:fld>
            <a:endParaRPr lang="en-GB"/>
          </a:p>
        </p:txBody>
      </p:sp>
      <p:sp>
        <p:nvSpPr>
          <p:cNvPr id="5" name="Footer Placeholder 4"/>
          <p:cNvSpPr>
            <a:spLocks noGrp="1"/>
          </p:cNvSpPr>
          <p:nvPr>
            <p:ph type="ftr" sz="quarter" idx="3"/>
          </p:nvPr>
        </p:nvSpPr>
        <p:spPr>
          <a:xfrm>
            <a:off x="4165600" y="6356359"/>
            <a:ext cx="3860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9"/>
            <a:ext cx="28448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B33A8D4-C927-4905-AA98-A5DCF4108AB6}" type="slidenum">
              <a:rPr lang="en-GB" smtClean="0"/>
              <a:t>‹#›</a:t>
            </a:fld>
            <a:endParaRPr lang="en-GB"/>
          </a:p>
        </p:txBody>
      </p:sp>
    </p:spTree>
    <p:extLst>
      <p:ext uri="{BB962C8B-B14F-4D97-AF65-F5344CB8AC3E}">
        <p14:creationId xmlns:p14="http://schemas.microsoft.com/office/powerpoint/2010/main" val="1508676291"/>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D6E611-6F8A-416C-BB0C-6F76862D90E9}" type="datetimeFigureOut">
              <a:rPr lang="en-GB" smtClean="0"/>
              <a:t>22/09/2025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F60D55-9D37-4759-98D0-363D7DBC867D}" type="slidenum">
              <a:rPr lang="en-GB" smtClean="0"/>
              <a:t>‹#›</a:t>
            </a:fld>
            <a:endParaRPr lang="en-GB"/>
          </a:p>
        </p:txBody>
      </p:sp>
    </p:spTree>
    <p:extLst>
      <p:ext uri="{BB962C8B-B14F-4D97-AF65-F5344CB8AC3E}">
        <p14:creationId xmlns:p14="http://schemas.microsoft.com/office/powerpoint/2010/main" val="38097112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10" Type="http://schemas.microsoft.com/office/2007/relationships/hdphoto" Target="../media/hdphoto1.wdp"/><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6.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10" Type="http://schemas.microsoft.com/office/2007/relationships/hdphoto" Target="../media/hdphoto1.wdp"/><Relationship Id="rId4" Type="http://schemas.openxmlformats.org/officeDocument/2006/relationships/image" Target="../media/image3.png"/><Relationship Id="rId9"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10" Type="http://schemas.microsoft.com/office/2007/relationships/hdphoto" Target="../media/hdphoto1.wdp"/><Relationship Id="rId4" Type="http://schemas.openxmlformats.org/officeDocument/2006/relationships/image" Target="../media/image3.png"/><Relationship Id="rId9"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3.xml"/><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10" Type="http://schemas.microsoft.com/office/2007/relationships/hdphoto" Target="../media/hdphoto1.wdp"/><Relationship Id="rId4" Type="http://schemas.openxmlformats.org/officeDocument/2006/relationships/image" Target="../media/image3.png"/><Relationship Id="rId9"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microsoft.com/office/2007/relationships/hdphoto" Target="../media/hdphoto2.wdp"/><Relationship Id="rId7" Type="http://schemas.microsoft.com/office/2007/relationships/hdphoto" Target="../media/hdphoto3.wdp"/><Relationship Id="rId2" Type="http://schemas.openxmlformats.org/officeDocument/2006/relationships/image" Target="../media/image24.png"/><Relationship Id="rId1" Type="http://schemas.openxmlformats.org/officeDocument/2006/relationships/slideLayout" Target="../slideLayouts/slideLayout35.xml"/><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10" Type="http://schemas.microsoft.com/office/2007/relationships/hdphoto" Target="../media/hdphoto1.wdp"/><Relationship Id="rId4" Type="http://schemas.openxmlformats.org/officeDocument/2006/relationships/image" Target="../media/image3.png"/><Relationship Id="rId9"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10" Type="http://schemas.microsoft.com/office/2007/relationships/hdphoto" Target="../media/hdphoto1.wdp"/><Relationship Id="rId4" Type="http://schemas.openxmlformats.org/officeDocument/2006/relationships/image" Target="../media/image3.png"/><Relationship Id="rId9"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10" Type="http://schemas.microsoft.com/office/2007/relationships/hdphoto" Target="../media/hdphoto1.wdp"/><Relationship Id="rId4" Type="http://schemas.openxmlformats.org/officeDocument/2006/relationships/image" Target="../media/image3.png"/><Relationship Id="rId9" Type="http://schemas.openxmlformats.org/officeDocument/2006/relationships/image" Target="../media/image8.png"/></Relationships>
</file>

<file path=ppt/slides/_rels/slide3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10" Type="http://schemas.microsoft.com/office/2007/relationships/hdphoto" Target="../media/hdphoto1.wdp"/><Relationship Id="rId4" Type="http://schemas.openxmlformats.org/officeDocument/2006/relationships/image" Target="../media/image3.png"/><Relationship Id="rId9"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13.xml"/><Relationship Id="rId1" Type="http://schemas.openxmlformats.org/officeDocument/2006/relationships/video" Target="https://www.youtube.com/embed/liCRrheKIOI?feature=oembed" TargetMode="External"/><Relationship Id="rId4" Type="http://schemas.openxmlformats.org/officeDocument/2006/relationships/image" Target="../media/image32.jpeg"/></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75916347-BAF9-E69B-F672-63E9C055D57C}"/>
              </a:ext>
            </a:extLst>
          </p:cNvPr>
          <p:cNvSpPr/>
          <p:nvPr/>
        </p:nvSpPr>
        <p:spPr>
          <a:xfrm>
            <a:off x="3803986" y="1941887"/>
            <a:ext cx="8381999" cy="1253288"/>
          </a:xfrm>
          <a:prstGeom prst="rect">
            <a:avLst/>
          </a:prstGeom>
          <a:solidFill>
            <a:srgbClr val="3AAD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5" name="TextBox 4"/>
          <p:cNvSpPr txBox="1"/>
          <p:nvPr/>
        </p:nvSpPr>
        <p:spPr>
          <a:xfrm>
            <a:off x="3928864" y="1993222"/>
            <a:ext cx="7953350" cy="1138773"/>
          </a:xfrm>
          <a:prstGeom prst="rect">
            <a:avLst/>
          </a:prstGeom>
          <a:solidFill>
            <a:srgbClr val="3AAD00"/>
          </a:solidFill>
        </p:spPr>
        <p:txBody>
          <a:bodyPr wrap="square" lIns="91440" tIns="45720" rIns="91440" bIns="45720" rtlCol="0" anchor="ctr">
            <a:spAutoFit/>
          </a:bodyPr>
          <a:lstStyle/>
          <a:p>
            <a:r>
              <a:rPr lang="en-GB" sz="3200" b="1" dirty="0">
                <a:latin typeface="Tw Cen MT"/>
                <a:ea typeface="Yu Gothic UI Semibold"/>
              </a:rPr>
              <a:t>   </a:t>
            </a:r>
            <a:r>
              <a:rPr lang="en-GB" sz="4000" b="1" dirty="0">
                <a:latin typeface="Tw Cen MT"/>
                <a:ea typeface="Yu Gothic UI Semibold"/>
              </a:rPr>
              <a:t>FORM TIME</a:t>
            </a:r>
            <a:endParaRPr lang="en-US" sz="4000" dirty="0"/>
          </a:p>
          <a:p>
            <a:r>
              <a:rPr lang="en-GB" sz="2000" b="1" dirty="0">
                <a:latin typeface="Tw Cen MT"/>
                <a:ea typeface="Yu Gothic UI Semibold"/>
              </a:rPr>
              <a:t>    </a:t>
            </a:r>
            <a:r>
              <a:rPr lang="en-GB" sz="2800" b="1" dirty="0">
                <a:latin typeface="Tw Cen MT"/>
                <a:ea typeface="Yu Gothic UI Semibold"/>
              </a:rPr>
              <a:t> </a:t>
            </a:r>
          </a:p>
        </p:txBody>
      </p:sp>
      <p:pic>
        <p:nvPicPr>
          <p:cNvPr id="7" name="Picture 6" descr="A blue text on a white background&#10;&#10;Description automatically generated">
            <a:extLst>
              <a:ext uri="{FF2B5EF4-FFF2-40B4-BE49-F238E27FC236}">
                <a16:creationId xmlns:a16="http://schemas.microsoft.com/office/drawing/2014/main" id="{904DBAC5-DAA4-011A-5B32-EB8B0962192D}"/>
              </a:ext>
            </a:extLst>
          </p:cNvPr>
          <p:cNvPicPr>
            <a:picLocks noChangeAspect="1"/>
          </p:cNvPicPr>
          <p:nvPr/>
        </p:nvPicPr>
        <p:blipFill>
          <a:blip r:embed="rId2"/>
          <a:stretch>
            <a:fillRect/>
          </a:stretch>
        </p:blipFill>
        <p:spPr>
          <a:xfrm>
            <a:off x="689861" y="174363"/>
            <a:ext cx="2917760" cy="1228555"/>
          </a:xfrm>
          <a:prstGeom prst="rect">
            <a:avLst/>
          </a:prstGeom>
        </p:spPr>
      </p:pic>
      <p:grpSp>
        <p:nvGrpSpPr>
          <p:cNvPr id="17" name="Group 16">
            <a:extLst>
              <a:ext uri="{FF2B5EF4-FFF2-40B4-BE49-F238E27FC236}">
                <a16:creationId xmlns:a16="http://schemas.microsoft.com/office/drawing/2014/main" id="{9A457B5D-0568-C532-54CF-E7C9EC800671}"/>
              </a:ext>
            </a:extLst>
          </p:cNvPr>
          <p:cNvGrpSpPr/>
          <p:nvPr/>
        </p:nvGrpSpPr>
        <p:grpSpPr>
          <a:xfrm>
            <a:off x="1797198" y="4314487"/>
            <a:ext cx="9130363" cy="2436104"/>
            <a:chOff x="1797198" y="4314487"/>
            <a:chExt cx="9130363" cy="2436104"/>
          </a:xfrm>
        </p:grpSpPr>
        <p:pic>
          <p:nvPicPr>
            <p:cNvPr id="3" name="Picture 5" descr="Logo, icon&#10;&#10;Description automatically generated">
              <a:extLst>
                <a:ext uri="{FF2B5EF4-FFF2-40B4-BE49-F238E27FC236}">
                  <a16:creationId xmlns:a16="http://schemas.microsoft.com/office/drawing/2014/main" id="{4701765F-15C4-A16F-1EAA-7A667FC197D0}"/>
                </a:ext>
              </a:extLst>
            </p:cNvPr>
            <p:cNvPicPr>
              <a:picLocks noChangeAspect="1"/>
            </p:cNvPicPr>
            <p:nvPr/>
          </p:nvPicPr>
          <p:blipFill>
            <a:blip r:embed="rId3"/>
            <a:stretch>
              <a:fillRect/>
            </a:stretch>
          </p:blipFill>
          <p:spPr>
            <a:xfrm>
              <a:off x="1797198" y="4314487"/>
              <a:ext cx="1417692" cy="1738136"/>
            </a:xfrm>
            <a:prstGeom prst="rect">
              <a:avLst/>
            </a:prstGeom>
          </p:spPr>
        </p:pic>
        <p:pic>
          <p:nvPicPr>
            <p:cNvPr id="4" name="Picture 8" descr="Icon&#10;&#10;Description automatically generated">
              <a:extLst>
                <a:ext uri="{FF2B5EF4-FFF2-40B4-BE49-F238E27FC236}">
                  <a16:creationId xmlns:a16="http://schemas.microsoft.com/office/drawing/2014/main" id="{0480C159-43A5-BC5C-026E-AFA5E63AA11E}"/>
                </a:ext>
              </a:extLst>
            </p:cNvPr>
            <p:cNvPicPr>
              <a:picLocks noChangeAspect="1"/>
            </p:cNvPicPr>
            <p:nvPr/>
          </p:nvPicPr>
          <p:blipFill>
            <a:blip r:embed="rId4"/>
            <a:stretch>
              <a:fillRect/>
            </a:stretch>
          </p:blipFill>
          <p:spPr>
            <a:xfrm>
              <a:off x="3369052" y="4328966"/>
              <a:ext cx="1417695" cy="1748703"/>
            </a:xfrm>
            <a:prstGeom prst="rect">
              <a:avLst/>
            </a:prstGeom>
          </p:spPr>
        </p:pic>
        <p:pic>
          <p:nvPicPr>
            <p:cNvPr id="6" name="Picture 9" descr="Icon&#10;&#10;Description automatically generated">
              <a:extLst>
                <a:ext uri="{FF2B5EF4-FFF2-40B4-BE49-F238E27FC236}">
                  <a16:creationId xmlns:a16="http://schemas.microsoft.com/office/drawing/2014/main" id="{474ADA8D-88C9-4D62-7F43-18EAA54B6E7E}"/>
                </a:ext>
              </a:extLst>
            </p:cNvPr>
            <p:cNvPicPr>
              <a:picLocks noChangeAspect="1"/>
            </p:cNvPicPr>
            <p:nvPr/>
          </p:nvPicPr>
          <p:blipFill>
            <a:blip r:embed="rId5"/>
            <a:stretch>
              <a:fillRect/>
            </a:stretch>
          </p:blipFill>
          <p:spPr>
            <a:xfrm>
              <a:off x="4928922" y="4344982"/>
              <a:ext cx="1422627" cy="1738139"/>
            </a:xfrm>
            <a:prstGeom prst="rect">
              <a:avLst/>
            </a:prstGeom>
          </p:spPr>
        </p:pic>
        <p:pic>
          <p:nvPicPr>
            <p:cNvPr id="8" name="Picture 12" descr="A picture containing shape&#10;&#10;Description automatically generated">
              <a:extLst>
                <a:ext uri="{FF2B5EF4-FFF2-40B4-BE49-F238E27FC236}">
                  <a16:creationId xmlns:a16="http://schemas.microsoft.com/office/drawing/2014/main" id="{76A01336-483F-59A9-5AC7-71678B79CB46}"/>
                </a:ext>
              </a:extLst>
            </p:cNvPr>
            <p:cNvPicPr>
              <a:picLocks noChangeAspect="1"/>
            </p:cNvPicPr>
            <p:nvPr/>
          </p:nvPicPr>
          <p:blipFill>
            <a:blip r:embed="rId6"/>
            <a:stretch>
              <a:fillRect/>
            </a:stretch>
          </p:blipFill>
          <p:spPr>
            <a:xfrm>
              <a:off x="6438898" y="4327456"/>
              <a:ext cx="1412766" cy="1746581"/>
            </a:xfrm>
            <a:prstGeom prst="rect">
              <a:avLst/>
            </a:prstGeom>
          </p:spPr>
        </p:pic>
        <p:pic>
          <p:nvPicPr>
            <p:cNvPr id="9" name="Picture 13" descr="Shape, icon&#10;&#10;Description automatically generated">
              <a:extLst>
                <a:ext uri="{FF2B5EF4-FFF2-40B4-BE49-F238E27FC236}">
                  <a16:creationId xmlns:a16="http://schemas.microsoft.com/office/drawing/2014/main" id="{CBCF9E56-672A-87B6-E5A8-A7BD2D543B01}"/>
                </a:ext>
              </a:extLst>
            </p:cNvPr>
            <p:cNvPicPr>
              <a:picLocks noChangeAspect="1"/>
            </p:cNvPicPr>
            <p:nvPr/>
          </p:nvPicPr>
          <p:blipFill>
            <a:blip r:embed="rId7"/>
            <a:stretch>
              <a:fillRect/>
            </a:stretch>
          </p:blipFill>
          <p:spPr>
            <a:xfrm>
              <a:off x="7985558" y="4327415"/>
              <a:ext cx="1412763" cy="1750866"/>
            </a:xfrm>
            <a:prstGeom prst="rect">
              <a:avLst/>
            </a:prstGeom>
          </p:spPr>
        </p:pic>
        <p:pic>
          <p:nvPicPr>
            <p:cNvPr id="10" name="Picture 14" descr="Logo, icon&#10;&#10;Description automatically generated">
              <a:extLst>
                <a:ext uri="{FF2B5EF4-FFF2-40B4-BE49-F238E27FC236}">
                  <a16:creationId xmlns:a16="http://schemas.microsoft.com/office/drawing/2014/main" id="{B39797BB-B436-AD71-6F5A-D3F06D8BFE7A}"/>
                </a:ext>
              </a:extLst>
            </p:cNvPr>
            <p:cNvPicPr>
              <a:picLocks noChangeAspect="1"/>
            </p:cNvPicPr>
            <p:nvPr/>
          </p:nvPicPr>
          <p:blipFill>
            <a:blip r:embed="rId8"/>
            <a:stretch>
              <a:fillRect/>
            </a:stretch>
          </p:blipFill>
          <p:spPr>
            <a:xfrm>
              <a:off x="9514796" y="4321280"/>
              <a:ext cx="1412765" cy="1746580"/>
            </a:xfrm>
            <a:prstGeom prst="rect">
              <a:avLst/>
            </a:prstGeom>
          </p:spPr>
        </p:pic>
        <p:pic>
          <p:nvPicPr>
            <p:cNvPr id="11" name="Picture 10">
              <a:extLst>
                <a:ext uri="{FF2B5EF4-FFF2-40B4-BE49-F238E27FC236}">
                  <a16:creationId xmlns:a16="http://schemas.microsoft.com/office/drawing/2014/main" id="{5C2D8F11-4F51-ACA2-7976-15C83B0C61FE}"/>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16920" t="5417" r="75444" b="2617"/>
            <a:stretch/>
          </p:blipFill>
          <p:spPr>
            <a:xfrm>
              <a:off x="9835081" y="6056015"/>
              <a:ext cx="696323" cy="667211"/>
            </a:xfrm>
            <a:prstGeom prst="rect">
              <a:avLst/>
            </a:prstGeom>
          </p:spPr>
        </p:pic>
        <p:pic>
          <p:nvPicPr>
            <p:cNvPr id="12" name="Picture 11" descr="A close up of a logo&#10;&#10;Description automatically generated">
              <a:extLst>
                <a:ext uri="{FF2B5EF4-FFF2-40B4-BE49-F238E27FC236}">
                  <a16:creationId xmlns:a16="http://schemas.microsoft.com/office/drawing/2014/main" id="{45C4EAAC-8490-6307-B28F-F0C3CD53D3A0}"/>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81976" t="4044" r="2214" b="-750"/>
            <a:stretch/>
          </p:blipFill>
          <p:spPr>
            <a:xfrm>
              <a:off x="3233873" y="6083551"/>
              <a:ext cx="1698738" cy="656943"/>
            </a:xfrm>
            <a:prstGeom prst="rect">
              <a:avLst/>
            </a:prstGeom>
          </p:spPr>
        </p:pic>
        <p:pic>
          <p:nvPicPr>
            <p:cNvPr id="13" name="Picture 12" descr="A close up of a logo&#10;&#10;Description automatically generated">
              <a:extLst>
                <a:ext uri="{FF2B5EF4-FFF2-40B4-BE49-F238E27FC236}">
                  <a16:creationId xmlns:a16="http://schemas.microsoft.com/office/drawing/2014/main" id="{CC674548-AE34-E221-5307-A77F2C771336}"/>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2050" t="9632" r="87645" b="-105"/>
            <a:stretch/>
          </p:blipFill>
          <p:spPr>
            <a:xfrm>
              <a:off x="2016603" y="6105558"/>
              <a:ext cx="1070578" cy="645033"/>
            </a:xfrm>
            <a:prstGeom prst="rect">
              <a:avLst/>
            </a:prstGeom>
          </p:spPr>
        </p:pic>
        <p:pic>
          <p:nvPicPr>
            <p:cNvPr id="14" name="Picture 13" descr="A close up of a logo&#10;&#10;Description automatically generated">
              <a:extLst>
                <a:ext uri="{FF2B5EF4-FFF2-40B4-BE49-F238E27FC236}">
                  <a16:creationId xmlns:a16="http://schemas.microsoft.com/office/drawing/2014/main" id="{ABA984B2-8D28-8B26-BCE9-FCD4AD9F3A83}"/>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29270" t="5599" r="62867" b="2035"/>
            <a:stretch/>
          </p:blipFill>
          <p:spPr>
            <a:xfrm>
              <a:off x="5169612" y="6072613"/>
              <a:ext cx="797067" cy="662229"/>
            </a:xfrm>
            <a:prstGeom prst="rect">
              <a:avLst/>
            </a:prstGeom>
          </p:spPr>
        </p:pic>
        <p:pic>
          <p:nvPicPr>
            <p:cNvPr id="15" name="Picture 14" descr="A close up of a logo&#10;&#10;Description automatically generated">
              <a:extLst>
                <a:ext uri="{FF2B5EF4-FFF2-40B4-BE49-F238E27FC236}">
                  <a16:creationId xmlns:a16="http://schemas.microsoft.com/office/drawing/2014/main" id="{0C6E836B-21EC-0C30-1A17-DA3BD32F8FC7}"/>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63608" t="7255" r="22877" b="2033"/>
            <a:stretch/>
          </p:blipFill>
          <p:spPr>
            <a:xfrm>
              <a:off x="6287547" y="6064493"/>
              <a:ext cx="1427744" cy="668878"/>
            </a:xfrm>
            <a:prstGeom prst="rect">
              <a:avLst/>
            </a:prstGeom>
          </p:spPr>
        </p:pic>
        <p:pic>
          <p:nvPicPr>
            <p:cNvPr id="16" name="Picture 15" descr="A close up of a logo&#10;&#10;Description automatically generated">
              <a:extLst>
                <a:ext uri="{FF2B5EF4-FFF2-40B4-BE49-F238E27FC236}">
                  <a16:creationId xmlns:a16="http://schemas.microsoft.com/office/drawing/2014/main" id="{0F71A36F-0454-EE91-1364-80D71125A82F}"/>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42123" t="5063" r="41123" b="2743"/>
            <a:stretch/>
          </p:blipFill>
          <p:spPr>
            <a:xfrm>
              <a:off x="7864762" y="6060881"/>
              <a:ext cx="1604849" cy="669021"/>
            </a:xfrm>
            <a:prstGeom prst="rect">
              <a:avLst/>
            </a:prstGeom>
          </p:spPr>
        </p:pic>
      </p:grpSp>
    </p:spTree>
    <p:extLst>
      <p:ext uri="{BB962C8B-B14F-4D97-AF65-F5344CB8AC3E}">
        <p14:creationId xmlns:p14="http://schemas.microsoft.com/office/powerpoint/2010/main" val="9802398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topwatch and words on a chalkboard&#10;&#10;AI-generated content may be incorrect.">
            <a:extLst>
              <a:ext uri="{FF2B5EF4-FFF2-40B4-BE49-F238E27FC236}">
                <a16:creationId xmlns:a16="http://schemas.microsoft.com/office/drawing/2014/main" id="{0AA72275-2BC6-E00F-CA31-B5914ACA7B68}"/>
              </a:ext>
            </a:extLst>
          </p:cNvPr>
          <p:cNvPicPr>
            <a:picLocks noChangeAspect="1"/>
          </p:cNvPicPr>
          <p:nvPr/>
        </p:nvPicPr>
        <p:blipFill>
          <a:blip r:embed="rId2"/>
          <a:stretch>
            <a:fillRect/>
          </a:stretch>
        </p:blipFill>
        <p:spPr>
          <a:xfrm>
            <a:off x="3501197" y="1407611"/>
            <a:ext cx="3358761" cy="2584364"/>
          </a:xfrm>
          <a:prstGeom prst="rect">
            <a:avLst/>
          </a:prstGeom>
        </p:spPr>
      </p:pic>
      <p:pic>
        <p:nvPicPr>
          <p:cNvPr id="7" name="Picture 6" descr="A line art of handshake&#10;&#10;AI-generated content may be incorrect.">
            <a:extLst>
              <a:ext uri="{FF2B5EF4-FFF2-40B4-BE49-F238E27FC236}">
                <a16:creationId xmlns:a16="http://schemas.microsoft.com/office/drawing/2014/main" id="{C5F9BF73-32A0-2F92-2210-D615E8730C07}"/>
              </a:ext>
            </a:extLst>
          </p:cNvPr>
          <p:cNvPicPr>
            <a:picLocks noChangeAspect="1"/>
          </p:cNvPicPr>
          <p:nvPr/>
        </p:nvPicPr>
        <p:blipFill>
          <a:blip r:embed="rId3"/>
          <a:stretch>
            <a:fillRect/>
          </a:stretch>
        </p:blipFill>
        <p:spPr>
          <a:xfrm>
            <a:off x="8444646" y="5207557"/>
            <a:ext cx="3588328" cy="1518888"/>
          </a:xfrm>
          <a:prstGeom prst="rect">
            <a:avLst/>
          </a:prstGeom>
          <a:ln w="57150">
            <a:solidFill>
              <a:srgbClr val="0070C0"/>
            </a:solidFill>
          </a:ln>
        </p:spPr>
      </p:pic>
      <p:sp>
        <p:nvSpPr>
          <p:cNvPr id="8" name="TextBox 7">
            <a:extLst>
              <a:ext uri="{FF2B5EF4-FFF2-40B4-BE49-F238E27FC236}">
                <a16:creationId xmlns:a16="http://schemas.microsoft.com/office/drawing/2014/main" id="{DF94F656-63F5-D025-116C-A2F816474DC2}"/>
              </a:ext>
            </a:extLst>
          </p:cNvPr>
          <p:cNvSpPr txBox="1"/>
          <p:nvPr/>
        </p:nvSpPr>
        <p:spPr>
          <a:xfrm>
            <a:off x="7308573" y="842319"/>
            <a:ext cx="4731026" cy="3170099"/>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dirty="0">
                <a:latin typeface="Century Gothic"/>
              </a:rPr>
              <a:t>“Love is patient, love is kind. </a:t>
            </a:r>
            <a:endParaRPr lang="en-US" sz="2000"/>
          </a:p>
          <a:p>
            <a:pPr algn="ctr"/>
            <a:r>
              <a:rPr lang="en-US" sz="2000" dirty="0">
                <a:latin typeface="Century Gothic"/>
              </a:rPr>
              <a:t>It does not envy, it does not boast, it is not proud.</a:t>
            </a:r>
            <a:br>
              <a:rPr lang="en-US" sz="2000" dirty="0">
                <a:latin typeface="Century Gothic"/>
              </a:rPr>
            </a:br>
            <a:r>
              <a:rPr lang="en-US" sz="2000" dirty="0">
                <a:latin typeface="Century Gothic"/>
              </a:rPr>
              <a:t>It does not </a:t>
            </a:r>
            <a:r>
              <a:rPr lang="en-US" sz="2000" err="1">
                <a:latin typeface="Century Gothic"/>
              </a:rPr>
              <a:t>dishonour</a:t>
            </a:r>
            <a:r>
              <a:rPr lang="en-US" sz="2000" dirty="0">
                <a:latin typeface="Century Gothic"/>
              </a:rPr>
              <a:t> others, it is not self-seeking, it is not easily angered,</a:t>
            </a:r>
            <a:br>
              <a:rPr lang="en-US" sz="2000" dirty="0">
                <a:latin typeface="Century Gothic"/>
              </a:rPr>
            </a:br>
            <a:r>
              <a:rPr lang="en-US" sz="2000" dirty="0">
                <a:latin typeface="Century Gothic"/>
              </a:rPr>
              <a:t>it keeps no record of wrongs. </a:t>
            </a:r>
            <a:endParaRPr lang="en-US" sz="2000">
              <a:latin typeface="Aptos" panose="020B0004020202020204"/>
            </a:endParaRPr>
          </a:p>
          <a:p>
            <a:pPr algn="ctr"/>
            <a:r>
              <a:rPr lang="en-US" sz="2000" dirty="0">
                <a:latin typeface="Century Gothic"/>
              </a:rPr>
              <a:t>Love does not delight in evil but rejoices with the truth.</a:t>
            </a:r>
            <a:br>
              <a:rPr lang="en-US" sz="2000" dirty="0">
                <a:latin typeface="Century Gothic"/>
              </a:rPr>
            </a:br>
            <a:r>
              <a:rPr lang="en-US" sz="2000" dirty="0">
                <a:latin typeface="Century Gothic"/>
              </a:rPr>
              <a:t>It always protects, always trusts, always hopes, always perseveres.”</a:t>
            </a:r>
            <a:endParaRPr lang="en-US" sz="2000"/>
          </a:p>
        </p:txBody>
      </p:sp>
      <p:sp>
        <p:nvSpPr>
          <p:cNvPr id="10" name="Title 1">
            <a:extLst>
              <a:ext uri="{FF2B5EF4-FFF2-40B4-BE49-F238E27FC236}">
                <a16:creationId xmlns:a16="http://schemas.microsoft.com/office/drawing/2014/main" id="{F666180D-29E0-D17A-7803-6C9E2E9A16BB}"/>
              </a:ext>
            </a:extLst>
          </p:cNvPr>
          <p:cNvSpPr>
            <a:spLocks noGrp="1"/>
          </p:cNvSpPr>
          <p:nvPr>
            <p:ph type="title"/>
          </p:nvPr>
        </p:nvSpPr>
        <p:spPr>
          <a:xfrm>
            <a:off x="621957" y="5334037"/>
            <a:ext cx="7119988" cy="1268460"/>
          </a:xfrm>
          <a:solidFill>
            <a:schemeClr val="bg1">
              <a:lumMod val="95000"/>
            </a:schemeClr>
          </a:solidFill>
        </p:spPr>
        <p:txBody>
          <a:bodyPr>
            <a:normAutofit/>
          </a:bodyPr>
          <a:lstStyle/>
          <a:p>
            <a:r>
              <a:rPr lang="en-US" sz="3200" i="1" dirty="0">
                <a:latin typeface="Century Gothic"/>
                <a:ea typeface="+mj-lt"/>
                <a:cs typeface="+mj-lt"/>
              </a:rPr>
              <a:t>What would happen if patience was missing?</a:t>
            </a:r>
            <a:endParaRPr lang="en-US" sz="3200" dirty="0">
              <a:latin typeface="Century Gothic"/>
            </a:endParaRPr>
          </a:p>
        </p:txBody>
      </p:sp>
      <p:pic>
        <p:nvPicPr>
          <p:cNvPr id="12" name="Picture 11" descr="The Prodigal Son (by Kaye Redman Fine Art)">
            <a:extLst>
              <a:ext uri="{FF2B5EF4-FFF2-40B4-BE49-F238E27FC236}">
                <a16:creationId xmlns:a16="http://schemas.microsoft.com/office/drawing/2014/main" id="{74D184E5-FFA9-9B03-9574-1C077E72ADEF}"/>
              </a:ext>
            </a:extLst>
          </p:cNvPr>
          <p:cNvPicPr>
            <a:picLocks noChangeAspect="1"/>
          </p:cNvPicPr>
          <p:nvPr/>
        </p:nvPicPr>
        <p:blipFill>
          <a:blip r:embed="rId4"/>
          <a:stretch>
            <a:fillRect/>
          </a:stretch>
        </p:blipFill>
        <p:spPr>
          <a:xfrm>
            <a:off x="179780" y="1108941"/>
            <a:ext cx="3102196" cy="3810325"/>
          </a:xfrm>
          <a:prstGeom prst="rect">
            <a:avLst/>
          </a:prstGeom>
        </p:spPr>
      </p:pic>
    </p:spTree>
    <p:extLst>
      <p:ext uri="{BB962C8B-B14F-4D97-AF65-F5344CB8AC3E}">
        <p14:creationId xmlns:p14="http://schemas.microsoft.com/office/powerpoint/2010/main" val="17112694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2E5DFBA9-6D51-8AC3-A9BA-398D17EEE2B7}"/>
            </a:ext>
          </a:extLst>
        </p:cNvPr>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849E295-2A6A-1C77-2F1E-D1DC8576E3D2}"/>
              </a:ext>
            </a:extLst>
          </p:cNvPr>
          <p:cNvGraphicFramePr>
            <a:graphicFrameLocks noGrp="1"/>
          </p:cNvGraphicFramePr>
          <p:nvPr/>
        </p:nvGraphicFramePr>
        <p:xfrm>
          <a:off x="389046" y="375519"/>
          <a:ext cx="11417492" cy="6109718"/>
        </p:xfrm>
        <a:graphic>
          <a:graphicData uri="http://schemas.openxmlformats.org/drawingml/2006/table">
            <a:tbl>
              <a:tblPr firstRow="1" bandRow="1">
                <a:tableStyleId>{5C22544A-7EE6-4342-B048-85BDC9FD1C3A}</a:tableStyleId>
              </a:tblPr>
              <a:tblGrid>
                <a:gridCol w="5708746">
                  <a:extLst>
                    <a:ext uri="{9D8B030D-6E8A-4147-A177-3AD203B41FA5}">
                      <a16:colId xmlns:a16="http://schemas.microsoft.com/office/drawing/2014/main" val="3525940065"/>
                    </a:ext>
                  </a:extLst>
                </a:gridCol>
                <a:gridCol w="5708746">
                  <a:extLst>
                    <a:ext uri="{9D8B030D-6E8A-4147-A177-3AD203B41FA5}">
                      <a16:colId xmlns:a16="http://schemas.microsoft.com/office/drawing/2014/main" val="2276457989"/>
                    </a:ext>
                  </a:extLst>
                </a:gridCol>
              </a:tblGrid>
              <a:tr h="3054859">
                <a:tc>
                  <a:txBody>
                    <a:bodyPr/>
                    <a:lstStyle/>
                    <a:p>
                      <a:endParaRPr lang="en-GB" sz="1800" dirty="0">
                        <a:solidFill>
                          <a:schemeClr val="tx1"/>
                        </a:solidFill>
                        <a:latin typeface="Century Gothic"/>
                      </a:endParaRPr>
                    </a:p>
                    <a:p>
                      <a:r>
                        <a:rPr lang="en-GB" sz="1800" dirty="0">
                          <a:solidFill>
                            <a:schemeClr val="tx1"/>
                          </a:solidFill>
                          <a:latin typeface="Century Gothic"/>
                        </a:rPr>
                        <a:t>DEFINITION </a:t>
                      </a:r>
                      <a:endParaRPr lang="en-GB" sz="1800" baseline="0" dirty="0">
                        <a:solidFill>
                          <a:schemeClr val="tx1"/>
                        </a:solidFill>
                        <a:latin typeface="Century Gothic"/>
                      </a:endParaRPr>
                    </a:p>
                    <a:p>
                      <a:pPr lvl="0">
                        <a:buNone/>
                      </a:pPr>
                      <a:endParaRPr lang="en-GB" sz="1800" dirty="0">
                        <a:solidFill>
                          <a:schemeClr val="tx1"/>
                        </a:solidFill>
                        <a:latin typeface="Century Gothic"/>
                      </a:endParaRPr>
                    </a:p>
                    <a:p>
                      <a:r>
                        <a:rPr lang="en-US" sz="1800" b="0" i="0" u="none" strike="noStrike" kern="1200" noProof="0" dirty="0">
                          <a:solidFill>
                            <a:schemeClr val="tx1"/>
                          </a:solidFill>
                          <a:effectLst/>
                          <a:latin typeface="Century Gothic"/>
                        </a:rPr>
                        <a:t>Waiting calmly without getting angry or giving up; staying steady when things take time or don’t go your way.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solidFill>
                          <a:schemeClr val="tx1"/>
                        </a:solidFill>
                        <a:latin typeface="Century Gothic"/>
                      </a:endParaRPr>
                    </a:p>
                    <a:p>
                      <a:r>
                        <a:rPr lang="en-GB" sz="1800" dirty="0">
                          <a:solidFill>
                            <a:schemeClr val="tx1"/>
                          </a:solidFill>
                          <a:latin typeface="Century Gothic"/>
                        </a:rPr>
                        <a:t>CHARACTERISTICS? (what does it look like?)</a:t>
                      </a:r>
                    </a:p>
                    <a:p>
                      <a:pPr lvl="0">
                        <a:buNone/>
                      </a:pPr>
                      <a:endParaRPr lang="en-GB" sz="1800" dirty="0">
                        <a:latin typeface="Century Gothi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64110093"/>
                  </a:ext>
                </a:extLst>
              </a:tr>
              <a:tr h="3054859">
                <a:tc>
                  <a:txBody>
                    <a:bodyPr/>
                    <a:lstStyle/>
                    <a:p>
                      <a:pPr lvl="0" algn="l">
                        <a:lnSpc>
                          <a:spcPct val="100000"/>
                        </a:lnSpc>
                        <a:spcBef>
                          <a:spcPts val="0"/>
                        </a:spcBef>
                        <a:spcAft>
                          <a:spcPts val="0"/>
                        </a:spcAft>
                        <a:buNone/>
                      </a:pPr>
                      <a:endParaRPr lang="en-US" sz="1800" b="1" i="0" u="none" strike="noStrike" noProof="0" dirty="0">
                        <a:solidFill>
                          <a:schemeClr val="tx1"/>
                        </a:solidFill>
                        <a:latin typeface="Century Gothic"/>
                      </a:endParaRPr>
                    </a:p>
                    <a:p>
                      <a:pPr lvl="0" algn="l">
                        <a:lnSpc>
                          <a:spcPct val="100000"/>
                        </a:lnSpc>
                        <a:spcBef>
                          <a:spcPts val="0"/>
                        </a:spcBef>
                        <a:spcAft>
                          <a:spcPts val="0"/>
                        </a:spcAft>
                        <a:buNone/>
                      </a:pPr>
                      <a:r>
                        <a:rPr lang="en-US" sz="1800" b="1" i="0" u="none" strike="noStrike" noProof="0" dirty="0">
                          <a:solidFill>
                            <a:schemeClr val="tx1"/>
                          </a:solidFill>
                          <a:latin typeface="Century Gothic"/>
                        </a:rPr>
                        <a:t>EXAMPLES (School &amp; life)</a:t>
                      </a:r>
                      <a:endParaRPr lang="en-US" sz="1800" b="0" i="0" u="none" strike="noStrike" noProof="0" dirty="0">
                        <a:solidFill>
                          <a:schemeClr val="tx1"/>
                        </a:solidFill>
                        <a:latin typeface="Century Gothi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endParaRPr lang="en-US" sz="1800" b="1" i="0" u="none" strike="noStrike" noProof="0" dirty="0">
                        <a:solidFill>
                          <a:schemeClr val="tx1"/>
                        </a:solidFill>
                        <a:latin typeface="Century Gothic"/>
                      </a:endParaRPr>
                    </a:p>
                    <a:p>
                      <a:pPr lvl="0" algn="l">
                        <a:lnSpc>
                          <a:spcPct val="100000"/>
                        </a:lnSpc>
                        <a:spcBef>
                          <a:spcPts val="0"/>
                        </a:spcBef>
                        <a:spcAft>
                          <a:spcPts val="0"/>
                        </a:spcAft>
                        <a:buNone/>
                      </a:pPr>
                      <a:r>
                        <a:rPr lang="en-US" sz="1800" b="1" i="0" u="none" strike="noStrike" noProof="0" dirty="0">
                          <a:solidFill>
                            <a:schemeClr val="tx1"/>
                          </a:solidFill>
                          <a:latin typeface="Century Gothic"/>
                        </a:rPr>
                        <a:t>NON-EXAMPLES (Opposites / misconceptions)</a:t>
                      </a:r>
                      <a:br>
                        <a:rPr lang="en-US" sz="1800" b="1" i="0" u="none" strike="noStrike" noProof="0" dirty="0">
                          <a:solidFill>
                            <a:srgbClr val="000000"/>
                          </a:solidFill>
                          <a:latin typeface="Century Gothic"/>
                        </a:rPr>
                      </a:br>
                      <a:r>
                        <a:rPr lang="en-US" sz="1800" b="1" i="0" u="none" strike="noStrike" noProof="0" dirty="0">
                          <a:solidFill>
                            <a:schemeClr val="tx1"/>
                          </a:solidFill>
                          <a:latin typeface="Century Gothic"/>
                        </a:rPr>
                        <a:t> </a:t>
                      </a:r>
                      <a:endParaRPr lang="en-US" sz="1800" b="1" i="0" u="none" strike="noStrike" noProof="0" dirty="0">
                        <a:solidFill>
                          <a:srgbClr val="000000"/>
                        </a:solidFill>
                        <a:latin typeface="Century Gothic"/>
                      </a:endParaRPr>
                    </a:p>
                    <a:p>
                      <a:pPr marL="0" lvl="0" indent="0" algn="l">
                        <a:lnSpc>
                          <a:spcPct val="100000"/>
                        </a:lnSpc>
                        <a:spcBef>
                          <a:spcPts val="0"/>
                        </a:spcBef>
                        <a:spcAft>
                          <a:spcPts val="0"/>
                        </a:spcAft>
                        <a:buNone/>
                      </a:pPr>
                      <a:endParaRPr lang="en-US" sz="1800" b="0" i="0" u="none" strike="noStrike" noProof="0" dirty="0">
                        <a:solidFill>
                          <a:schemeClr val="tx1"/>
                        </a:solidFill>
                        <a:latin typeface="Century Gothi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71322148"/>
                  </a:ext>
                </a:extLst>
              </a:tr>
            </a:tbl>
          </a:graphicData>
        </a:graphic>
      </p:graphicFrame>
      <p:sp>
        <p:nvSpPr>
          <p:cNvPr id="5" name="Oval 4">
            <a:extLst>
              <a:ext uri="{FF2B5EF4-FFF2-40B4-BE49-F238E27FC236}">
                <a16:creationId xmlns:a16="http://schemas.microsoft.com/office/drawing/2014/main" id="{51B96A0D-0085-B9AE-E7DE-E924532F6CCB}"/>
              </a:ext>
            </a:extLst>
          </p:cNvPr>
          <p:cNvSpPr/>
          <p:nvPr/>
        </p:nvSpPr>
        <p:spPr>
          <a:xfrm>
            <a:off x="3916210" y="2692057"/>
            <a:ext cx="3865175" cy="105180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4000" b="1" dirty="0">
                <a:solidFill>
                  <a:schemeClr val="tx1"/>
                </a:solidFill>
                <a:latin typeface="Century Gothic"/>
              </a:rPr>
              <a:t>PATIENCE</a:t>
            </a:r>
            <a:endParaRPr lang="en-US" b="1" dirty="0">
              <a:solidFill>
                <a:schemeClr val="tx1"/>
              </a:solidFill>
              <a:ea typeface="Calibri" panose="020F0502020204030204"/>
              <a:cs typeface="Calibri" panose="020F0502020204030204"/>
            </a:endParaRPr>
          </a:p>
        </p:txBody>
      </p:sp>
      <p:sp>
        <p:nvSpPr>
          <p:cNvPr id="3" name="AutoShape 2" descr="Theater Masks - History and Types of Drama Masks">
            <a:extLst>
              <a:ext uri="{FF2B5EF4-FFF2-40B4-BE49-F238E27FC236}">
                <a16:creationId xmlns:a16="http://schemas.microsoft.com/office/drawing/2014/main" id="{188F3F4B-D74F-D56D-1915-8531FE44198D}"/>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1963888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5" descr="Kind Quote Sign PNG &amp; SVG Design For T ...">
            <a:extLst>
              <a:ext uri="{FF2B5EF4-FFF2-40B4-BE49-F238E27FC236}">
                <a16:creationId xmlns:a16="http://schemas.microsoft.com/office/drawing/2014/main" id="{0CD87779-09D5-A8E5-91D6-4C76F9F1FBCF}"/>
              </a:ext>
            </a:extLst>
          </p:cNvPr>
          <p:cNvPicPr>
            <a:picLocks noChangeAspect="1"/>
          </p:cNvPicPr>
          <p:nvPr/>
        </p:nvPicPr>
        <p:blipFill>
          <a:blip r:embed="rId2"/>
          <a:srcRect l="3226" t="14308" r="3917" b="13994"/>
          <a:stretch>
            <a:fillRect/>
          </a:stretch>
        </p:blipFill>
        <p:spPr>
          <a:xfrm>
            <a:off x="337458" y="97981"/>
            <a:ext cx="12041554" cy="6856435"/>
          </a:xfrm>
          <a:prstGeom prst="rect">
            <a:avLst/>
          </a:prstGeom>
        </p:spPr>
      </p:pic>
    </p:spTree>
    <p:extLst>
      <p:ext uri="{BB962C8B-B14F-4D97-AF65-F5344CB8AC3E}">
        <p14:creationId xmlns:p14="http://schemas.microsoft.com/office/powerpoint/2010/main" val="13848424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75916347-BAF9-E69B-F672-63E9C055D57C}"/>
              </a:ext>
            </a:extLst>
          </p:cNvPr>
          <p:cNvSpPr/>
          <p:nvPr/>
        </p:nvSpPr>
        <p:spPr>
          <a:xfrm>
            <a:off x="3815192" y="1941887"/>
            <a:ext cx="8381999" cy="1253288"/>
          </a:xfrm>
          <a:prstGeom prst="rect">
            <a:avLst/>
          </a:prstGeom>
          <a:solidFill>
            <a:srgbClr val="3AAD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5" name="TextBox 4"/>
          <p:cNvSpPr txBox="1"/>
          <p:nvPr/>
        </p:nvSpPr>
        <p:spPr>
          <a:xfrm>
            <a:off x="3928864" y="1966646"/>
            <a:ext cx="7953350" cy="1200329"/>
          </a:xfrm>
          <a:prstGeom prst="rect">
            <a:avLst/>
          </a:prstGeom>
          <a:solidFill>
            <a:srgbClr val="3AAD00"/>
          </a:solidFill>
        </p:spPr>
        <p:txBody>
          <a:bodyPr wrap="square" lIns="91440" tIns="45720" rIns="91440" bIns="45720" rtlCol="0" anchor="ctr">
            <a:spAutoFit/>
          </a:bodyPr>
          <a:lstStyle/>
          <a:p>
            <a:r>
              <a:rPr lang="en-GB" sz="3200" b="1" dirty="0">
                <a:latin typeface="Tw Cen MT"/>
                <a:ea typeface="Yu Gothic UI Semibold"/>
              </a:rPr>
              <a:t>   </a:t>
            </a:r>
            <a:r>
              <a:rPr lang="en-GB" sz="4000" b="1" dirty="0">
                <a:latin typeface="Tw Cen MT"/>
                <a:ea typeface="Yu Gothic UI Semibold"/>
              </a:rPr>
              <a:t>MONDAY - </a:t>
            </a:r>
            <a:r>
              <a:rPr lang="en-GB" sz="4000" b="1" dirty="0">
                <a:latin typeface="TW Cen MT"/>
                <a:ea typeface="Yu Gothic UI Semibold"/>
              </a:rPr>
              <a:t>Collective Worship</a:t>
            </a:r>
            <a:endParaRPr lang="en-US" sz="4000" dirty="0">
              <a:latin typeface="TW Cen MT"/>
              <a:ea typeface="Yu Gothic UI Semibold"/>
            </a:endParaRPr>
          </a:p>
          <a:p>
            <a:r>
              <a:rPr lang="en-GB" sz="2000" b="1" dirty="0">
                <a:latin typeface="TW Cen MT"/>
                <a:ea typeface="Yu Gothic UI Semibold"/>
              </a:rPr>
              <a:t>                                          </a:t>
            </a:r>
            <a:r>
              <a:rPr lang="en-GB" sz="3200" b="1" dirty="0">
                <a:latin typeface="TW Cen MT"/>
                <a:ea typeface="Yu Gothic UI Semibold"/>
              </a:rPr>
              <a:t>in the Hall</a:t>
            </a:r>
            <a:endParaRPr lang="en-US" dirty="0"/>
          </a:p>
        </p:txBody>
      </p:sp>
      <p:pic>
        <p:nvPicPr>
          <p:cNvPr id="8" name="Picture 7" descr="A blue text on a white background&#10;&#10;Description automatically generated">
            <a:extLst>
              <a:ext uri="{FF2B5EF4-FFF2-40B4-BE49-F238E27FC236}">
                <a16:creationId xmlns:a16="http://schemas.microsoft.com/office/drawing/2014/main" id="{387C2D04-F4D7-B852-3605-ED5ABAA7985E}"/>
              </a:ext>
            </a:extLst>
          </p:cNvPr>
          <p:cNvPicPr>
            <a:picLocks noChangeAspect="1"/>
          </p:cNvPicPr>
          <p:nvPr/>
        </p:nvPicPr>
        <p:blipFill>
          <a:blip r:embed="rId2"/>
          <a:stretch>
            <a:fillRect/>
          </a:stretch>
        </p:blipFill>
        <p:spPr>
          <a:xfrm>
            <a:off x="689861" y="174363"/>
            <a:ext cx="2917760" cy="1228555"/>
          </a:xfrm>
          <a:prstGeom prst="rect">
            <a:avLst/>
          </a:prstGeom>
        </p:spPr>
      </p:pic>
      <p:grpSp>
        <p:nvGrpSpPr>
          <p:cNvPr id="4" name="Group 3">
            <a:extLst>
              <a:ext uri="{FF2B5EF4-FFF2-40B4-BE49-F238E27FC236}">
                <a16:creationId xmlns:a16="http://schemas.microsoft.com/office/drawing/2014/main" id="{ECD8FD28-F453-D2BB-9ACE-15CB50AF7C1E}"/>
              </a:ext>
            </a:extLst>
          </p:cNvPr>
          <p:cNvGrpSpPr/>
          <p:nvPr/>
        </p:nvGrpSpPr>
        <p:grpSpPr>
          <a:xfrm>
            <a:off x="1797198" y="4314487"/>
            <a:ext cx="9130363" cy="2436104"/>
            <a:chOff x="1797198" y="4314487"/>
            <a:chExt cx="9130363" cy="2436104"/>
          </a:xfrm>
        </p:grpSpPr>
        <p:pic>
          <p:nvPicPr>
            <p:cNvPr id="7" name="Picture 6" descr="Logo, icon&#10;&#10;Description automatically generated">
              <a:extLst>
                <a:ext uri="{FF2B5EF4-FFF2-40B4-BE49-F238E27FC236}">
                  <a16:creationId xmlns:a16="http://schemas.microsoft.com/office/drawing/2014/main" id="{BA61B4A6-6CB2-D517-4B0E-6C740A443EF3}"/>
                </a:ext>
              </a:extLst>
            </p:cNvPr>
            <p:cNvPicPr>
              <a:picLocks noChangeAspect="1"/>
            </p:cNvPicPr>
            <p:nvPr/>
          </p:nvPicPr>
          <p:blipFill>
            <a:blip r:embed="rId3"/>
            <a:stretch>
              <a:fillRect/>
            </a:stretch>
          </p:blipFill>
          <p:spPr>
            <a:xfrm>
              <a:off x="1797198" y="4314487"/>
              <a:ext cx="1417692" cy="1738136"/>
            </a:xfrm>
            <a:prstGeom prst="rect">
              <a:avLst/>
            </a:prstGeom>
          </p:spPr>
        </p:pic>
        <p:pic>
          <p:nvPicPr>
            <p:cNvPr id="18" name="Picture 17" descr="Icon&#10;&#10;Description automatically generated">
              <a:extLst>
                <a:ext uri="{FF2B5EF4-FFF2-40B4-BE49-F238E27FC236}">
                  <a16:creationId xmlns:a16="http://schemas.microsoft.com/office/drawing/2014/main" id="{86C00A82-3004-4595-7034-C9D135E5E189}"/>
                </a:ext>
              </a:extLst>
            </p:cNvPr>
            <p:cNvPicPr>
              <a:picLocks noChangeAspect="1"/>
            </p:cNvPicPr>
            <p:nvPr/>
          </p:nvPicPr>
          <p:blipFill>
            <a:blip r:embed="rId4"/>
            <a:stretch>
              <a:fillRect/>
            </a:stretch>
          </p:blipFill>
          <p:spPr>
            <a:xfrm>
              <a:off x="3369052" y="4328966"/>
              <a:ext cx="1417695" cy="1748703"/>
            </a:xfrm>
            <a:prstGeom prst="rect">
              <a:avLst/>
            </a:prstGeom>
          </p:spPr>
        </p:pic>
        <p:pic>
          <p:nvPicPr>
            <p:cNvPr id="19" name="Picture 18" descr="Icon&#10;&#10;Description automatically generated">
              <a:extLst>
                <a:ext uri="{FF2B5EF4-FFF2-40B4-BE49-F238E27FC236}">
                  <a16:creationId xmlns:a16="http://schemas.microsoft.com/office/drawing/2014/main" id="{22F0015F-6B1A-0A83-801C-E93F55310C71}"/>
                </a:ext>
              </a:extLst>
            </p:cNvPr>
            <p:cNvPicPr>
              <a:picLocks noChangeAspect="1"/>
            </p:cNvPicPr>
            <p:nvPr/>
          </p:nvPicPr>
          <p:blipFill>
            <a:blip r:embed="rId5"/>
            <a:stretch>
              <a:fillRect/>
            </a:stretch>
          </p:blipFill>
          <p:spPr>
            <a:xfrm>
              <a:off x="4928922" y="4344982"/>
              <a:ext cx="1422627" cy="1738139"/>
            </a:xfrm>
            <a:prstGeom prst="rect">
              <a:avLst/>
            </a:prstGeom>
          </p:spPr>
        </p:pic>
        <p:pic>
          <p:nvPicPr>
            <p:cNvPr id="21" name="Picture 20" descr="A picture containing shape&#10;&#10;Description automatically generated">
              <a:extLst>
                <a:ext uri="{FF2B5EF4-FFF2-40B4-BE49-F238E27FC236}">
                  <a16:creationId xmlns:a16="http://schemas.microsoft.com/office/drawing/2014/main" id="{ECC6DAB3-629B-C4F8-385D-6975A79450E4}"/>
                </a:ext>
              </a:extLst>
            </p:cNvPr>
            <p:cNvPicPr>
              <a:picLocks noChangeAspect="1"/>
            </p:cNvPicPr>
            <p:nvPr/>
          </p:nvPicPr>
          <p:blipFill>
            <a:blip r:embed="rId6"/>
            <a:stretch>
              <a:fillRect/>
            </a:stretch>
          </p:blipFill>
          <p:spPr>
            <a:xfrm>
              <a:off x="6438898" y="4327456"/>
              <a:ext cx="1412766" cy="1746581"/>
            </a:xfrm>
            <a:prstGeom prst="rect">
              <a:avLst/>
            </a:prstGeom>
          </p:spPr>
        </p:pic>
        <p:pic>
          <p:nvPicPr>
            <p:cNvPr id="22" name="Picture 21" descr="Shape, icon&#10;&#10;Description automatically generated">
              <a:extLst>
                <a:ext uri="{FF2B5EF4-FFF2-40B4-BE49-F238E27FC236}">
                  <a16:creationId xmlns:a16="http://schemas.microsoft.com/office/drawing/2014/main" id="{F45E4174-85B0-F8B1-4995-1F3745B2E6DB}"/>
                </a:ext>
              </a:extLst>
            </p:cNvPr>
            <p:cNvPicPr>
              <a:picLocks noChangeAspect="1"/>
            </p:cNvPicPr>
            <p:nvPr/>
          </p:nvPicPr>
          <p:blipFill>
            <a:blip r:embed="rId7"/>
            <a:stretch>
              <a:fillRect/>
            </a:stretch>
          </p:blipFill>
          <p:spPr>
            <a:xfrm>
              <a:off x="7985558" y="4327415"/>
              <a:ext cx="1412763" cy="1750866"/>
            </a:xfrm>
            <a:prstGeom prst="rect">
              <a:avLst/>
            </a:prstGeom>
          </p:spPr>
        </p:pic>
        <p:pic>
          <p:nvPicPr>
            <p:cNvPr id="23" name="Picture 22" descr="Logo, icon&#10;&#10;Description automatically generated">
              <a:extLst>
                <a:ext uri="{FF2B5EF4-FFF2-40B4-BE49-F238E27FC236}">
                  <a16:creationId xmlns:a16="http://schemas.microsoft.com/office/drawing/2014/main" id="{E039594C-24FD-3741-8109-9CE51C9C33D5}"/>
                </a:ext>
              </a:extLst>
            </p:cNvPr>
            <p:cNvPicPr>
              <a:picLocks noChangeAspect="1"/>
            </p:cNvPicPr>
            <p:nvPr/>
          </p:nvPicPr>
          <p:blipFill>
            <a:blip r:embed="rId8"/>
            <a:stretch>
              <a:fillRect/>
            </a:stretch>
          </p:blipFill>
          <p:spPr>
            <a:xfrm>
              <a:off x="9514796" y="4321280"/>
              <a:ext cx="1412765" cy="1746580"/>
            </a:xfrm>
            <a:prstGeom prst="rect">
              <a:avLst/>
            </a:prstGeom>
          </p:spPr>
        </p:pic>
        <p:pic>
          <p:nvPicPr>
            <p:cNvPr id="24" name="Picture 23">
              <a:extLst>
                <a:ext uri="{FF2B5EF4-FFF2-40B4-BE49-F238E27FC236}">
                  <a16:creationId xmlns:a16="http://schemas.microsoft.com/office/drawing/2014/main" id="{E9B5306F-87C2-5231-E340-E0365BA7438B}"/>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16920" t="5417" r="75444" b="2617"/>
            <a:stretch/>
          </p:blipFill>
          <p:spPr>
            <a:xfrm>
              <a:off x="9835081" y="6056015"/>
              <a:ext cx="696323" cy="667211"/>
            </a:xfrm>
            <a:prstGeom prst="rect">
              <a:avLst/>
            </a:prstGeom>
          </p:spPr>
        </p:pic>
        <p:pic>
          <p:nvPicPr>
            <p:cNvPr id="25" name="Picture 24" descr="A close up of a logo&#10;&#10;Description automatically generated">
              <a:extLst>
                <a:ext uri="{FF2B5EF4-FFF2-40B4-BE49-F238E27FC236}">
                  <a16:creationId xmlns:a16="http://schemas.microsoft.com/office/drawing/2014/main" id="{CEB54B88-D33B-8C37-15D0-AE894CA4E737}"/>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81976" t="4044" r="2214" b="-750"/>
            <a:stretch/>
          </p:blipFill>
          <p:spPr>
            <a:xfrm>
              <a:off x="3233873" y="6083551"/>
              <a:ext cx="1698738" cy="656943"/>
            </a:xfrm>
            <a:prstGeom prst="rect">
              <a:avLst/>
            </a:prstGeom>
          </p:spPr>
        </p:pic>
        <p:pic>
          <p:nvPicPr>
            <p:cNvPr id="26" name="Picture 25" descr="A close up of a logo&#10;&#10;Description automatically generated">
              <a:extLst>
                <a:ext uri="{FF2B5EF4-FFF2-40B4-BE49-F238E27FC236}">
                  <a16:creationId xmlns:a16="http://schemas.microsoft.com/office/drawing/2014/main" id="{58AE0D1B-62B4-7773-3369-3469DD7BB007}"/>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2050" t="9632" r="87645" b="-105"/>
            <a:stretch/>
          </p:blipFill>
          <p:spPr>
            <a:xfrm>
              <a:off x="2016603" y="6105558"/>
              <a:ext cx="1070578" cy="645033"/>
            </a:xfrm>
            <a:prstGeom prst="rect">
              <a:avLst/>
            </a:prstGeom>
          </p:spPr>
        </p:pic>
        <p:pic>
          <p:nvPicPr>
            <p:cNvPr id="27" name="Picture 26" descr="A close up of a logo&#10;&#10;Description automatically generated">
              <a:extLst>
                <a:ext uri="{FF2B5EF4-FFF2-40B4-BE49-F238E27FC236}">
                  <a16:creationId xmlns:a16="http://schemas.microsoft.com/office/drawing/2014/main" id="{1F51C4E5-63BF-39F3-616A-C28E1988A47E}"/>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29270" t="5599" r="62867" b="2035"/>
            <a:stretch/>
          </p:blipFill>
          <p:spPr>
            <a:xfrm>
              <a:off x="5169612" y="6072613"/>
              <a:ext cx="797067" cy="662229"/>
            </a:xfrm>
            <a:prstGeom prst="rect">
              <a:avLst/>
            </a:prstGeom>
          </p:spPr>
        </p:pic>
        <p:pic>
          <p:nvPicPr>
            <p:cNvPr id="28" name="Picture 27" descr="A close up of a logo&#10;&#10;Description automatically generated">
              <a:extLst>
                <a:ext uri="{FF2B5EF4-FFF2-40B4-BE49-F238E27FC236}">
                  <a16:creationId xmlns:a16="http://schemas.microsoft.com/office/drawing/2014/main" id="{5D5B8383-606F-43E6-12C4-23FAB39DAC96}"/>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63608" t="7255" r="22877" b="2033"/>
            <a:stretch/>
          </p:blipFill>
          <p:spPr>
            <a:xfrm>
              <a:off x="6287547" y="6064493"/>
              <a:ext cx="1427744" cy="668878"/>
            </a:xfrm>
            <a:prstGeom prst="rect">
              <a:avLst/>
            </a:prstGeom>
          </p:spPr>
        </p:pic>
        <p:pic>
          <p:nvPicPr>
            <p:cNvPr id="30" name="Picture 29" descr="A close up of a logo&#10;&#10;Description automatically generated">
              <a:extLst>
                <a:ext uri="{FF2B5EF4-FFF2-40B4-BE49-F238E27FC236}">
                  <a16:creationId xmlns:a16="http://schemas.microsoft.com/office/drawing/2014/main" id="{595BC09C-3520-7643-C2EB-A628B318CC79}"/>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42123" t="5063" r="41123" b="2743"/>
            <a:stretch/>
          </p:blipFill>
          <p:spPr>
            <a:xfrm>
              <a:off x="7864762" y="6060881"/>
              <a:ext cx="1604849" cy="669021"/>
            </a:xfrm>
            <a:prstGeom prst="rect">
              <a:avLst/>
            </a:prstGeom>
          </p:spPr>
        </p:pic>
      </p:grpSp>
    </p:spTree>
    <p:extLst>
      <p:ext uri="{BB962C8B-B14F-4D97-AF65-F5344CB8AC3E}">
        <p14:creationId xmlns:p14="http://schemas.microsoft.com/office/powerpoint/2010/main" val="24238168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65C2D-94E9-488A-89C5-97822C1F09A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A656DCD-1088-87C8-0A0B-592317219D04}"/>
              </a:ext>
            </a:extLst>
          </p:cNvPr>
          <p:cNvSpPr/>
          <p:nvPr/>
        </p:nvSpPr>
        <p:spPr>
          <a:xfrm>
            <a:off x="277906" y="233082"/>
            <a:ext cx="11582400" cy="6294271"/>
          </a:xfrm>
          <a:prstGeom prst="rect">
            <a:avLst/>
          </a:prstGeom>
          <a:noFill/>
          <a:ln w="57150">
            <a:solidFill>
              <a:srgbClr val="3789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6F89C9F3-80FC-3D7C-8B23-C3D7A5F3D936}"/>
              </a:ext>
            </a:extLst>
          </p:cNvPr>
          <p:cNvSpPr txBox="1">
            <a:spLocks/>
          </p:cNvSpPr>
          <p:nvPr/>
        </p:nvSpPr>
        <p:spPr>
          <a:xfrm>
            <a:off x="-2110866" y="458470"/>
            <a:ext cx="10003916" cy="1325563"/>
          </a:xfrm>
          <a:prstGeom prst="rect">
            <a:avLst/>
          </a:prstGeom>
        </p:spPr>
        <p:txBody>
          <a:bodyPr vert="horz" lIns="91440" tIns="45720" rIns="91440" bIns="45720" rtlCol="0" anchor="b">
            <a:normAutofit/>
          </a:bodyPr>
          <a:lstStyle>
            <a:lvl1pPr algn="ctr" defTabSz="914400" rtl="0" eaLnBrk="1" latinLnBrk="0" hangingPunct="1">
              <a:lnSpc>
                <a:spcPct val="100000"/>
              </a:lnSpc>
              <a:spcBef>
                <a:spcPct val="0"/>
              </a:spcBef>
              <a:buNone/>
              <a:defRPr sz="6000" b="1" i="0" kern="1200">
                <a:solidFill>
                  <a:schemeClr val="tx1"/>
                </a:solidFill>
                <a:latin typeface="Lexend" pitchFamily="2" charset="77"/>
                <a:ea typeface="+mj-ea"/>
                <a:cs typeface="+mj-cs"/>
              </a:defRPr>
            </a:lvl1pPr>
          </a:lstStyle>
          <a:p>
            <a:endParaRPr lang="en-GB" sz="2800">
              <a:solidFill>
                <a:srgbClr val="378935"/>
              </a:solidFill>
              <a:effectLst>
                <a:outerShdw blurRad="38100" dist="38100" dir="2700000" algn="tl">
                  <a:srgbClr val="000000">
                    <a:alpha val="43137"/>
                  </a:srgbClr>
                </a:outerShdw>
              </a:effectLst>
            </a:endParaRPr>
          </a:p>
        </p:txBody>
      </p:sp>
      <p:cxnSp>
        <p:nvCxnSpPr>
          <p:cNvPr id="4" name="Straight Connector 3">
            <a:extLst>
              <a:ext uri="{FF2B5EF4-FFF2-40B4-BE49-F238E27FC236}">
                <a16:creationId xmlns:a16="http://schemas.microsoft.com/office/drawing/2014/main" id="{916C50A2-6949-5894-7260-DBE2CD8024C3}"/>
              </a:ext>
            </a:extLst>
          </p:cNvPr>
          <p:cNvCxnSpPr/>
          <p:nvPr/>
        </p:nvCxnSpPr>
        <p:spPr>
          <a:xfrm>
            <a:off x="838200" y="1023413"/>
            <a:ext cx="10800806" cy="7033"/>
          </a:xfrm>
          <a:prstGeom prst="line">
            <a:avLst/>
          </a:prstGeom>
          <a:ln w="25400">
            <a:solidFill>
              <a:srgbClr val="378935"/>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6" name="Title 1">
            <a:extLst>
              <a:ext uri="{FF2B5EF4-FFF2-40B4-BE49-F238E27FC236}">
                <a16:creationId xmlns:a16="http://schemas.microsoft.com/office/drawing/2014/main" id="{5FB75FDF-BA80-DA37-DA5A-DD89280D0A6D}"/>
              </a:ext>
            </a:extLst>
          </p:cNvPr>
          <p:cNvSpPr txBox="1">
            <a:spLocks/>
          </p:cNvSpPr>
          <p:nvPr/>
        </p:nvSpPr>
        <p:spPr>
          <a:xfrm>
            <a:off x="838200" y="-290528"/>
            <a:ext cx="8300701" cy="1325563"/>
          </a:xfrm>
          <a:prstGeom prst="rect">
            <a:avLst/>
          </a:prstGeom>
        </p:spPr>
        <p:txBody>
          <a:bodyPr vert="horz" lIns="91440" tIns="45720" rIns="91440" bIns="45720" rtlCol="0" anchor="b">
            <a:normAutofit/>
          </a:bodyPr>
          <a:lstStyle>
            <a:lvl1pPr algn="ctr" defTabSz="914400" rtl="0" eaLnBrk="1" latinLnBrk="0" hangingPunct="1">
              <a:lnSpc>
                <a:spcPct val="100000"/>
              </a:lnSpc>
              <a:spcBef>
                <a:spcPct val="0"/>
              </a:spcBef>
              <a:buNone/>
              <a:defRPr sz="6000" b="1" i="0" kern="1200">
                <a:solidFill>
                  <a:schemeClr val="tx1"/>
                </a:solidFill>
                <a:latin typeface="Lexend" pitchFamily="2" charset="77"/>
                <a:ea typeface="+mj-ea"/>
                <a:cs typeface="+mj-cs"/>
              </a:defRPr>
            </a:lvl1pPr>
          </a:lstStyle>
          <a:p>
            <a:pPr algn="l"/>
            <a:r>
              <a:rPr lang="en-GB" sz="3600" b="0">
                <a:solidFill>
                  <a:srgbClr val="17417D"/>
                </a:solidFill>
                <a:latin typeface="+mn-lt"/>
              </a:rPr>
              <a:t>Our Academy Vision</a:t>
            </a:r>
            <a:endParaRPr lang="en-GB" sz="2000" b="0">
              <a:solidFill>
                <a:srgbClr val="17417D"/>
              </a:solidFill>
              <a:latin typeface="+mn-lt"/>
            </a:endParaRPr>
          </a:p>
        </p:txBody>
      </p:sp>
      <p:pic>
        <p:nvPicPr>
          <p:cNvPr id="3" name="Picture 2" descr="A close-up of a logo&#10;&#10;Description automatically generated">
            <a:extLst>
              <a:ext uri="{FF2B5EF4-FFF2-40B4-BE49-F238E27FC236}">
                <a16:creationId xmlns:a16="http://schemas.microsoft.com/office/drawing/2014/main" id="{8F673AA3-D6F8-512D-3C58-FED1CBD3EFA9}"/>
              </a:ext>
            </a:extLst>
          </p:cNvPr>
          <p:cNvPicPr>
            <a:picLocks noChangeAspect="1"/>
          </p:cNvPicPr>
          <p:nvPr/>
        </p:nvPicPr>
        <p:blipFill>
          <a:blip r:embed="rId2"/>
          <a:stretch>
            <a:fillRect/>
          </a:stretch>
        </p:blipFill>
        <p:spPr>
          <a:xfrm>
            <a:off x="9508140" y="404576"/>
            <a:ext cx="2226660" cy="926117"/>
          </a:xfrm>
          <a:prstGeom prst="rect">
            <a:avLst/>
          </a:prstGeom>
        </p:spPr>
      </p:pic>
      <p:sp>
        <p:nvSpPr>
          <p:cNvPr id="9" name="TextBox 8">
            <a:extLst>
              <a:ext uri="{FF2B5EF4-FFF2-40B4-BE49-F238E27FC236}">
                <a16:creationId xmlns:a16="http://schemas.microsoft.com/office/drawing/2014/main" id="{059113DF-27E1-4520-80FE-189E131EA9A7}"/>
              </a:ext>
            </a:extLst>
          </p:cNvPr>
          <p:cNvSpPr txBox="1"/>
          <p:nvPr/>
        </p:nvSpPr>
        <p:spPr>
          <a:xfrm>
            <a:off x="926275" y="3268902"/>
            <a:ext cx="8720272" cy="3170099"/>
          </a:xfrm>
          <a:prstGeom prst="rect">
            <a:avLst/>
          </a:prstGeom>
          <a:noFill/>
        </p:spPr>
        <p:txBody>
          <a:bodyPr wrap="square">
            <a:spAutoFit/>
          </a:bodyPr>
          <a:lstStyle/>
          <a:p>
            <a:r>
              <a:rPr lang="en-GB" sz="2000">
                <a:solidFill>
                  <a:schemeClr val="tx1">
                    <a:lumMod val="75000"/>
                  </a:schemeClr>
                </a:solidFill>
                <a:effectLst/>
                <a:ea typeface="Times New Roman" panose="02020603050405020304" pitchFamily="18" charset="0"/>
              </a:rPr>
              <a:t>Discovering 'life in all its fullness' (John 10:10) </a:t>
            </a:r>
          </a:p>
          <a:p>
            <a:r>
              <a:rPr lang="en-GB" sz="2000">
                <a:solidFill>
                  <a:schemeClr val="tx1">
                    <a:lumMod val="75000"/>
                  </a:schemeClr>
                </a:solidFill>
                <a:effectLst/>
                <a:ea typeface="Times New Roman" panose="02020603050405020304" pitchFamily="18" charset="0"/>
              </a:rPr>
              <a:t> </a:t>
            </a:r>
          </a:p>
          <a:p>
            <a:r>
              <a:rPr lang="en-GB" sz="2000">
                <a:solidFill>
                  <a:schemeClr val="tx1">
                    <a:lumMod val="75000"/>
                  </a:schemeClr>
                </a:solidFill>
                <a:effectLst/>
                <a:ea typeface="Times New Roman" panose="02020603050405020304" pitchFamily="18" charset="0"/>
              </a:rPr>
              <a:t>Rooted in the life and teaching of Jesus the King, we: </a:t>
            </a:r>
          </a:p>
          <a:p>
            <a:r>
              <a:rPr lang="en-GB" sz="2000">
                <a:solidFill>
                  <a:schemeClr val="tx1">
                    <a:lumMod val="75000"/>
                  </a:schemeClr>
                </a:solidFill>
                <a:effectLst/>
                <a:ea typeface="Times New Roman" panose="02020603050405020304" pitchFamily="18" charset="0"/>
              </a:rPr>
              <a:t>• Aspire to grow into the people God calls us to be.</a:t>
            </a:r>
          </a:p>
          <a:p>
            <a:r>
              <a:rPr lang="en-GB" sz="2000">
                <a:solidFill>
                  <a:schemeClr val="tx1">
                    <a:lumMod val="75000"/>
                  </a:schemeClr>
                </a:solidFill>
                <a:effectLst/>
                <a:ea typeface="Times New Roman" panose="02020603050405020304" pitchFamily="18" charset="0"/>
              </a:rPr>
              <a:t> • Belong to a community where everyone is known and valued. </a:t>
            </a:r>
          </a:p>
          <a:p>
            <a:r>
              <a:rPr lang="en-GB" sz="2000">
                <a:solidFill>
                  <a:schemeClr val="tx1">
                    <a:lumMod val="75000"/>
                  </a:schemeClr>
                </a:solidFill>
                <a:effectLst/>
                <a:ea typeface="Times New Roman" panose="02020603050405020304" pitchFamily="18" charset="0"/>
              </a:rPr>
              <a:t>• Care for others with compassion and courage. </a:t>
            </a:r>
          </a:p>
          <a:p>
            <a:r>
              <a:rPr lang="en-GB" sz="2000">
                <a:solidFill>
                  <a:schemeClr val="tx1">
                    <a:lumMod val="75000"/>
                  </a:schemeClr>
                </a:solidFill>
                <a:effectLst/>
                <a:ea typeface="Times New Roman" panose="02020603050405020304" pitchFamily="18" charset="0"/>
              </a:rPr>
              <a:t> </a:t>
            </a:r>
          </a:p>
          <a:p>
            <a:r>
              <a:rPr lang="en-GB" sz="2000">
                <a:solidFill>
                  <a:schemeClr val="tx1">
                    <a:lumMod val="75000"/>
                  </a:schemeClr>
                </a:solidFill>
                <a:effectLst/>
                <a:ea typeface="Times New Roman" panose="02020603050405020304" pitchFamily="18" charset="0"/>
              </a:rPr>
              <a:t>Through the vision, we live out the Christian faith with hope, dignity, and love shaping lives of purpose, service, and “life in all its fullness”.</a:t>
            </a:r>
          </a:p>
        </p:txBody>
      </p:sp>
      <p:pic>
        <p:nvPicPr>
          <p:cNvPr id="12" name="Picture 11">
            <a:extLst>
              <a:ext uri="{FF2B5EF4-FFF2-40B4-BE49-F238E27FC236}">
                <a16:creationId xmlns:a16="http://schemas.microsoft.com/office/drawing/2014/main" id="{5F0D86F9-EEE5-4549-987A-33EF1DA988BB}"/>
              </a:ext>
            </a:extLst>
          </p:cNvPr>
          <p:cNvPicPr>
            <a:picLocks noChangeAspect="1"/>
          </p:cNvPicPr>
          <p:nvPr/>
        </p:nvPicPr>
        <p:blipFill>
          <a:blip r:embed="rId3"/>
          <a:stretch>
            <a:fillRect/>
          </a:stretch>
        </p:blipFill>
        <p:spPr>
          <a:xfrm>
            <a:off x="838200" y="1146068"/>
            <a:ext cx="4038600" cy="1726705"/>
          </a:xfrm>
          <a:prstGeom prst="rect">
            <a:avLst/>
          </a:prstGeom>
          <a:ln w="57150">
            <a:solidFill>
              <a:srgbClr val="0070C0"/>
            </a:solidFill>
          </a:ln>
        </p:spPr>
      </p:pic>
    </p:spTree>
    <p:extLst>
      <p:ext uri="{BB962C8B-B14F-4D97-AF65-F5344CB8AC3E}">
        <p14:creationId xmlns:p14="http://schemas.microsoft.com/office/powerpoint/2010/main" val="40004502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word&#10;&#10;AI-generated content may be incorrect.">
            <a:extLst>
              <a:ext uri="{FF2B5EF4-FFF2-40B4-BE49-F238E27FC236}">
                <a16:creationId xmlns:a16="http://schemas.microsoft.com/office/drawing/2014/main" id="{93B0EC3E-EC6F-AA6D-3D92-67658295361D}"/>
              </a:ext>
            </a:extLst>
          </p:cNvPr>
          <p:cNvPicPr>
            <a:picLocks noChangeAspect="1"/>
          </p:cNvPicPr>
          <p:nvPr/>
        </p:nvPicPr>
        <p:blipFill>
          <a:blip r:embed="rId2"/>
          <a:stretch>
            <a:fillRect/>
          </a:stretch>
        </p:blipFill>
        <p:spPr>
          <a:xfrm>
            <a:off x="0" y="6290"/>
            <a:ext cx="12192000" cy="6831042"/>
          </a:xfrm>
          <a:prstGeom prst="rect">
            <a:avLst/>
          </a:prstGeom>
        </p:spPr>
      </p:pic>
    </p:spTree>
    <p:extLst>
      <p:ext uri="{BB962C8B-B14F-4D97-AF65-F5344CB8AC3E}">
        <p14:creationId xmlns:p14="http://schemas.microsoft.com/office/powerpoint/2010/main" val="30642311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75916347-BAF9-E69B-F672-63E9C055D57C}"/>
              </a:ext>
            </a:extLst>
          </p:cNvPr>
          <p:cNvSpPr/>
          <p:nvPr/>
        </p:nvSpPr>
        <p:spPr>
          <a:xfrm>
            <a:off x="3815192" y="1941887"/>
            <a:ext cx="8381999" cy="1253288"/>
          </a:xfrm>
          <a:prstGeom prst="rect">
            <a:avLst/>
          </a:prstGeom>
          <a:solidFill>
            <a:srgbClr val="3AAD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5" name="TextBox 4"/>
          <p:cNvSpPr txBox="1"/>
          <p:nvPr/>
        </p:nvSpPr>
        <p:spPr>
          <a:xfrm>
            <a:off x="3928864" y="2058979"/>
            <a:ext cx="7953350" cy="1015663"/>
          </a:xfrm>
          <a:prstGeom prst="rect">
            <a:avLst/>
          </a:prstGeom>
          <a:solidFill>
            <a:srgbClr val="3AAD00"/>
          </a:solidFill>
        </p:spPr>
        <p:txBody>
          <a:bodyPr wrap="square" lIns="91440" tIns="45720" rIns="91440" bIns="45720" rtlCol="0" anchor="ctr">
            <a:spAutoFit/>
          </a:bodyPr>
          <a:lstStyle/>
          <a:p>
            <a:r>
              <a:rPr lang="en-GB" sz="3200" b="1">
                <a:latin typeface="Tw Cen MT"/>
                <a:ea typeface="Yu Gothic UI Semibold"/>
              </a:rPr>
              <a:t>   </a:t>
            </a:r>
            <a:r>
              <a:rPr lang="en-GB" sz="4000" b="1">
                <a:latin typeface="Tw Cen MT"/>
                <a:ea typeface="Yu Gothic UI Semibold"/>
              </a:rPr>
              <a:t>TUESDAY</a:t>
            </a:r>
            <a:endParaRPr lang="en-US" sz="4000"/>
          </a:p>
          <a:p>
            <a:r>
              <a:rPr lang="en-GB" sz="2000" b="1">
                <a:latin typeface="Tw Cen MT"/>
                <a:ea typeface="Yu Gothic UI Semibold"/>
              </a:rPr>
              <a:t>   </a:t>
            </a:r>
            <a:endParaRPr lang="en-GB" sz="2800" b="1">
              <a:latin typeface="Tw Cen MT"/>
              <a:ea typeface="Yu Gothic UI Semibold"/>
            </a:endParaRPr>
          </a:p>
        </p:txBody>
      </p:sp>
      <p:pic>
        <p:nvPicPr>
          <p:cNvPr id="8" name="Picture 7" descr="A blue text on a white background&#10;&#10;Description automatically generated">
            <a:extLst>
              <a:ext uri="{FF2B5EF4-FFF2-40B4-BE49-F238E27FC236}">
                <a16:creationId xmlns:a16="http://schemas.microsoft.com/office/drawing/2014/main" id="{387C2D04-F4D7-B852-3605-ED5ABAA7985E}"/>
              </a:ext>
            </a:extLst>
          </p:cNvPr>
          <p:cNvPicPr>
            <a:picLocks noChangeAspect="1"/>
          </p:cNvPicPr>
          <p:nvPr/>
        </p:nvPicPr>
        <p:blipFill>
          <a:blip r:embed="rId2"/>
          <a:stretch>
            <a:fillRect/>
          </a:stretch>
        </p:blipFill>
        <p:spPr>
          <a:xfrm>
            <a:off x="689861" y="174363"/>
            <a:ext cx="2917760" cy="1228555"/>
          </a:xfrm>
          <a:prstGeom prst="rect">
            <a:avLst/>
          </a:prstGeom>
        </p:spPr>
      </p:pic>
      <p:grpSp>
        <p:nvGrpSpPr>
          <p:cNvPr id="4" name="Group 3">
            <a:extLst>
              <a:ext uri="{FF2B5EF4-FFF2-40B4-BE49-F238E27FC236}">
                <a16:creationId xmlns:a16="http://schemas.microsoft.com/office/drawing/2014/main" id="{ECD8FD28-F453-D2BB-9ACE-15CB50AF7C1E}"/>
              </a:ext>
            </a:extLst>
          </p:cNvPr>
          <p:cNvGrpSpPr/>
          <p:nvPr/>
        </p:nvGrpSpPr>
        <p:grpSpPr>
          <a:xfrm>
            <a:off x="1797198" y="4314487"/>
            <a:ext cx="9130363" cy="2436104"/>
            <a:chOff x="1797198" y="4314487"/>
            <a:chExt cx="9130363" cy="2436104"/>
          </a:xfrm>
        </p:grpSpPr>
        <p:pic>
          <p:nvPicPr>
            <p:cNvPr id="7" name="Picture 6" descr="Logo, icon&#10;&#10;Description automatically generated">
              <a:extLst>
                <a:ext uri="{FF2B5EF4-FFF2-40B4-BE49-F238E27FC236}">
                  <a16:creationId xmlns:a16="http://schemas.microsoft.com/office/drawing/2014/main" id="{BA61B4A6-6CB2-D517-4B0E-6C740A443EF3}"/>
                </a:ext>
              </a:extLst>
            </p:cNvPr>
            <p:cNvPicPr>
              <a:picLocks noChangeAspect="1"/>
            </p:cNvPicPr>
            <p:nvPr/>
          </p:nvPicPr>
          <p:blipFill>
            <a:blip r:embed="rId3"/>
            <a:stretch>
              <a:fillRect/>
            </a:stretch>
          </p:blipFill>
          <p:spPr>
            <a:xfrm>
              <a:off x="1797198" y="4314487"/>
              <a:ext cx="1417692" cy="1738136"/>
            </a:xfrm>
            <a:prstGeom prst="rect">
              <a:avLst/>
            </a:prstGeom>
          </p:spPr>
        </p:pic>
        <p:pic>
          <p:nvPicPr>
            <p:cNvPr id="18" name="Picture 17" descr="Icon&#10;&#10;Description automatically generated">
              <a:extLst>
                <a:ext uri="{FF2B5EF4-FFF2-40B4-BE49-F238E27FC236}">
                  <a16:creationId xmlns:a16="http://schemas.microsoft.com/office/drawing/2014/main" id="{86C00A82-3004-4595-7034-C9D135E5E189}"/>
                </a:ext>
              </a:extLst>
            </p:cNvPr>
            <p:cNvPicPr>
              <a:picLocks noChangeAspect="1"/>
            </p:cNvPicPr>
            <p:nvPr/>
          </p:nvPicPr>
          <p:blipFill>
            <a:blip r:embed="rId4"/>
            <a:stretch>
              <a:fillRect/>
            </a:stretch>
          </p:blipFill>
          <p:spPr>
            <a:xfrm>
              <a:off x="3369052" y="4328966"/>
              <a:ext cx="1417695" cy="1748703"/>
            </a:xfrm>
            <a:prstGeom prst="rect">
              <a:avLst/>
            </a:prstGeom>
          </p:spPr>
        </p:pic>
        <p:pic>
          <p:nvPicPr>
            <p:cNvPr id="19" name="Picture 18" descr="Icon&#10;&#10;Description automatically generated">
              <a:extLst>
                <a:ext uri="{FF2B5EF4-FFF2-40B4-BE49-F238E27FC236}">
                  <a16:creationId xmlns:a16="http://schemas.microsoft.com/office/drawing/2014/main" id="{22F0015F-6B1A-0A83-801C-E93F55310C71}"/>
                </a:ext>
              </a:extLst>
            </p:cNvPr>
            <p:cNvPicPr>
              <a:picLocks noChangeAspect="1"/>
            </p:cNvPicPr>
            <p:nvPr/>
          </p:nvPicPr>
          <p:blipFill>
            <a:blip r:embed="rId5"/>
            <a:stretch>
              <a:fillRect/>
            </a:stretch>
          </p:blipFill>
          <p:spPr>
            <a:xfrm>
              <a:off x="4928922" y="4344982"/>
              <a:ext cx="1422627" cy="1738139"/>
            </a:xfrm>
            <a:prstGeom prst="rect">
              <a:avLst/>
            </a:prstGeom>
          </p:spPr>
        </p:pic>
        <p:pic>
          <p:nvPicPr>
            <p:cNvPr id="21" name="Picture 20" descr="A picture containing shape&#10;&#10;Description automatically generated">
              <a:extLst>
                <a:ext uri="{FF2B5EF4-FFF2-40B4-BE49-F238E27FC236}">
                  <a16:creationId xmlns:a16="http://schemas.microsoft.com/office/drawing/2014/main" id="{ECC6DAB3-629B-C4F8-385D-6975A79450E4}"/>
                </a:ext>
              </a:extLst>
            </p:cNvPr>
            <p:cNvPicPr>
              <a:picLocks noChangeAspect="1"/>
            </p:cNvPicPr>
            <p:nvPr/>
          </p:nvPicPr>
          <p:blipFill>
            <a:blip r:embed="rId6"/>
            <a:stretch>
              <a:fillRect/>
            </a:stretch>
          </p:blipFill>
          <p:spPr>
            <a:xfrm>
              <a:off x="6438898" y="4327456"/>
              <a:ext cx="1412766" cy="1746581"/>
            </a:xfrm>
            <a:prstGeom prst="rect">
              <a:avLst/>
            </a:prstGeom>
          </p:spPr>
        </p:pic>
        <p:pic>
          <p:nvPicPr>
            <p:cNvPr id="22" name="Picture 21" descr="Shape, icon&#10;&#10;Description automatically generated">
              <a:extLst>
                <a:ext uri="{FF2B5EF4-FFF2-40B4-BE49-F238E27FC236}">
                  <a16:creationId xmlns:a16="http://schemas.microsoft.com/office/drawing/2014/main" id="{F45E4174-85B0-F8B1-4995-1F3745B2E6DB}"/>
                </a:ext>
              </a:extLst>
            </p:cNvPr>
            <p:cNvPicPr>
              <a:picLocks noChangeAspect="1"/>
            </p:cNvPicPr>
            <p:nvPr/>
          </p:nvPicPr>
          <p:blipFill>
            <a:blip r:embed="rId7"/>
            <a:stretch>
              <a:fillRect/>
            </a:stretch>
          </p:blipFill>
          <p:spPr>
            <a:xfrm>
              <a:off x="7985558" y="4327415"/>
              <a:ext cx="1412763" cy="1750866"/>
            </a:xfrm>
            <a:prstGeom prst="rect">
              <a:avLst/>
            </a:prstGeom>
          </p:spPr>
        </p:pic>
        <p:pic>
          <p:nvPicPr>
            <p:cNvPr id="23" name="Picture 22" descr="Logo, icon&#10;&#10;Description automatically generated">
              <a:extLst>
                <a:ext uri="{FF2B5EF4-FFF2-40B4-BE49-F238E27FC236}">
                  <a16:creationId xmlns:a16="http://schemas.microsoft.com/office/drawing/2014/main" id="{E039594C-24FD-3741-8109-9CE51C9C33D5}"/>
                </a:ext>
              </a:extLst>
            </p:cNvPr>
            <p:cNvPicPr>
              <a:picLocks noChangeAspect="1"/>
            </p:cNvPicPr>
            <p:nvPr/>
          </p:nvPicPr>
          <p:blipFill>
            <a:blip r:embed="rId8"/>
            <a:stretch>
              <a:fillRect/>
            </a:stretch>
          </p:blipFill>
          <p:spPr>
            <a:xfrm>
              <a:off x="9514796" y="4321280"/>
              <a:ext cx="1412765" cy="1746580"/>
            </a:xfrm>
            <a:prstGeom prst="rect">
              <a:avLst/>
            </a:prstGeom>
          </p:spPr>
        </p:pic>
        <p:pic>
          <p:nvPicPr>
            <p:cNvPr id="24" name="Picture 23">
              <a:extLst>
                <a:ext uri="{FF2B5EF4-FFF2-40B4-BE49-F238E27FC236}">
                  <a16:creationId xmlns:a16="http://schemas.microsoft.com/office/drawing/2014/main" id="{E9B5306F-87C2-5231-E340-E0365BA7438B}"/>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16920" t="5417" r="75444" b="2617"/>
            <a:stretch/>
          </p:blipFill>
          <p:spPr>
            <a:xfrm>
              <a:off x="9835081" y="6056015"/>
              <a:ext cx="696323" cy="667211"/>
            </a:xfrm>
            <a:prstGeom prst="rect">
              <a:avLst/>
            </a:prstGeom>
          </p:spPr>
        </p:pic>
        <p:pic>
          <p:nvPicPr>
            <p:cNvPr id="25" name="Picture 24" descr="A close up of a logo&#10;&#10;Description automatically generated">
              <a:extLst>
                <a:ext uri="{FF2B5EF4-FFF2-40B4-BE49-F238E27FC236}">
                  <a16:creationId xmlns:a16="http://schemas.microsoft.com/office/drawing/2014/main" id="{CEB54B88-D33B-8C37-15D0-AE894CA4E737}"/>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81976" t="4044" r="2214" b="-750"/>
            <a:stretch/>
          </p:blipFill>
          <p:spPr>
            <a:xfrm>
              <a:off x="3233873" y="6083551"/>
              <a:ext cx="1698738" cy="656943"/>
            </a:xfrm>
            <a:prstGeom prst="rect">
              <a:avLst/>
            </a:prstGeom>
          </p:spPr>
        </p:pic>
        <p:pic>
          <p:nvPicPr>
            <p:cNvPr id="26" name="Picture 25" descr="A close up of a logo&#10;&#10;Description automatically generated">
              <a:extLst>
                <a:ext uri="{FF2B5EF4-FFF2-40B4-BE49-F238E27FC236}">
                  <a16:creationId xmlns:a16="http://schemas.microsoft.com/office/drawing/2014/main" id="{58AE0D1B-62B4-7773-3369-3469DD7BB007}"/>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2050" t="9632" r="87645" b="-105"/>
            <a:stretch/>
          </p:blipFill>
          <p:spPr>
            <a:xfrm>
              <a:off x="2016603" y="6105558"/>
              <a:ext cx="1070578" cy="645033"/>
            </a:xfrm>
            <a:prstGeom prst="rect">
              <a:avLst/>
            </a:prstGeom>
          </p:spPr>
        </p:pic>
        <p:pic>
          <p:nvPicPr>
            <p:cNvPr id="27" name="Picture 26" descr="A close up of a logo&#10;&#10;Description automatically generated">
              <a:extLst>
                <a:ext uri="{FF2B5EF4-FFF2-40B4-BE49-F238E27FC236}">
                  <a16:creationId xmlns:a16="http://schemas.microsoft.com/office/drawing/2014/main" id="{1F51C4E5-63BF-39F3-616A-C28E1988A47E}"/>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29270" t="5599" r="62867" b="2035"/>
            <a:stretch/>
          </p:blipFill>
          <p:spPr>
            <a:xfrm>
              <a:off x="5169612" y="6072613"/>
              <a:ext cx="797067" cy="662229"/>
            </a:xfrm>
            <a:prstGeom prst="rect">
              <a:avLst/>
            </a:prstGeom>
          </p:spPr>
        </p:pic>
        <p:pic>
          <p:nvPicPr>
            <p:cNvPr id="28" name="Picture 27" descr="A close up of a logo&#10;&#10;Description automatically generated">
              <a:extLst>
                <a:ext uri="{FF2B5EF4-FFF2-40B4-BE49-F238E27FC236}">
                  <a16:creationId xmlns:a16="http://schemas.microsoft.com/office/drawing/2014/main" id="{5D5B8383-606F-43E6-12C4-23FAB39DAC96}"/>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63608" t="7255" r="22877" b="2033"/>
            <a:stretch/>
          </p:blipFill>
          <p:spPr>
            <a:xfrm>
              <a:off x="6287547" y="6064493"/>
              <a:ext cx="1427744" cy="668878"/>
            </a:xfrm>
            <a:prstGeom prst="rect">
              <a:avLst/>
            </a:prstGeom>
          </p:spPr>
        </p:pic>
        <p:pic>
          <p:nvPicPr>
            <p:cNvPr id="30" name="Picture 29" descr="A close up of a logo&#10;&#10;Description automatically generated">
              <a:extLst>
                <a:ext uri="{FF2B5EF4-FFF2-40B4-BE49-F238E27FC236}">
                  <a16:creationId xmlns:a16="http://schemas.microsoft.com/office/drawing/2014/main" id="{595BC09C-3520-7643-C2EB-A628B318CC79}"/>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42123" t="5063" r="41123" b="2743"/>
            <a:stretch/>
          </p:blipFill>
          <p:spPr>
            <a:xfrm>
              <a:off x="7864762" y="6060881"/>
              <a:ext cx="1604849" cy="669021"/>
            </a:xfrm>
            <a:prstGeom prst="rect">
              <a:avLst/>
            </a:prstGeom>
          </p:spPr>
        </p:pic>
      </p:grpSp>
    </p:spTree>
    <p:extLst>
      <p:ext uri="{BB962C8B-B14F-4D97-AF65-F5344CB8AC3E}">
        <p14:creationId xmlns:p14="http://schemas.microsoft.com/office/powerpoint/2010/main" val="22299412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4C2A6-BD7E-ADE6-7026-E6919EEE88EA}"/>
            </a:ext>
          </a:extLst>
        </p:cNvPr>
        <p:cNvGrpSpPr/>
        <p:nvPr/>
      </p:nvGrpSpPr>
      <p:grpSpPr>
        <a:xfrm>
          <a:off x="0" y="0"/>
          <a:ext cx="0" cy="0"/>
          <a:chOff x="0" y="0"/>
          <a:chExt cx="0" cy="0"/>
        </a:xfrm>
      </p:grpSpPr>
      <p:pic>
        <p:nvPicPr>
          <p:cNvPr id="6" name="Picture 5" descr="How to Draw a Book 📖 (opened or closed ...">
            <a:extLst>
              <a:ext uri="{FF2B5EF4-FFF2-40B4-BE49-F238E27FC236}">
                <a16:creationId xmlns:a16="http://schemas.microsoft.com/office/drawing/2014/main" id="{3A7E9BBC-DC8E-84D8-85A1-0E6484452916}"/>
              </a:ext>
            </a:extLst>
          </p:cNvPr>
          <p:cNvPicPr>
            <a:picLocks noChangeAspect="1"/>
          </p:cNvPicPr>
          <p:nvPr/>
        </p:nvPicPr>
        <p:blipFill>
          <a:blip r:embed="rId2"/>
          <a:srcRect l="24744" t="25519" r="22594" b="27635"/>
          <a:stretch/>
        </p:blipFill>
        <p:spPr>
          <a:xfrm rot="21240000">
            <a:off x="10719102" y="2212017"/>
            <a:ext cx="1214992" cy="719096"/>
          </a:xfrm>
          <a:prstGeom prst="rect">
            <a:avLst/>
          </a:prstGeom>
        </p:spPr>
      </p:pic>
      <p:pic>
        <p:nvPicPr>
          <p:cNvPr id="4" name="Content Placeholder 3" descr="Design thinking mindset and some common ...">
            <a:extLst>
              <a:ext uri="{FF2B5EF4-FFF2-40B4-BE49-F238E27FC236}">
                <a16:creationId xmlns:a16="http://schemas.microsoft.com/office/drawing/2014/main" id="{0F4015C1-FD54-0E27-9D4D-C824AB870DFB}"/>
              </a:ext>
            </a:extLst>
          </p:cNvPr>
          <p:cNvPicPr>
            <a:picLocks noGrp="1" noChangeAspect="1"/>
          </p:cNvPicPr>
          <p:nvPr>
            <p:ph idx="1"/>
          </p:nvPr>
        </p:nvPicPr>
        <p:blipFill>
          <a:blip r:embed="rId3"/>
          <a:stretch>
            <a:fillRect/>
          </a:stretch>
        </p:blipFill>
        <p:spPr>
          <a:xfrm>
            <a:off x="197057" y="237193"/>
            <a:ext cx="4292947" cy="2108839"/>
          </a:xfrm>
        </p:spPr>
      </p:pic>
      <p:sp>
        <p:nvSpPr>
          <p:cNvPr id="2" name="Title 1">
            <a:extLst>
              <a:ext uri="{FF2B5EF4-FFF2-40B4-BE49-F238E27FC236}">
                <a16:creationId xmlns:a16="http://schemas.microsoft.com/office/drawing/2014/main" id="{0BEED045-E4AB-B117-A4D6-4DC113D75B72}"/>
              </a:ext>
            </a:extLst>
          </p:cNvPr>
          <p:cNvSpPr>
            <a:spLocks noGrp="1"/>
          </p:cNvSpPr>
          <p:nvPr>
            <p:ph type="title"/>
          </p:nvPr>
        </p:nvSpPr>
        <p:spPr>
          <a:xfrm>
            <a:off x="297068" y="1138168"/>
            <a:ext cx="2034211" cy="629825"/>
          </a:xfrm>
        </p:spPr>
        <p:txBody>
          <a:bodyPr>
            <a:normAutofit fontScale="90000"/>
          </a:bodyPr>
          <a:lstStyle/>
          <a:p>
            <a:r>
              <a:rPr lang="en-US" sz="2800" b="1">
                <a:solidFill>
                  <a:srgbClr val="FFFFFF"/>
                </a:solidFill>
                <a:latin typeface="Century Gothic"/>
                <a:cs typeface="Calibri Light"/>
              </a:rPr>
              <a:t>Something to consider</a:t>
            </a:r>
            <a:endParaRPr lang="en-US" sz="2800" b="1">
              <a:solidFill>
                <a:srgbClr val="FFFFFF"/>
              </a:solidFill>
              <a:latin typeface="Century Gothic"/>
            </a:endParaRPr>
          </a:p>
        </p:txBody>
      </p:sp>
      <p:sp>
        <p:nvSpPr>
          <p:cNvPr id="12" name="TextBox 11">
            <a:extLst>
              <a:ext uri="{FF2B5EF4-FFF2-40B4-BE49-F238E27FC236}">
                <a16:creationId xmlns:a16="http://schemas.microsoft.com/office/drawing/2014/main" id="{13AC4C42-ACC9-3220-8C02-EAC16CE21D9D}"/>
              </a:ext>
            </a:extLst>
          </p:cNvPr>
          <p:cNvSpPr txBox="1"/>
          <p:nvPr/>
        </p:nvSpPr>
        <p:spPr>
          <a:xfrm>
            <a:off x="4828519" y="415234"/>
            <a:ext cx="7149032" cy="1569660"/>
          </a:xfrm>
          <a:prstGeom prst="rect">
            <a:avLst/>
          </a:prstGeom>
          <a:solidFill>
            <a:schemeClr val="bg1">
              <a:lumMod val="9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800" b="1" dirty="0">
                <a:latin typeface="Century Gothic"/>
              </a:rPr>
              <a:t>Caring means patience</a:t>
            </a:r>
          </a:p>
        </p:txBody>
      </p:sp>
      <p:sp>
        <p:nvSpPr>
          <p:cNvPr id="3" name="TextBox 2">
            <a:extLst>
              <a:ext uri="{FF2B5EF4-FFF2-40B4-BE49-F238E27FC236}">
                <a16:creationId xmlns:a16="http://schemas.microsoft.com/office/drawing/2014/main" id="{F8750D82-5667-E214-D7BA-1E82AFFC5ED1}"/>
              </a:ext>
            </a:extLst>
          </p:cNvPr>
          <p:cNvSpPr txBox="1"/>
          <p:nvPr/>
        </p:nvSpPr>
        <p:spPr>
          <a:xfrm>
            <a:off x="6446558" y="2152891"/>
            <a:ext cx="3915551" cy="6684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i="1" dirty="0">
                <a:latin typeface="Century Gothic"/>
              </a:rPr>
              <a:t>"Love is patient."</a:t>
            </a:r>
          </a:p>
        </p:txBody>
      </p:sp>
      <p:sp>
        <p:nvSpPr>
          <p:cNvPr id="5" name="TextBox 4">
            <a:extLst>
              <a:ext uri="{FF2B5EF4-FFF2-40B4-BE49-F238E27FC236}">
                <a16:creationId xmlns:a16="http://schemas.microsoft.com/office/drawing/2014/main" id="{033EF133-F8EB-6028-5D9C-800127ABA4B1}"/>
              </a:ext>
            </a:extLst>
          </p:cNvPr>
          <p:cNvSpPr txBox="1"/>
          <p:nvPr/>
        </p:nvSpPr>
        <p:spPr>
          <a:xfrm>
            <a:off x="298110" y="2812742"/>
            <a:ext cx="3933137"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dirty="0">
                <a:latin typeface="Century Gothic"/>
              </a:rPr>
              <a:t>What do you think we mean when we talk about patience? </a:t>
            </a:r>
          </a:p>
        </p:txBody>
      </p:sp>
      <p:pic>
        <p:nvPicPr>
          <p:cNvPr id="7" name="Picture 6" descr="A white rectangular diagram with black text&#10;&#10;AI-generated content may be incorrect.">
            <a:extLst>
              <a:ext uri="{FF2B5EF4-FFF2-40B4-BE49-F238E27FC236}">
                <a16:creationId xmlns:a16="http://schemas.microsoft.com/office/drawing/2014/main" id="{5FA3C480-AEB5-649E-B905-91396BA54EC8}"/>
              </a:ext>
            </a:extLst>
          </p:cNvPr>
          <p:cNvPicPr>
            <a:picLocks noChangeAspect="1"/>
          </p:cNvPicPr>
          <p:nvPr/>
        </p:nvPicPr>
        <p:blipFill>
          <a:blip r:embed="rId4"/>
          <a:stretch>
            <a:fillRect/>
          </a:stretch>
        </p:blipFill>
        <p:spPr>
          <a:xfrm>
            <a:off x="5122905" y="2992523"/>
            <a:ext cx="6569676" cy="3745900"/>
          </a:xfrm>
          <a:prstGeom prst="rect">
            <a:avLst/>
          </a:prstGeom>
        </p:spPr>
      </p:pic>
      <p:sp>
        <p:nvSpPr>
          <p:cNvPr id="8" name="TextBox 7">
            <a:extLst>
              <a:ext uri="{FF2B5EF4-FFF2-40B4-BE49-F238E27FC236}">
                <a16:creationId xmlns:a16="http://schemas.microsoft.com/office/drawing/2014/main" id="{5BAECCAB-F961-2FC7-ADA2-3330AC50914A}"/>
              </a:ext>
            </a:extLst>
          </p:cNvPr>
          <p:cNvSpPr txBox="1"/>
          <p:nvPr/>
        </p:nvSpPr>
        <p:spPr>
          <a:xfrm rot="-240000">
            <a:off x="626076" y="4993159"/>
            <a:ext cx="394798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a:solidFill>
                  <a:srgbClr val="7030A0"/>
                </a:solidFill>
                <a:latin typeface="Century Gothic"/>
              </a:rPr>
              <a:t>Where could I show patience today (in class, online, at home)?</a:t>
            </a:r>
          </a:p>
        </p:txBody>
      </p:sp>
    </p:spTree>
    <p:extLst>
      <p:ext uri="{BB962C8B-B14F-4D97-AF65-F5344CB8AC3E}">
        <p14:creationId xmlns:p14="http://schemas.microsoft.com/office/powerpoint/2010/main" val="40695739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90CB4886-D45A-F3BC-3EB7-75F9D738DC0D}"/>
            </a:ext>
          </a:extLst>
        </p:cNvPr>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EFDDCADD-C422-CECE-B75E-01A7C6804760}"/>
              </a:ext>
            </a:extLst>
          </p:cNvPr>
          <p:cNvGraphicFramePr>
            <a:graphicFrameLocks noGrp="1"/>
          </p:cNvGraphicFramePr>
          <p:nvPr/>
        </p:nvGraphicFramePr>
        <p:xfrm>
          <a:off x="389046" y="375519"/>
          <a:ext cx="11417492" cy="6109718"/>
        </p:xfrm>
        <a:graphic>
          <a:graphicData uri="http://schemas.openxmlformats.org/drawingml/2006/table">
            <a:tbl>
              <a:tblPr firstRow="1" bandRow="1">
                <a:tableStyleId>{5C22544A-7EE6-4342-B048-85BDC9FD1C3A}</a:tableStyleId>
              </a:tblPr>
              <a:tblGrid>
                <a:gridCol w="5708746">
                  <a:extLst>
                    <a:ext uri="{9D8B030D-6E8A-4147-A177-3AD203B41FA5}">
                      <a16:colId xmlns:a16="http://schemas.microsoft.com/office/drawing/2014/main" val="3525940065"/>
                    </a:ext>
                  </a:extLst>
                </a:gridCol>
                <a:gridCol w="5708746">
                  <a:extLst>
                    <a:ext uri="{9D8B030D-6E8A-4147-A177-3AD203B41FA5}">
                      <a16:colId xmlns:a16="http://schemas.microsoft.com/office/drawing/2014/main" val="2276457989"/>
                    </a:ext>
                  </a:extLst>
                </a:gridCol>
              </a:tblGrid>
              <a:tr h="3054859">
                <a:tc>
                  <a:txBody>
                    <a:bodyPr/>
                    <a:lstStyle/>
                    <a:p>
                      <a:endParaRPr lang="en-GB" sz="1800" dirty="0">
                        <a:solidFill>
                          <a:schemeClr val="tx1"/>
                        </a:solidFill>
                        <a:latin typeface="Century Gothic"/>
                      </a:endParaRPr>
                    </a:p>
                    <a:p>
                      <a:r>
                        <a:rPr lang="en-GB" sz="1800" dirty="0">
                          <a:solidFill>
                            <a:schemeClr val="tx1"/>
                          </a:solidFill>
                          <a:latin typeface="Century Gothic"/>
                        </a:rPr>
                        <a:t>DEFINITION </a:t>
                      </a:r>
                      <a:endParaRPr lang="en-GB" sz="1800" baseline="0" dirty="0">
                        <a:solidFill>
                          <a:schemeClr val="tx1"/>
                        </a:solidFill>
                        <a:latin typeface="Century Gothic"/>
                      </a:endParaRPr>
                    </a:p>
                    <a:p>
                      <a:pPr lvl="0">
                        <a:buNone/>
                      </a:pPr>
                      <a:endParaRPr lang="en-GB" sz="1800" dirty="0">
                        <a:solidFill>
                          <a:schemeClr val="tx1"/>
                        </a:solidFill>
                        <a:latin typeface="Century Gothic"/>
                      </a:endParaRPr>
                    </a:p>
                    <a:p>
                      <a:r>
                        <a:rPr lang="en-US" sz="1800" b="0" i="0" u="none" strike="noStrike" kern="1200" noProof="0" dirty="0">
                          <a:solidFill>
                            <a:schemeClr val="tx1"/>
                          </a:solidFill>
                          <a:effectLst/>
                          <a:latin typeface="Century Gothic"/>
                        </a:rPr>
                        <a:t>Waiting calmly without getting angry or giving up; staying steady when things take time or don’t go your way.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solidFill>
                          <a:schemeClr val="tx1"/>
                        </a:solidFill>
                        <a:latin typeface="Century Gothic"/>
                      </a:endParaRPr>
                    </a:p>
                    <a:p>
                      <a:r>
                        <a:rPr lang="en-GB" sz="1800" dirty="0">
                          <a:solidFill>
                            <a:schemeClr val="tx1"/>
                          </a:solidFill>
                          <a:latin typeface="Century Gothic"/>
                        </a:rPr>
                        <a:t>CHARACTERISTICS? (what does it look like?)</a:t>
                      </a:r>
                    </a:p>
                    <a:p>
                      <a:pPr lvl="0">
                        <a:buNone/>
                      </a:pPr>
                      <a:endParaRPr lang="en-GB" sz="1800" dirty="0">
                        <a:latin typeface="Century Gothi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64110093"/>
                  </a:ext>
                </a:extLst>
              </a:tr>
              <a:tr h="3054859">
                <a:tc>
                  <a:txBody>
                    <a:bodyPr/>
                    <a:lstStyle/>
                    <a:p>
                      <a:pPr lvl="0" algn="l">
                        <a:lnSpc>
                          <a:spcPct val="100000"/>
                        </a:lnSpc>
                        <a:spcBef>
                          <a:spcPts val="0"/>
                        </a:spcBef>
                        <a:spcAft>
                          <a:spcPts val="0"/>
                        </a:spcAft>
                        <a:buNone/>
                      </a:pPr>
                      <a:endParaRPr lang="en-US" sz="1800" b="1" i="0" u="none" strike="noStrike" noProof="0" dirty="0">
                        <a:solidFill>
                          <a:schemeClr val="tx1"/>
                        </a:solidFill>
                        <a:latin typeface="Century Gothic"/>
                      </a:endParaRPr>
                    </a:p>
                    <a:p>
                      <a:pPr lvl="0" algn="l">
                        <a:lnSpc>
                          <a:spcPct val="100000"/>
                        </a:lnSpc>
                        <a:spcBef>
                          <a:spcPts val="0"/>
                        </a:spcBef>
                        <a:spcAft>
                          <a:spcPts val="0"/>
                        </a:spcAft>
                        <a:buNone/>
                      </a:pPr>
                      <a:r>
                        <a:rPr lang="en-US" sz="1800" b="1" i="0" u="none" strike="noStrike" noProof="0" dirty="0">
                          <a:solidFill>
                            <a:schemeClr val="tx1"/>
                          </a:solidFill>
                          <a:latin typeface="Century Gothic"/>
                        </a:rPr>
                        <a:t>EXAMPLES (School &amp; life)</a:t>
                      </a:r>
                      <a:endParaRPr lang="en-US" sz="1800" b="0" i="0" u="none" strike="noStrike" noProof="0" dirty="0">
                        <a:solidFill>
                          <a:schemeClr val="tx1"/>
                        </a:solidFill>
                        <a:latin typeface="Century Gothi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endParaRPr lang="en-US" sz="1800" b="1" i="0" u="none" strike="noStrike" noProof="0" dirty="0">
                        <a:solidFill>
                          <a:schemeClr val="tx1"/>
                        </a:solidFill>
                        <a:latin typeface="Century Gothic"/>
                      </a:endParaRPr>
                    </a:p>
                    <a:p>
                      <a:pPr lvl="0" algn="l">
                        <a:lnSpc>
                          <a:spcPct val="100000"/>
                        </a:lnSpc>
                        <a:spcBef>
                          <a:spcPts val="0"/>
                        </a:spcBef>
                        <a:spcAft>
                          <a:spcPts val="0"/>
                        </a:spcAft>
                        <a:buNone/>
                      </a:pPr>
                      <a:r>
                        <a:rPr lang="en-US" sz="1800" b="1" i="0" u="none" strike="noStrike" noProof="0" dirty="0">
                          <a:solidFill>
                            <a:schemeClr val="tx1"/>
                          </a:solidFill>
                          <a:latin typeface="Century Gothic"/>
                        </a:rPr>
                        <a:t>NON-EXAMPLES (Opposites / misconceptions)</a:t>
                      </a:r>
                      <a:br>
                        <a:rPr lang="en-US" sz="1800" b="1" i="0" u="none" strike="noStrike" noProof="0" dirty="0">
                          <a:solidFill>
                            <a:srgbClr val="000000"/>
                          </a:solidFill>
                          <a:latin typeface="Century Gothic"/>
                        </a:rPr>
                      </a:br>
                      <a:r>
                        <a:rPr lang="en-US" sz="1800" b="1" i="0" u="none" strike="noStrike" noProof="0" dirty="0">
                          <a:solidFill>
                            <a:schemeClr val="tx1"/>
                          </a:solidFill>
                          <a:latin typeface="Century Gothic"/>
                        </a:rPr>
                        <a:t> </a:t>
                      </a:r>
                      <a:endParaRPr lang="en-US" sz="1800" b="1" i="0" u="none" strike="noStrike" noProof="0" dirty="0">
                        <a:solidFill>
                          <a:srgbClr val="000000"/>
                        </a:solidFill>
                        <a:latin typeface="Century Gothic"/>
                      </a:endParaRPr>
                    </a:p>
                    <a:p>
                      <a:pPr marL="0" lvl="0" indent="0" algn="l">
                        <a:lnSpc>
                          <a:spcPct val="100000"/>
                        </a:lnSpc>
                        <a:spcBef>
                          <a:spcPts val="0"/>
                        </a:spcBef>
                        <a:spcAft>
                          <a:spcPts val="0"/>
                        </a:spcAft>
                        <a:buNone/>
                      </a:pPr>
                      <a:endParaRPr lang="en-US" sz="1800" b="0" i="0" u="none" strike="noStrike" noProof="0" dirty="0">
                        <a:solidFill>
                          <a:schemeClr val="tx1"/>
                        </a:solidFill>
                        <a:latin typeface="Century Gothi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71322148"/>
                  </a:ext>
                </a:extLst>
              </a:tr>
            </a:tbl>
          </a:graphicData>
        </a:graphic>
      </p:graphicFrame>
      <p:sp>
        <p:nvSpPr>
          <p:cNvPr id="5" name="Oval 4">
            <a:extLst>
              <a:ext uri="{FF2B5EF4-FFF2-40B4-BE49-F238E27FC236}">
                <a16:creationId xmlns:a16="http://schemas.microsoft.com/office/drawing/2014/main" id="{57671DE4-30D0-A919-F1A4-605C4E69D39E}"/>
              </a:ext>
            </a:extLst>
          </p:cNvPr>
          <p:cNvSpPr/>
          <p:nvPr/>
        </p:nvSpPr>
        <p:spPr>
          <a:xfrm>
            <a:off x="3916210" y="2692057"/>
            <a:ext cx="3865175" cy="105180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4000" b="1" dirty="0">
                <a:solidFill>
                  <a:schemeClr val="tx1"/>
                </a:solidFill>
                <a:latin typeface="Century Gothic"/>
              </a:rPr>
              <a:t>PATIENCE</a:t>
            </a:r>
            <a:endParaRPr lang="en-US" b="1" dirty="0">
              <a:solidFill>
                <a:schemeClr val="tx1"/>
              </a:solidFill>
              <a:ea typeface="Calibri" panose="020F0502020204030204"/>
              <a:cs typeface="Calibri" panose="020F0502020204030204"/>
            </a:endParaRPr>
          </a:p>
        </p:txBody>
      </p:sp>
      <p:sp>
        <p:nvSpPr>
          <p:cNvPr id="3" name="AutoShape 2" descr="Theater Masks - History and Types of Drama Masks">
            <a:extLst>
              <a:ext uri="{FF2B5EF4-FFF2-40B4-BE49-F238E27FC236}">
                <a16:creationId xmlns:a16="http://schemas.microsoft.com/office/drawing/2014/main" id="{95B211BF-6D0B-979C-F064-D3A9DD3B1599}"/>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4771105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B2F3FB60-A4DC-428B-B027-2425971404BF}"/>
              </a:ext>
            </a:extLst>
          </p:cNvPr>
          <p:cNvGraphicFramePr>
            <a:graphicFrameLocks noGrp="1"/>
          </p:cNvGraphicFramePr>
          <p:nvPr/>
        </p:nvGraphicFramePr>
        <p:xfrm>
          <a:off x="389046" y="375519"/>
          <a:ext cx="11417492" cy="6109718"/>
        </p:xfrm>
        <a:graphic>
          <a:graphicData uri="http://schemas.openxmlformats.org/drawingml/2006/table">
            <a:tbl>
              <a:tblPr firstRow="1" bandRow="1">
                <a:tableStyleId>{5C22544A-7EE6-4342-B048-85BDC9FD1C3A}</a:tableStyleId>
              </a:tblPr>
              <a:tblGrid>
                <a:gridCol w="5708746">
                  <a:extLst>
                    <a:ext uri="{9D8B030D-6E8A-4147-A177-3AD203B41FA5}">
                      <a16:colId xmlns:a16="http://schemas.microsoft.com/office/drawing/2014/main" val="3525940065"/>
                    </a:ext>
                  </a:extLst>
                </a:gridCol>
                <a:gridCol w="5708746">
                  <a:extLst>
                    <a:ext uri="{9D8B030D-6E8A-4147-A177-3AD203B41FA5}">
                      <a16:colId xmlns:a16="http://schemas.microsoft.com/office/drawing/2014/main" val="2276457989"/>
                    </a:ext>
                  </a:extLst>
                </a:gridCol>
              </a:tblGrid>
              <a:tr h="3054859">
                <a:tc>
                  <a:txBody>
                    <a:bodyPr/>
                    <a:lstStyle/>
                    <a:p>
                      <a:endParaRPr lang="en-GB" sz="1800" dirty="0">
                        <a:solidFill>
                          <a:schemeClr val="tx1"/>
                        </a:solidFill>
                        <a:latin typeface="Century Gothic"/>
                      </a:endParaRPr>
                    </a:p>
                    <a:p>
                      <a:r>
                        <a:rPr lang="en-GB" sz="1800" dirty="0">
                          <a:solidFill>
                            <a:schemeClr val="tx1"/>
                          </a:solidFill>
                          <a:latin typeface="Century Gothic"/>
                        </a:rPr>
                        <a:t>DEFINITION </a:t>
                      </a:r>
                      <a:endParaRPr lang="en-GB" sz="1800" baseline="0" dirty="0">
                        <a:solidFill>
                          <a:schemeClr val="tx1"/>
                        </a:solidFill>
                        <a:latin typeface="Century Gothic"/>
                      </a:endParaRPr>
                    </a:p>
                    <a:p>
                      <a:pPr lvl="0">
                        <a:buNone/>
                      </a:pPr>
                      <a:endParaRPr lang="en-GB" sz="1800" dirty="0">
                        <a:solidFill>
                          <a:schemeClr val="tx1"/>
                        </a:solidFill>
                        <a:latin typeface="Century Gothic"/>
                      </a:endParaRPr>
                    </a:p>
                    <a:p>
                      <a:r>
                        <a:rPr lang="en-US" sz="1800" b="0" i="0" u="none" strike="noStrike" kern="1200" noProof="0" dirty="0">
                          <a:solidFill>
                            <a:schemeClr val="tx1"/>
                          </a:solidFill>
                          <a:effectLst/>
                          <a:latin typeface="Century Gothic"/>
                        </a:rPr>
                        <a:t>Waiting calmly without getting angry or giving up; staying steady when things take time or don’t go your way.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solidFill>
                          <a:schemeClr val="tx1"/>
                        </a:solidFill>
                        <a:latin typeface="Century Gothic"/>
                      </a:endParaRPr>
                    </a:p>
                    <a:p>
                      <a:r>
                        <a:rPr lang="en-GB" sz="1800" dirty="0">
                          <a:solidFill>
                            <a:schemeClr val="tx1"/>
                          </a:solidFill>
                          <a:latin typeface="Century Gothic"/>
                        </a:rPr>
                        <a:t>CHARACTERISTICS? (what does it look like?)</a:t>
                      </a:r>
                    </a:p>
                    <a:p>
                      <a:pPr lvl="0">
                        <a:buNone/>
                      </a:pPr>
                      <a:endParaRPr lang="en-GB" sz="1800" dirty="0">
                        <a:solidFill>
                          <a:schemeClr val="tx1"/>
                        </a:solidFill>
                        <a:latin typeface="Century Gothic"/>
                      </a:endParaRPr>
                    </a:p>
                    <a:p>
                      <a:pPr marL="285750" lvl="0" indent="-285750" algn="l">
                        <a:lnSpc>
                          <a:spcPct val="100000"/>
                        </a:lnSpc>
                        <a:spcBef>
                          <a:spcPts val="0"/>
                        </a:spcBef>
                        <a:spcAft>
                          <a:spcPts val="0"/>
                        </a:spcAft>
                        <a:buFont typeface="Arial"/>
                        <a:buChar char="•"/>
                      </a:pPr>
                      <a:r>
                        <a:rPr lang="en-US" sz="1800" b="0" i="0" u="none" strike="noStrike" noProof="0" dirty="0">
                          <a:solidFill>
                            <a:schemeClr val="tx1"/>
                          </a:solidFill>
                          <a:latin typeface="Century Gothic"/>
                        </a:rPr>
                        <a:t>Takes a breath and listens before responding</a:t>
                      </a:r>
                      <a:endParaRPr lang="en-GB" sz="1800">
                        <a:latin typeface="Century Gothic"/>
                      </a:endParaRPr>
                    </a:p>
                    <a:p>
                      <a:pPr marL="285750" lvl="0" indent="-285750" algn="l">
                        <a:lnSpc>
                          <a:spcPct val="100000"/>
                        </a:lnSpc>
                        <a:spcBef>
                          <a:spcPts val="0"/>
                        </a:spcBef>
                        <a:spcAft>
                          <a:spcPts val="0"/>
                        </a:spcAft>
                        <a:buFont typeface="Arial"/>
                        <a:buChar char="•"/>
                      </a:pPr>
                      <a:r>
                        <a:rPr lang="en-US" sz="1800" b="0" i="0" u="none" strike="noStrike" noProof="0" dirty="0">
                          <a:solidFill>
                            <a:schemeClr val="tx1"/>
                          </a:solidFill>
                          <a:latin typeface="Century Gothic"/>
                        </a:rPr>
                        <a:t>Stays calm in queues, delays, or slow progress</a:t>
                      </a:r>
                      <a:endParaRPr lang="en-GB" sz="1800" dirty="0">
                        <a:latin typeface="Century Gothic"/>
                      </a:endParaRPr>
                    </a:p>
                    <a:p>
                      <a:pPr marL="285750" lvl="0" indent="-285750" algn="l">
                        <a:lnSpc>
                          <a:spcPct val="100000"/>
                        </a:lnSpc>
                        <a:spcBef>
                          <a:spcPts val="0"/>
                        </a:spcBef>
                        <a:spcAft>
                          <a:spcPts val="0"/>
                        </a:spcAft>
                        <a:buFont typeface="Arial"/>
                        <a:buChar char="•"/>
                      </a:pPr>
                      <a:r>
                        <a:rPr lang="en-US" sz="1800" b="0" i="0" u="none" strike="noStrike" noProof="0" dirty="0">
                          <a:solidFill>
                            <a:schemeClr val="tx1"/>
                          </a:solidFill>
                          <a:latin typeface="Century Gothic"/>
                        </a:rPr>
                        <a:t>Keeps trying—even when work is tricky or slow</a:t>
                      </a:r>
                      <a:endParaRPr lang="en-GB" sz="1800">
                        <a:latin typeface="Century Gothic"/>
                      </a:endParaRPr>
                    </a:p>
                    <a:p>
                      <a:pPr marL="285750" lvl="0" indent="-285750" algn="l">
                        <a:lnSpc>
                          <a:spcPct val="100000"/>
                        </a:lnSpc>
                        <a:spcBef>
                          <a:spcPts val="0"/>
                        </a:spcBef>
                        <a:spcAft>
                          <a:spcPts val="0"/>
                        </a:spcAft>
                        <a:buFont typeface="Arial"/>
                        <a:buChar char="•"/>
                      </a:pPr>
                      <a:r>
                        <a:rPr lang="en-US" sz="1800" b="0" i="0" u="none" strike="noStrike" noProof="0" dirty="0">
                          <a:solidFill>
                            <a:schemeClr val="tx1"/>
                          </a:solidFill>
                          <a:latin typeface="Century Gothic"/>
                        </a:rPr>
                        <a:t>Gives others time to speak or improve</a:t>
                      </a:r>
                      <a:endParaRPr lang="en-GB" sz="1800" dirty="0">
                        <a:latin typeface="Century Gothic"/>
                      </a:endParaRPr>
                    </a:p>
                    <a:p>
                      <a:pPr marL="285750" lvl="0" indent="-285750">
                        <a:buFont typeface="Arial"/>
                        <a:buChar char="•"/>
                      </a:pPr>
                      <a:r>
                        <a:rPr lang="en-US" sz="1800" b="0" i="0" u="none" strike="noStrike" noProof="0" dirty="0">
                          <a:solidFill>
                            <a:schemeClr val="tx1"/>
                          </a:solidFill>
                          <a:latin typeface="Century Gothic"/>
                        </a:rPr>
                        <a:t>Uses kind words and a steady tone</a:t>
                      </a:r>
                      <a:endParaRPr lang="en-GB" sz="1800" dirty="0">
                        <a:latin typeface="Century Gothi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64110093"/>
                  </a:ext>
                </a:extLst>
              </a:tr>
              <a:tr h="3054859">
                <a:tc>
                  <a:txBody>
                    <a:bodyPr/>
                    <a:lstStyle/>
                    <a:p>
                      <a:pPr lvl="0" algn="l">
                        <a:lnSpc>
                          <a:spcPct val="100000"/>
                        </a:lnSpc>
                        <a:spcBef>
                          <a:spcPts val="0"/>
                        </a:spcBef>
                        <a:spcAft>
                          <a:spcPts val="0"/>
                        </a:spcAft>
                        <a:buNone/>
                      </a:pPr>
                      <a:endParaRPr lang="en-US" sz="1800" b="1" i="0" u="none" strike="noStrike" noProof="0" dirty="0">
                        <a:solidFill>
                          <a:schemeClr val="tx1"/>
                        </a:solidFill>
                        <a:latin typeface="Century Gothic"/>
                      </a:endParaRPr>
                    </a:p>
                    <a:p>
                      <a:pPr lvl="0" algn="l">
                        <a:lnSpc>
                          <a:spcPct val="100000"/>
                        </a:lnSpc>
                        <a:spcBef>
                          <a:spcPts val="0"/>
                        </a:spcBef>
                        <a:spcAft>
                          <a:spcPts val="0"/>
                        </a:spcAft>
                        <a:buNone/>
                      </a:pPr>
                      <a:r>
                        <a:rPr lang="en-US" sz="1800" b="1" i="0" u="none" strike="noStrike" noProof="0" dirty="0">
                          <a:solidFill>
                            <a:schemeClr val="tx1"/>
                          </a:solidFill>
                          <a:latin typeface="Century Gothic"/>
                        </a:rPr>
                        <a:t>EXAMPLES (School &amp; life)</a:t>
                      </a:r>
                      <a:br>
                        <a:rPr lang="en-US" sz="1800" b="1" i="0" u="none" strike="noStrike" noProof="0" dirty="0">
                          <a:solidFill>
                            <a:srgbClr val="000000"/>
                          </a:solidFill>
                          <a:latin typeface="Century Gothic"/>
                        </a:rPr>
                      </a:br>
                      <a:r>
                        <a:rPr lang="en-US" sz="1800" b="1" i="0" u="none" strike="noStrike" noProof="0" dirty="0">
                          <a:solidFill>
                            <a:schemeClr val="tx1"/>
                          </a:solidFill>
                          <a:latin typeface="Century Gothic"/>
                        </a:rPr>
                        <a:t> </a:t>
                      </a:r>
                      <a:endParaRPr lang="en-US" sz="1800" b="1" i="0" u="none" strike="noStrike" noProof="0">
                        <a:solidFill>
                          <a:srgbClr val="000000"/>
                        </a:solidFill>
                        <a:latin typeface="Century Gothic"/>
                      </a:endParaRPr>
                    </a:p>
                    <a:p>
                      <a:pPr marL="285750" lvl="0" indent="-285750" algn="l">
                        <a:lnSpc>
                          <a:spcPct val="100000"/>
                        </a:lnSpc>
                        <a:spcBef>
                          <a:spcPts val="0"/>
                        </a:spcBef>
                        <a:spcAft>
                          <a:spcPts val="0"/>
                        </a:spcAft>
                        <a:buFont typeface="Arial"/>
                        <a:buChar char="•"/>
                      </a:pPr>
                      <a:r>
                        <a:rPr lang="en-US" sz="1800" b="0" i="0" u="none" strike="noStrike" noProof="0" dirty="0">
                          <a:solidFill>
                            <a:schemeClr val="tx1"/>
                          </a:solidFill>
                          <a:latin typeface="Century Gothic"/>
                        </a:rPr>
                        <a:t>Re-drafting an essay until it’s right</a:t>
                      </a:r>
                      <a:endParaRPr lang="en-GB" sz="1800" dirty="0">
                        <a:latin typeface="Century Gothic"/>
                      </a:endParaRPr>
                    </a:p>
                    <a:p>
                      <a:pPr marL="285750" lvl="0" indent="-285750" algn="l">
                        <a:lnSpc>
                          <a:spcPct val="100000"/>
                        </a:lnSpc>
                        <a:spcBef>
                          <a:spcPts val="0"/>
                        </a:spcBef>
                        <a:spcAft>
                          <a:spcPts val="0"/>
                        </a:spcAft>
                        <a:buFont typeface="Arial"/>
                        <a:buChar char="•"/>
                      </a:pPr>
                      <a:r>
                        <a:rPr lang="en-US" sz="1800" b="0" i="0" u="none" strike="noStrike" noProof="0" dirty="0">
                          <a:solidFill>
                            <a:schemeClr val="tx1"/>
                          </a:solidFill>
                          <a:latin typeface="Century Gothic"/>
                        </a:rPr>
                        <a:t>Letting a classmate finish before you jump in</a:t>
                      </a:r>
                      <a:endParaRPr lang="en-GB" sz="1800" dirty="0">
                        <a:latin typeface="Century Gothic"/>
                      </a:endParaRPr>
                    </a:p>
                    <a:p>
                      <a:pPr marL="285750" lvl="0" indent="-285750" algn="l">
                        <a:lnSpc>
                          <a:spcPct val="100000"/>
                        </a:lnSpc>
                        <a:spcBef>
                          <a:spcPts val="0"/>
                        </a:spcBef>
                        <a:spcAft>
                          <a:spcPts val="0"/>
                        </a:spcAft>
                        <a:buFont typeface="Arial"/>
                        <a:buChar char="•"/>
                      </a:pPr>
                      <a:r>
                        <a:rPr lang="en-US" sz="1800" b="0" i="0" u="none" strike="noStrike" noProof="0" dirty="0" err="1">
                          <a:solidFill>
                            <a:schemeClr val="tx1"/>
                          </a:solidFill>
                          <a:latin typeface="Century Gothic"/>
                        </a:rPr>
                        <a:t>Practising</a:t>
                      </a:r>
                      <a:r>
                        <a:rPr lang="en-US" sz="1800" b="0" i="0" u="none" strike="noStrike" noProof="0" dirty="0">
                          <a:solidFill>
                            <a:schemeClr val="tx1"/>
                          </a:solidFill>
                          <a:latin typeface="Century Gothic"/>
                        </a:rPr>
                        <a:t> an instrument daily for small improvements</a:t>
                      </a:r>
                      <a:endParaRPr lang="en-GB" sz="1800">
                        <a:latin typeface="Century Gothic"/>
                      </a:endParaRPr>
                    </a:p>
                    <a:p>
                      <a:pPr marL="285750" lvl="0" indent="-285750" algn="l">
                        <a:lnSpc>
                          <a:spcPct val="100000"/>
                        </a:lnSpc>
                        <a:spcBef>
                          <a:spcPts val="0"/>
                        </a:spcBef>
                        <a:spcAft>
                          <a:spcPts val="0"/>
                        </a:spcAft>
                        <a:buFont typeface="Arial"/>
                        <a:buChar char="•"/>
                      </a:pPr>
                      <a:r>
                        <a:rPr lang="en-US" sz="1800" b="0" i="0" u="none" strike="noStrike" noProof="0" dirty="0">
                          <a:solidFill>
                            <a:schemeClr val="tx1"/>
                          </a:solidFill>
                          <a:latin typeface="Century Gothic"/>
                        </a:rPr>
                        <a:t>Waiting your turn during group work</a:t>
                      </a:r>
                      <a:endParaRPr lang="en-GB" sz="1800" dirty="0">
                        <a:latin typeface="Century Gothic"/>
                      </a:endParaRPr>
                    </a:p>
                    <a:p>
                      <a:pPr marL="285750" lvl="0" indent="-285750">
                        <a:buFont typeface="Arial"/>
                        <a:buChar char="•"/>
                      </a:pPr>
                      <a:r>
                        <a:rPr lang="en-US" sz="1800" b="0" i="0" u="none" strike="noStrike" noProof="0" dirty="0">
                          <a:solidFill>
                            <a:schemeClr val="tx1"/>
                          </a:solidFill>
                          <a:latin typeface="Century Gothic"/>
                        </a:rPr>
                        <a:t>Sticking with revision over weeks, not cramming</a:t>
                      </a:r>
                      <a:endParaRPr lang="en-GB" sz="1800">
                        <a:latin typeface="Century Gothi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endParaRPr lang="en-US" sz="1800" b="1" i="0" u="none" strike="noStrike" noProof="0" dirty="0">
                        <a:solidFill>
                          <a:schemeClr val="tx1"/>
                        </a:solidFill>
                        <a:latin typeface="Century Gothic"/>
                      </a:endParaRPr>
                    </a:p>
                    <a:p>
                      <a:pPr lvl="0" algn="l">
                        <a:lnSpc>
                          <a:spcPct val="100000"/>
                        </a:lnSpc>
                        <a:spcBef>
                          <a:spcPts val="0"/>
                        </a:spcBef>
                        <a:spcAft>
                          <a:spcPts val="0"/>
                        </a:spcAft>
                        <a:buNone/>
                      </a:pPr>
                      <a:r>
                        <a:rPr lang="en-US" sz="1800" b="1" i="0" u="none" strike="noStrike" noProof="0" dirty="0">
                          <a:solidFill>
                            <a:schemeClr val="tx1"/>
                          </a:solidFill>
                          <a:latin typeface="Century Gothic"/>
                        </a:rPr>
                        <a:t>NON-EXAMPLES (Opposites / misconceptions)</a:t>
                      </a:r>
                      <a:br>
                        <a:rPr lang="en-US" sz="1800" b="1" i="0" u="none" strike="noStrike" noProof="0" dirty="0">
                          <a:solidFill>
                            <a:srgbClr val="000000"/>
                          </a:solidFill>
                          <a:latin typeface="Century Gothic"/>
                        </a:rPr>
                      </a:br>
                      <a:r>
                        <a:rPr lang="en-US" sz="1800" b="1" i="0" u="none" strike="noStrike" noProof="0" dirty="0">
                          <a:solidFill>
                            <a:schemeClr val="tx1"/>
                          </a:solidFill>
                          <a:latin typeface="Century Gothic"/>
                        </a:rPr>
                        <a:t> </a:t>
                      </a:r>
                      <a:endParaRPr lang="en-US" sz="1800" b="1" i="0" u="none" strike="noStrike" noProof="0" dirty="0">
                        <a:solidFill>
                          <a:srgbClr val="000000"/>
                        </a:solidFill>
                        <a:latin typeface="Century Gothic"/>
                      </a:endParaRPr>
                    </a:p>
                    <a:p>
                      <a:pPr marL="285750" lvl="0" indent="-285750" algn="l">
                        <a:lnSpc>
                          <a:spcPct val="100000"/>
                        </a:lnSpc>
                        <a:spcBef>
                          <a:spcPts val="0"/>
                        </a:spcBef>
                        <a:spcAft>
                          <a:spcPts val="0"/>
                        </a:spcAft>
                        <a:buFont typeface="Arial"/>
                        <a:buChar char="•"/>
                      </a:pPr>
                      <a:r>
                        <a:rPr lang="en-US" sz="1800" b="0" i="0" u="none" strike="noStrike" noProof="0" dirty="0">
                          <a:solidFill>
                            <a:schemeClr val="tx1"/>
                          </a:solidFill>
                          <a:latin typeface="Century Gothic"/>
                        </a:rPr>
                        <a:t>Snapping or rolling eyes when things take time</a:t>
                      </a:r>
                      <a:endParaRPr lang="en-GB" sz="1800" dirty="0">
                        <a:latin typeface="Century Gothic"/>
                      </a:endParaRPr>
                    </a:p>
                    <a:p>
                      <a:pPr marL="285750" lvl="0" indent="-285750" algn="l">
                        <a:lnSpc>
                          <a:spcPct val="100000"/>
                        </a:lnSpc>
                        <a:spcBef>
                          <a:spcPts val="0"/>
                        </a:spcBef>
                        <a:spcAft>
                          <a:spcPts val="0"/>
                        </a:spcAft>
                        <a:buFont typeface="Arial"/>
                        <a:buChar char="•"/>
                      </a:pPr>
                      <a:r>
                        <a:rPr lang="en-US" sz="1800" b="0" i="0" u="none" strike="noStrike" noProof="0" dirty="0">
                          <a:solidFill>
                            <a:schemeClr val="tx1"/>
                          </a:solidFill>
                          <a:latin typeface="Century Gothic"/>
                        </a:rPr>
                        <a:t>Quitting a task after the first mistake</a:t>
                      </a:r>
                      <a:endParaRPr lang="en-GB" sz="1800" dirty="0">
                        <a:latin typeface="Century Gothic"/>
                      </a:endParaRPr>
                    </a:p>
                    <a:p>
                      <a:pPr marL="285750" lvl="0" indent="-285750" algn="l">
                        <a:lnSpc>
                          <a:spcPct val="100000"/>
                        </a:lnSpc>
                        <a:spcBef>
                          <a:spcPts val="0"/>
                        </a:spcBef>
                        <a:spcAft>
                          <a:spcPts val="0"/>
                        </a:spcAft>
                        <a:buFont typeface="Arial"/>
                        <a:buChar char="•"/>
                      </a:pPr>
                      <a:r>
                        <a:rPr lang="en-US" sz="1800" b="0" i="0" u="none" strike="noStrike" noProof="0" dirty="0">
                          <a:solidFill>
                            <a:schemeClr val="tx1"/>
                          </a:solidFill>
                          <a:latin typeface="Century Gothic"/>
                        </a:rPr>
                        <a:t>Talking over someone because they’re slow</a:t>
                      </a:r>
                      <a:endParaRPr lang="en-GB" sz="1800" dirty="0">
                        <a:latin typeface="Century Gothic"/>
                      </a:endParaRPr>
                    </a:p>
                    <a:p>
                      <a:pPr marL="285750" lvl="0" indent="-285750" algn="l">
                        <a:lnSpc>
                          <a:spcPct val="100000"/>
                        </a:lnSpc>
                        <a:spcBef>
                          <a:spcPts val="0"/>
                        </a:spcBef>
                        <a:spcAft>
                          <a:spcPts val="0"/>
                        </a:spcAft>
                        <a:buFont typeface="Arial"/>
                        <a:buChar char="•"/>
                      </a:pPr>
                      <a:r>
                        <a:rPr lang="en-US" sz="1800" b="0" i="0" u="none" strike="noStrike" noProof="0" dirty="0">
                          <a:solidFill>
                            <a:schemeClr val="tx1"/>
                          </a:solidFill>
                          <a:latin typeface="Century Gothic"/>
                        </a:rPr>
                        <a:t>Sending a rude message because of a delay</a:t>
                      </a:r>
                      <a:endParaRPr lang="en-GB" sz="1800" dirty="0">
                        <a:latin typeface="Century Gothic"/>
                      </a:endParaRPr>
                    </a:p>
                    <a:p>
                      <a:pPr marL="285750" lvl="0" indent="-285750">
                        <a:buFont typeface="Arial"/>
                        <a:buChar char="•"/>
                      </a:pPr>
                      <a:r>
                        <a:rPr lang="en-US" sz="1800" b="0" i="0" u="none" strike="noStrike" noProof="0" dirty="0">
                          <a:solidFill>
                            <a:schemeClr val="tx1"/>
                          </a:solidFill>
                          <a:latin typeface="Century Gothic"/>
                        </a:rPr>
                        <a:t>Expecting instant results without effort</a:t>
                      </a:r>
                      <a:endParaRPr lang="en-GB" sz="1800" dirty="0">
                        <a:latin typeface="Century Gothi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71322148"/>
                  </a:ext>
                </a:extLst>
              </a:tr>
            </a:tbl>
          </a:graphicData>
        </a:graphic>
      </p:graphicFrame>
      <p:sp>
        <p:nvSpPr>
          <p:cNvPr id="5" name="Oval 4">
            <a:extLst>
              <a:ext uri="{FF2B5EF4-FFF2-40B4-BE49-F238E27FC236}">
                <a16:creationId xmlns:a16="http://schemas.microsoft.com/office/drawing/2014/main" id="{C691D698-CD9A-4E96-A7E4-F761DF6B7C4B}"/>
              </a:ext>
            </a:extLst>
          </p:cNvPr>
          <p:cNvSpPr/>
          <p:nvPr/>
        </p:nvSpPr>
        <p:spPr>
          <a:xfrm>
            <a:off x="3916210" y="2692057"/>
            <a:ext cx="3865175" cy="105180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4000" b="1" dirty="0">
                <a:solidFill>
                  <a:schemeClr val="tx1"/>
                </a:solidFill>
                <a:latin typeface="Century Gothic"/>
              </a:rPr>
              <a:t>PATIENCE</a:t>
            </a:r>
            <a:endParaRPr lang="en-US" b="1" dirty="0">
              <a:solidFill>
                <a:schemeClr val="tx1"/>
              </a:solidFill>
              <a:ea typeface="Calibri" panose="020F0502020204030204"/>
              <a:cs typeface="Calibri" panose="020F0502020204030204"/>
            </a:endParaRPr>
          </a:p>
        </p:txBody>
      </p:sp>
      <p:sp>
        <p:nvSpPr>
          <p:cNvPr id="3" name="AutoShape 2" descr="Theater Masks - History and Types of Drama Mask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6679852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65C2D-94E9-488A-89C5-97822C1F09A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A656DCD-1088-87C8-0A0B-592317219D04}"/>
              </a:ext>
            </a:extLst>
          </p:cNvPr>
          <p:cNvSpPr/>
          <p:nvPr/>
        </p:nvSpPr>
        <p:spPr>
          <a:xfrm>
            <a:off x="277906" y="233082"/>
            <a:ext cx="11582400" cy="6294271"/>
          </a:xfrm>
          <a:prstGeom prst="rect">
            <a:avLst/>
          </a:prstGeom>
          <a:noFill/>
          <a:ln w="57150">
            <a:solidFill>
              <a:srgbClr val="3789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6F89C9F3-80FC-3D7C-8B23-C3D7A5F3D936}"/>
              </a:ext>
            </a:extLst>
          </p:cNvPr>
          <p:cNvSpPr txBox="1">
            <a:spLocks/>
          </p:cNvSpPr>
          <p:nvPr/>
        </p:nvSpPr>
        <p:spPr>
          <a:xfrm>
            <a:off x="-2110866" y="458470"/>
            <a:ext cx="10003916" cy="1325563"/>
          </a:xfrm>
          <a:prstGeom prst="rect">
            <a:avLst/>
          </a:prstGeom>
        </p:spPr>
        <p:txBody>
          <a:bodyPr vert="horz" lIns="91440" tIns="45720" rIns="91440" bIns="45720" rtlCol="0" anchor="b">
            <a:normAutofit/>
          </a:bodyPr>
          <a:lstStyle>
            <a:lvl1pPr algn="ctr" defTabSz="914400" rtl="0" eaLnBrk="1" latinLnBrk="0" hangingPunct="1">
              <a:lnSpc>
                <a:spcPct val="100000"/>
              </a:lnSpc>
              <a:spcBef>
                <a:spcPct val="0"/>
              </a:spcBef>
              <a:buNone/>
              <a:defRPr sz="6000" b="1" i="0" kern="1200">
                <a:solidFill>
                  <a:schemeClr val="tx1"/>
                </a:solidFill>
                <a:latin typeface="Lexend" pitchFamily="2" charset="77"/>
                <a:ea typeface="+mj-ea"/>
                <a:cs typeface="+mj-cs"/>
              </a:defRPr>
            </a:lvl1pPr>
          </a:lstStyle>
          <a:p>
            <a:endParaRPr lang="en-GB" sz="2800">
              <a:solidFill>
                <a:srgbClr val="378935"/>
              </a:solidFill>
              <a:effectLst>
                <a:outerShdw blurRad="38100" dist="38100" dir="2700000" algn="tl">
                  <a:srgbClr val="000000">
                    <a:alpha val="43137"/>
                  </a:srgbClr>
                </a:outerShdw>
              </a:effectLst>
            </a:endParaRPr>
          </a:p>
        </p:txBody>
      </p:sp>
      <p:cxnSp>
        <p:nvCxnSpPr>
          <p:cNvPr id="4" name="Straight Connector 3">
            <a:extLst>
              <a:ext uri="{FF2B5EF4-FFF2-40B4-BE49-F238E27FC236}">
                <a16:creationId xmlns:a16="http://schemas.microsoft.com/office/drawing/2014/main" id="{916C50A2-6949-5894-7260-DBE2CD8024C3}"/>
              </a:ext>
            </a:extLst>
          </p:cNvPr>
          <p:cNvCxnSpPr/>
          <p:nvPr/>
        </p:nvCxnSpPr>
        <p:spPr>
          <a:xfrm>
            <a:off x="838200" y="1023413"/>
            <a:ext cx="10800806" cy="7033"/>
          </a:xfrm>
          <a:prstGeom prst="line">
            <a:avLst/>
          </a:prstGeom>
          <a:ln w="25400">
            <a:solidFill>
              <a:srgbClr val="378935"/>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6" name="Title 1">
            <a:extLst>
              <a:ext uri="{FF2B5EF4-FFF2-40B4-BE49-F238E27FC236}">
                <a16:creationId xmlns:a16="http://schemas.microsoft.com/office/drawing/2014/main" id="{5FB75FDF-BA80-DA37-DA5A-DD89280D0A6D}"/>
              </a:ext>
            </a:extLst>
          </p:cNvPr>
          <p:cNvSpPr txBox="1">
            <a:spLocks/>
          </p:cNvSpPr>
          <p:nvPr/>
        </p:nvSpPr>
        <p:spPr>
          <a:xfrm>
            <a:off x="838200" y="-290528"/>
            <a:ext cx="8300701" cy="1325563"/>
          </a:xfrm>
          <a:prstGeom prst="rect">
            <a:avLst/>
          </a:prstGeom>
        </p:spPr>
        <p:txBody>
          <a:bodyPr vert="horz" lIns="91440" tIns="45720" rIns="91440" bIns="45720" rtlCol="0" anchor="b">
            <a:normAutofit/>
          </a:bodyPr>
          <a:lstStyle>
            <a:lvl1pPr algn="ctr" defTabSz="914400" rtl="0" eaLnBrk="1" latinLnBrk="0" hangingPunct="1">
              <a:lnSpc>
                <a:spcPct val="100000"/>
              </a:lnSpc>
              <a:spcBef>
                <a:spcPct val="0"/>
              </a:spcBef>
              <a:buNone/>
              <a:defRPr sz="6000" b="1" i="0" kern="1200">
                <a:solidFill>
                  <a:schemeClr val="tx1"/>
                </a:solidFill>
                <a:latin typeface="Lexend" pitchFamily="2" charset="77"/>
                <a:ea typeface="+mj-ea"/>
                <a:cs typeface="+mj-cs"/>
              </a:defRPr>
            </a:lvl1pPr>
          </a:lstStyle>
          <a:p>
            <a:pPr algn="l"/>
            <a:r>
              <a:rPr lang="en-GB" sz="3600" b="0">
                <a:solidFill>
                  <a:srgbClr val="17417D"/>
                </a:solidFill>
                <a:latin typeface="+mn-lt"/>
              </a:rPr>
              <a:t>Our Academy Vision</a:t>
            </a:r>
            <a:endParaRPr lang="en-GB" sz="2000" b="0">
              <a:solidFill>
                <a:srgbClr val="17417D"/>
              </a:solidFill>
              <a:latin typeface="+mn-lt"/>
            </a:endParaRPr>
          </a:p>
        </p:txBody>
      </p:sp>
      <p:pic>
        <p:nvPicPr>
          <p:cNvPr id="3" name="Picture 2" descr="A close-up of a logo&#10;&#10;Description automatically generated">
            <a:extLst>
              <a:ext uri="{FF2B5EF4-FFF2-40B4-BE49-F238E27FC236}">
                <a16:creationId xmlns:a16="http://schemas.microsoft.com/office/drawing/2014/main" id="{8F673AA3-D6F8-512D-3C58-FED1CBD3EFA9}"/>
              </a:ext>
            </a:extLst>
          </p:cNvPr>
          <p:cNvPicPr>
            <a:picLocks noChangeAspect="1"/>
          </p:cNvPicPr>
          <p:nvPr/>
        </p:nvPicPr>
        <p:blipFill>
          <a:blip r:embed="rId2"/>
          <a:stretch>
            <a:fillRect/>
          </a:stretch>
        </p:blipFill>
        <p:spPr>
          <a:xfrm>
            <a:off x="9508140" y="404576"/>
            <a:ext cx="2226660" cy="926117"/>
          </a:xfrm>
          <a:prstGeom prst="rect">
            <a:avLst/>
          </a:prstGeom>
        </p:spPr>
      </p:pic>
      <p:sp>
        <p:nvSpPr>
          <p:cNvPr id="9" name="TextBox 8">
            <a:extLst>
              <a:ext uri="{FF2B5EF4-FFF2-40B4-BE49-F238E27FC236}">
                <a16:creationId xmlns:a16="http://schemas.microsoft.com/office/drawing/2014/main" id="{059113DF-27E1-4520-80FE-189E131EA9A7}"/>
              </a:ext>
            </a:extLst>
          </p:cNvPr>
          <p:cNvSpPr txBox="1"/>
          <p:nvPr/>
        </p:nvSpPr>
        <p:spPr>
          <a:xfrm>
            <a:off x="926275" y="3268902"/>
            <a:ext cx="8720272" cy="3170099"/>
          </a:xfrm>
          <a:prstGeom prst="rect">
            <a:avLst/>
          </a:prstGeom>
          <a:noFill/>
        </p:spPr>
        <p:txBody>
          <a:bodyPr wrap="square">
            <a:spAutoFit/>
          </a:bodyPr>
          <a:lstStyle/>
          <a:p>
            <a:r>
              <a:rPr lang="en-GB" sz="2000">
                <a:solidFill>
                  <a:schemeClr val="tx1">
                    <a:lumMod val="75000"/>
                  </a:schemeClr>
                </a:solidFill>
                <a:effectLst/>
                <a:ea typeface="Times New Roman" panose="02020603050405020304" pitchFamily="18" charset="0"/>
              </a:rPr>
              <a:t>Discovering 'life in all its fullness' (John 10:10) </a:t>
            </a:r>
          </a:p>
          <a:p>
            <a:r>
              <a:rPr lang="en-GB" sz="2000">
                <a:solidFill>
                  <a:schemeClr val="tx1">
                    <a:lumMod val="75000"/>
                  </a:schemeClr>
                </a:solidFill>
                <a:effectLst/>
                <a:ea typeface="Times New Roman" panose="02020603050405020304" pitchFamily="18" charset="0"/>
              </a:rPr>
              <a:t> </a:t>
            </a:r>
          </a:p>
          <a:p>
            <a:r>
              <a:rPr lang="en-GB" sz="2000">
                <a:solidFill>
                  <a:schemeClr val="tx1">
                    <a:lumMod val="75000"/>
                  </a:schemeClr>
                </a:solidFill>
                <a:effectLst/>
                <a:ea typeface="Times New Roman" panose="02020603050405020304" pitchFamily="18" charset="0"/>
              </a:rPr>
              <a:t>Rooted in the life and teaching of Jesus the King, we: </a:t>
            </a:r>
          </a:p>
          <a:p>
            <a:r>
              <a:rPr lang="en-GB" sz="2000">
                <a:solidFill>
                  <a:schemeClr val="tx1">
                    <a:lumMod val="75000"/>
                  </a:schemeClr>
                </a:solidFill>
                <a:effectLst/>
                <a:ea typeface="Times New Roman" panose="02020603050405020304" pitchFamily="18" charset="0"/>
              </a:rPr>
              <a:t>• Aspire to grow into the people God calls us to be.</a:t>
            </a:r>
          </a:p>
          <a:p>
            <a:r>
              <a:rPr lang="en-GB" sz="2000">
                <a:solidFill>
                  <a:schemeClr val="tx1">
                    <a:lumMod val="75000"/>
                  </a:schemeClr>
                </a:solidFill>
                <a:effectLst/>
                <a:ea typeface="Times New Roman" panose="02020603050405020304" pitchFamily="18" charset="0"/>
              </a:rPr>
              <a:t> • Belong to a community where everyone is known and valued. </a:t>
            </a:r>
          </a:p>
          <a:p>
            <a:r>
              <a:rPr lang="en-GB" sz="2000">
                <a:solidFill>
                  <a:schemeClr val="tx1">
                    <a:lumMod val="75000"/>
                  </a:schemeClr>
                </a:solidFill>
                <a:effectLst/>
                <a:ea typeface="Times New Roman" panose="02020603050405020304" pitchFamily="18" charset="0"/>
              </a:rPr>
              <a:t>• Care for others with compassion and courage. </a:t>
            </a:r>
          </a:p>
          <a:p>
            <a:r>
              <a:rPr lang="en-GB" sz="2000">
                <a:solidFill>
                  <a:schemeClr val="tx1">
                    <a:lumMod val="75000"/>
                  </a:schemeClr>
                </a:solidFill>
                <a:effectLst/>
                <a:ea typeface="Times New Roman" panose="02020603050405020304" pitchFamily="18" charset="0"/>
              </a:rPr>
              <a:t> </a:t>
            </a:r>
          </a:p>
          <a:p>
            <a:r>
              <a:rPr lang="en-GB" sz="2000">
                <a:solidFill>
                  <a:schemeClr val="tx1">
                    <a:lumMod val="75000"/>
                  </a:schemeClr>
                </a:solidFill>
                <a:effectLst/>
                <a:ea typeface="Times New Roman" panose="02020603050405020304" pitchFamily="18" charset="0"/>
              </a:rPr>
              <a:t>Through the vision, we live out the Christian faith with hope, dignity, and love shaping lives of purpose, service, and “life in all its fullness”.</a:t>
            </a:r>
          </a:p>
        </p:txBody>
      </p:sp>
      <p:pic>
        <p:nvPicPr>
          <p:cNvPr id="12" name="Picture 11">
            <a:extLst>
              <a:ext uri="{FF2B5EF4-FFF2-40B4-BE49-F238E27FC236}">
                <a16:creationId xmlns:a16="http://schemas.microsoft.com/office/drawing/2014/main" id="{5F0D86F9-EEE5-4549-987A-33EF1DA988BB}"/>
              </a:ext>
            </a:extLst>
          </p:cNvPr>
          <p:cNvPicPr>
            <a:picLocks noChangeAspect="1"/>
          </p:cNvPicPr>
          <p:nvPr/>
        </p:nvPicPr>
        <p:blipFill>
          <a:blip r:embed="rId3"/>
          <a:stretch>
            <a:fillRect/>
          </a:stretch>
        </p:blipFill>
        <p:spPr>
          <a:xfrm>
            <a:off x="838200" y="1146068"/>
            <a:ext cx="4038600" cy="1726705"/>
          </a:xfrm>
          <a:prstGeom prst="rect">
            <a:avLst/>
          </a:prstGeom>
          <a:ln w="57150">
            <a:solidFill>
              <a:srgbClr val="0070C0"/>
            </a:solidFill>
          </a:ln>
        </p:spPr>
      </p:pic>
    </p:spTree>
    <p:extLst>
      <p:ext uri="{BB962C8B-B14F-4D97-AF65-F5344CB8AC3E}">
        <p14:creationId xmlns:p14="http://schemas.microsoft.com/office/powerpoint/2010/main" val="20963646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0CF6B8-24F8-0FE0-DFBB-9FF6D4789B80}"/>
            </a:ext>
          </a:extLst>
        </p:cNvPr>
        <p:cNvGrpSpPr/>
        <p:nvPr/>
      </p:nvGrpSpPr>
      <p:grpSpPr>
        <a:xfrm>
          <a:off x="0" y="0"/>
          <a:ext cx="0" cy="0"/>
          <a:chOff x="0" y="0"/>
          <a:chExt cx="0" cy="0"/>
        </a:xfrm>
      </p:grpSpPr>
      <p:pic>
        <p:nvPicPr>
          <p:cNvPr id="2" name="Picture 1" descr="A picture containing text&#10;&#10;Description automatically generated">
            <a:extLst>
              <a:ext uri="{FF2B5EF4-FFF2-40B4-BE49-F238E27FC236}">
                <a16:creationId xmlns:a16="http://schemas.microsoft.com/office/drawing/2014/main" id="{4B2D393F-0943-68E6-CC87-D6A078C335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2051" y="41408"/>
            <a:ext cx="5707495" cy="1914537"/>
          </a:xfrm>
          <a:prstGeom prst="rect">
            <a:avLst/>
          </a:prstGeom>
        </p:spPr>
      </p:pic>
      <p:sp>
        <p:nvSpPr>
          <p:cNvPr id="4" name="TextBox 3">
            <a:extLst>
              <a:ext uri="{FF2B5EF4-FFF2-40B4-BE49-F238E27FC236}">
                <a16:creationId xmlns:a16="http://schemas.microsoft.com/office/drawing/2014/main" id="{9BF76C19-A525-3C07-4D6B-23F69427952A}"/>
              </a:ext>
            </a:extLst>
          </p:cNvPr>
          <p:cNvSpPr txBox="1"/>
          <p:nvPr/>
        </p:nvSpPr>
        <p:spPr>
          <a:xfrm>
            <a:off x="1896703" y="2033981"/>
            <a:ext cx="8561248" cy="2985433"/>
          </a:xfrm>
          <a:prstGeom prst="rect">
            <a:avLst/>
          </a:prstGeom>
          <a:solidFill>
            <a:srgbClr val="3A224D"/>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a:solidFill>
                  <a:schemeClr val="bg1"/>
                </a:solidFill>
                <a:latin typeface="Century Gothic" panose="020B0502020202020204" pitchFamily="34" charset="0"/>
                <a:ea typeface="Calibri"/>
                <a:cs typeface="Calibri"/>
              </a:rPr>
              <a:t> Gathering</a:t>
            </a:r>
            <a:endParaRPr lang="en-US" sz="2800">
              <a:solidFill>
                <a:schemeClr val="bg1"/>
              </a:solidFill>
              <a:latin typeface="Century Gothic" panose="020B0502020202020204" pitchFamily="34" charset="0"/>
              <a:ea typeface="Calibri" panose="020F0502020204030204"/>
              <a:cs typeface="Calibri" panose="020F0502020204030204"/>
            </a:endParaRPr>
          </a:p>
          <a:p>
            <a:pPr algn="ctr"/>
            <a:endParaRPr lang="en-US" sz="2800" b="1">
              <a:solidFill>
                <a:schemeClr val="bg1"/>
              </a:solidFill>
              <a:latin typeface="Century Gothic" panose="020B0502020202020204" pitchFamily="34" charset="0"/>
              <a:ea typeface="Calibri"/>
              <a:cs typeface="Calibri"/>
            </a:endParaRPr>
          </a:p>
          <a:p>
            <a:r>
              <a:rPr lang="en-US" sz="2400">
                <a:solidFill>
                  <a:schemeClr val="bg1"/>
                </a:solidFill>
                <a:latin typeface="Century Gothic" panose="020B0502020202020204" pitchFamily="34" charset="0"/>
                <a:ea typeface="Calibri"/>
                <a:cs typeface="Calibri"/>
              </a:rPr>
              <a:t> Leader:  </a:t>
            </a:r>
            <a:r>
              <a:rPr lang="en-US" sz="2800">
                <a:solidFill>
                  <a:schemeClr val="bg1"/>
                </a:solidFill>
                <a:latin typeface="Century Gothic" panose="020B0502020202020204" pitchFamily="34" charset="0"/>
                <a:ea typeface="Calibri"/>
                <a:cs typeface="Calibri"/>
              </a:rPr>
              <a:t>   Let us begin our time of daily worship:</a:t>
            </a:r>
          </a:p>
          <a:p>
            <a:r>
              <a:rPr lang="en-US" sz="2800">
                <a:solidFill>
                  <a:schemeClr val="bg1"/>
                </a:solidFill>
                <a:latin typeface="Century Gothic" panose="020B0502020202020204" pitchFamily="34" charset="0"/>
                <a:ea typeface="Calibri"/>
                <a:cs typeface="Calibri"/>
              </a:rPr>
              <a:t>               As your Word reveals your kingdom ...</a:t>
            </a:r>
            <a:endParaRPr lang="en-US" sz="2800">
              <a:solidFill>
                <a:schemeClr val="bg1"/>
              </a:solidFill>
              <a:latin typeface="Century Gothic" panose="020B0502020202020204" pitchFamily="34" charset="0"/>
              <a:cs typeface="Calibri"/>
            </a:endParaRPr>
          </a:p>
          <a:p>
            <a:endParaRPr lang="en-US" sz="2800">
              <a:solidFill>
                <a:srgbClr val="000000"/>
              </a:solidFill>
              <a:latin typeface="Century Gothic" panose="020B0502020202020204" pitchFamily="34" charset="0"/>
              <a:ea typeface="Calibri"/>
              <a:cs typeface="Calibri"/>
            </a:endParaRPr>
          </a:p>
          <a:p>
            <a:r>
              <a:rPr lang="en-US" sz="2400" b="1">
                <a:solidFill>
                  <a:schemeClr val="bg1"/>
                </a:solidFill>
                <a:latin typeface="Century Gothic" panose="020B0502020202020204" pitchFamily="34" charset="0"/>
                <a:ea typeface="Calibri"/>
                <a:cs typeface="Calibri"/>
              </a:rPr>
              <a:t> </a:t>
            </a:r>
            <a:endParaRPr lang="en-US" sz="2800" b="1">
              <a:solidFill>
                <a:schemeClr val="bg1"/>
              </a:solidFill>
              <a:latin typeface="Century Gothic" panose="020B0502020202020204" pitchFamily="34" charset="0"/>
              <a:ea typeface="Calibri"/>
              <a:cs typeface="Calibri"/>
            </a:endParaRPr>
          </a:p>
          <a:p>
            <a:endParaRPr lang="en-US" sz="1200">
              <a:solidFill>
                <a:srgbClr val="000000"/>
              </a:solidFill>
              <a:latin typeface="Century Gothic" panose="020B0502020202020204" pitchFamily="34" charset="0"/>
              <a:ea typeface="Calibri"/>
              <a:cs typeface="Calibri"/>
            </a:endParaRPr>
          </a:p>
          <a:p>
            <a:endParaRPr lang="en-US" sz="1200">
              <a:solidFill>
                <a:srgbClr val="FFFFFF"/>
              </a:solidFill>
              <a:latin typeface="TW Cen MT"/>
              <a:ea typeface="Calibri"/>
              <a:cs typeface="Calibri"/>
            </a:endParaRPr>
          </a:p>
        </p:txBody>
      </p:sp>
      <p:pic>
        <p:nvPicPr>
          <p:cNvPr id="5" name="Picture 4" descr="The King's CofE Academy, Kidsgrove, Stoke-on-Trent | Teaching Jobs &amp;  Education Jobs | MyNewTerm">
            <a:extLst>
              <a:ext uri="{FF2B5EF4-FFF2-40B4-BE49-F238E27FC236}">
                <a16:creationId xmlns:a16="http://schemas.microsoft.com/office/drawing/2014/main" id="{633905F6-9305-E8F9-6643-4F7BFA0FC977}"/>
              </a:ext>
            </a:extLst>
          </p:cNvPr>
          <p:cNvPicPr>
            <a:picLocks noChangeAspect="1"/>
          </p:cNvPicPr>
          <p:nvPr/>
        </p:nvPicPr>
        <p:blipFill>
          <a:blip r:embed="rId3"/>
          <a:stretch>
            <a:fillRect/>
          </a:stretch>
        </p:blipFill>
        <p:spPr>
          <a:xfrm>
            <a:off x="8361591" y="5864680"/>
            <a:ext cx="2143125" cy="904875"/>
          </a:xfrm>
          <a:prstGeom prst="rect">
            <a:avLst/>
          </a:prstGeom>
        </p:spPr>
      </p:pic>
    </p:spTree>
    <p:extLst>
      <p:ext uri="{BB962C8B-B14F-4D97-AF65-F5344CB8AC3E}">
        <p14:creationId xmlns:p14="http://schemas.microsoft.com/office/powerpoint/2010/main" val="2115005418"/>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8B8D4-D321-D5FA-3A00-8D9314A8BC14}"/>
              </a:ext>
            </a:extLst>
          </p:cNvPr>
          <p:cNvSpPr>
            <a:spLocks noGrp="1"/>
          </p:cNvSpPr>
          <p:nvPr>
            <p:ph type="title"/>
          </p:nvPr>
        </p:nvSpPr>
        <p:spPr>
          <a:xfrm>
            <a:off x="838200" y="313638"/>
            <a:ext cx="10515600" cy="1490319"/>
          </a:xfrm>
          <a:solidFill>
            <a:schemeClr val="bg1">
              <a:lumMod val="95000"/>
            </a:schemeClr>
          </a:solidFill>
        </p:spPr>
        <p:txBody>
          <a:bodyPr>
            <a:normAutofit/>
          </a:bodyPr>
          <a:lstStyle/>
          <a:p>
            <a:r>
              <a:rPr lang="en-US" i="1" dirty="0">
                <a:latin typeface="Century Gothic"/>
                <a:ea typeface="+mj-lt"/>
                <a:cs typeface="+mj-lt"/>
              </a:rPr>
              <a:t>What would happen if patience was missing?</a:t>
            </a:r>
            <a:endParaRPr lang="en-US" dirty="0">
              <a:latin typeface="Century Gothic"/>
            </a:endParaRPr>
          </a:p>
        </p:txBody>
      </p:sp>
      <p:pic>
        <p:nvPicPr>
          <p:cNvPr id="4" name="Content Placeholder 3" descr="People Queuing for Food · Free Stock Photo">
            <a:extLst>
              <a:ext uri="{FF2B5EF4-FFF2-40B4-BE49-F238E27FC236}">
                <a16:creationId xmlns:a16="http://schemas.microsoft.com/office/drawing/2014/main" id="{A8573627-0636-3671-B909-6CCEA1BD1748}"/>
              </a:ext>
            </a:extLst>
          </p:cNvPr>
          <p:cNvPicPr>
            <a:picLocks noGrp="1" noChangeAspect="1"/>
          </p:cNvPicPr>
          <p:nvPr>
            <p:ph idx="1"/>
          </p:nvPr>
        </p:nvPicPr>
        <p:blipFill>
          <a:blip r:embed="rId2"/>
          <a:stretch>
            <a:fillRect/>
          </a:stretch>
        </p:blipFill>
        <p:spPr>
          <a:xfrm>
            <a:off x="502802" y="2089185"/>
            <a:ext cx="2739082" cy="1995417"/>
          </a:xfrm>
          <a:prstGeom prst="rect">
            <a:avLst/>
          </a:prstGeom>
        </p:spPr>
      </p:pic>
      <p:pic>
        <p:nvPicPr>
          <p:cNvPr id="5" name="Picture 4" descr="A group of people sitting in a room&#10;&#10;AI-generated content may be incorrect.">
            <a:extLst>
              <a:ext uri="{FF2B5EF4-FFF2-40B4-BE49-F238E27FC236}">
                <a16:creationId xmlns:a16="http://schemas.microsoft.com/office/drawing/2014/main" id="{5968967B-B845-047A-5768-40E895079405}"/>
              </a:ext>
            </a:extLst>
          </p:cNvPr>
          <p:cNvPicPr>
            <a:picLocks noChangeAspect="1"/>
          </p:cNvPicPr>
          <p:nvPr/>
        </p:nvPicPr>
        <p:blipFill>
          <a:blip r:embed="rId3"/>
          <a:stretch>
            <a:fillRect/>
          </a:stretch>
        </p:blipFill>
        <p:spPr>
          <a:xfrm>
            <a:off x="744054" y="4192360"/>
            <a:ext cx="5551715" cy="2533650"/>
          </a:xfrm>
          <a:prstGeom prst="rect">
            <a:avLst/>
          </a:prstGeom>
        </p:spPr>
      </p:pic>
      <p:pic>
        <p:nvPicPr>
          <p:cNvPr id="6" name="Picture 5" descr="Start-up offers queueing services for S ...">
            <a:extLst>
              <a:ext uri="{FF2B5EF4-FFF2-40B4-BE49-F238E27FC236}">
                <a16:creationId xmlns:a16="http://schemas.microsoft.com/office/drawing/2014/main" id="{515A38BA-D848-F9EA-D69F-E0C20356CD88}"/>
              </a:ext>
            </a:extLst>
          </p:cNvPr>
          <p:cNvPicPr>
            <a:picLocks noChangeAspect="1"/>
          </p:cNvPicPr>
          <p:nvPr/>
        </p:nvPicPr>
        <p:blipFill>
          <a:blip r:embed="rId4"/>
          <a:stretch>
            <a:fillRect/>
          </a:stretch>
        </p:blipFill>
        <p:spPr>
          <a:xfrm>
            <a:off x="3409270" y="1986643"/>
            <a:ext cx="3146303" cy="2100942"/>
          </a:xfrm>
          <a:prstGeom prst="rect">
            <a:avLst/>
          </a:prstGeom>
        </p:spPr>
      </p:pic>
      <p:sp>
        <p:nvSpPr>
          <p:cNvPr id="7" name="TextBox 6">
            <a:extLst>
              <a:ext uri="{FF2B5EF4-FFF2-40B4-BE49-F238E27FC236}">
                <a16:creationId xmlns:a16="http://schemas.microsoft.com/office/drawing/2014/main" id="{E0C68AFB-3F2C-D247-7E7F-3D04FE99AB90}"/>
              </a:ext>
            </a:extLst>
          </p:cNvPr>
          <p:cNvSpPr txBox="1"/>
          <p:nvPr/>
        </p:nvSpPr>
        <p:spPr>
          <a:xfrm>
            <a:off x="6826520" y="1981788"/>
            <a:ext cx="4957118" cy="48320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Font typeface=""/>
              <a:buChar char="•"/>
            </a:pPr>
            <a:r>
              <a:rPr lang="en-US" sz="2200" dirty="0">
                <a:latin typeface="Century Gothic"/>
              </a:rPr>
              <a:t>How would people in the queue feel if everyone pushed to the front?</a:t>
            </a:r>
          </a:p>
          <a:p>
            <a:pPr marL="228600" indent="-228600">
              <a:buFont typeface=""/>
              <a:buChar char="•"/>
            </a:pPr>
            <a:endParaRPr lang="en-US" dirty="0">
              <a:latin typeface="Century Gothic"/>
            </a:endParaRPr>
          </a:p>
          <a:p>
            <a:pPr marL="228600" indent="-228600">
              <a:buFont typeface=""/>
              <a:buChar char="•"/>
            </a:pPr>
            <a:r>
              <a:rPr lang="en-US" sz="2200" dirty="0">
                <a:latin typeface="Century Gothic"/>
              </a:rPr>
              <a:t>What problems or conflicts might arise if nobody waited their turn?</a:t>
            </a:r>
          </a:p>
          <a:p>
            <a:pPr marL="228600" indent="-228600">
              <a:buFont typeface=""/>
              <a:buChar char="•"/>
            </a:pPr>
            <a:endParaRPr lang="en-US" dirty="0">
              <a:latin typeface="Century Gothic"/>
            </a:endParaRPr>
          </a:p>
          <a:p>
            <a:pPr marL="228600" indent="-228600">
              <a:buFont typeface=""/>
              <a:buChar char="•"/>
            </a:pPr>
            <a:r>
              <a:rPr lang="en-US" sz="2200" dirty="0">
                <a:latin typeface="Century Gothic"/>
              </a:rPr>
              <a:t>How is this situation like our school community when patience is missing?</a:t>
            </a:r>
          </a:p>
          <a:p>
            <a:pPr marL="228600" indent="-228600">
              <a:buFont typeface=""/>
              <a:buChar char="•"/>
            </a:pPr>
            <a:endParaRPr lang="en-US" dirty="0">
              <a:latin typeface="Century Gothic"/>
            </a:endParaRPr>
          </a:p>
          <a:p>
            <a:pPr marL="228600" indent="-228600">
              <a:buFont typeface=""/>
              <a:buChar char="•"/>
            </a:pPr>
            <a:r>
              <a:rPr lang="en-US" sz="2200" dirty="0">
                <a:latin typeface="Century Gothic"/>
              </a:rPr>
              <a:t>What difference could one person’s patience make to the whole group?</a:t>
            </a:r>
          </a:p>
        </p:txBody>
      </p:sp>
    </p:spTree>
    <p:extLst>
      <p:ext uri="{BB962C8B-B14F-4D97-AF65-F5344CB8AC3E}">
        <p14:creationId xmlns:p14="http://schemas.microsoft.com/office/powerpoint/2010/main" val="1618072565"/>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32901A-3AC5-1A30-EB18-B8663F6C947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0E2AAE-4A23-251D-3185-444130139990}"/>
              </a:ext>
            </a:extLst>
          </p:cNvPr>
          <p:cNvSpPr>
            <a:spLocks noGrp="1"/>
          </p:cNvSpPr>
          <p:nvPr>
            <p:ph type="title"/>
          </p:nvPr>
        </p:nvSpPr>
        <p:spPr>
          <a:xfrm>
            <a:off x="838200" y="145991"/>
            <a:ext cx="10515600" cy="1109320"/>
          </a:xfrm>
          <a:solidFill>
            <a:schemeClr val="bg1">
              <a:lumMod val="95000"/>
            </a:schemeClr>
          </a:solidFill>
        </p:spPr>
        <p:txBody>
          <a:bodyPr>
            <a:noAutofit/>
          </a:bodyPr>
          <a:lstStyle/>
          <a:p>
            <a:pPr algn="ctr"/>
            <a:r>
              <a:rPr lang="en-GB" sz="5400" i="1" dirty="0">
                <a:latin typeface="Century Gothic"/>
                <a:ea typeface="+mj-lt"/>
                <a:cs typeface="+mj-lt"/>
              </a:rPr>
              <a:t>“Love is patient.”</a:t>
            </a:r>
            <a:r>
              <a:rPr lang="en-GB" sz="5400" dirty="0">
                <a:latin typeface="Century Gothic"/>
                <a:ea typeface="+mj-lt"/>
                <a:cs typeface="+mj-lt"/>
              </a:rPr>
              <a:t> </a:t>
            </a:r>
            <a:r>
              <a:rPr lang="en-GB" sz="2800" dirty="0">
                <a:latin typeface="Century Gothic"/>
                <a:ea typeface="+mj-lt"/>
                <a:cs typeface="+mj-lt"/>
              </a:rPr>
              <a:t>- 1 Corinthians 13</a:t>
            </a:r>
            <a:endParaRPr lang="en-US" sz="2800" dirty="0">
              <a:latin typeface="Century Gothic"/>
            </a:endParaRPr>
          </a:p>
        </p:txBody>
      </p:sp>
      <p:pic>
        <p:nvPicPr>
          <p:cNvPr id="5" name="Picture 4">
            <a:extLst>
              <a:ext uri="{FF2B5EF4-FFF2-40B4-BE49-F238E27FC236}">
                <a16:creationId xmlns:a16="http://schemas.microsoft.com/office/drawing/2014/main" id="{1BD938C7-4837-451B-C2F5-74CCB279E1A2}"/>
              </a:ext>
            </a:extLst>
          </p:cNvPr>
          <p:cNvPicPr>
            <a:picLocks noChangeAspect="1"/>
          </p:cNvPicPr>
          <p:nvPr/>
        </p:nvPicPr>
        <p:blipFill>
          <a:blip r:embed="rId2"/>
          <a:stretch>
            <a:fillRect/>
          </a:stretch>
        </p:blipFill>
        <p:spPr>
          <a:xfrm>
            <a:off x="617953" y="2787449"/>
            <a:ext cx="4846876" cy="3631256"/>
          </a:xfrm>
          <a:prstGeom prst="rect">
            <a:avLst/>
          </a:prstGeom>
        </p:spPr>
      </p:pic>
      <p:sp>
        <p:nvSpPr>
          <p:cNvPr id="3" name="TextBox 2">
            <a:extLst>
              <a:ext uri="{FF2B5EF4-FFF2-40B4-BE49-F238E27FC236}">
                <a16:creationId xmlns:a16="http://schemas.microsoft.com/office/drawing/2014/main" id="{323375FC-1E95-4057-D8CB-AD90FEB26162}"/>
              </a:ext>
            </a:extLst>
          </p:cNvPr>
          <p:cNvSpPr txBox="1"/>
          <p:nvPr/>
        </p:nvSpPr>
        <p:spPr>
          <a:xfrm>
            <a:off x="5682049" y="2870887"/>
            <a:ext cx="6347253"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US" sz="2800" dirty="0">
                <a:latin typeface="Century Gothic"/>
              </a:rPr>
              <a:t>Why does caring often require patience?</a:t>
            </a:r>
            <a:endParaRPr lang="en-US" sz="2000"/>
          </a:p>
          <a:p>
            <a:pPr marL="342900" indent="-342900">
              <a:buFont typeface="Arial"/>
              <a:buChar char="•"/>
            </a:pPr>
            <a:endParaRPr lang="en-US" sz="2800" dirty="0">
              <a:latin typeface="Century Gothic"/>
            </a:endParaRPr>
          </a:p>
          <a:p>
            <a:pPr marL="342900" indent="-342900">
              <a:buFont typeface="Arial"/>
              <a:buChar char="•"/>
            </a:pPr>
            <a:r>
              <a:rPr lang="en-US" sz="2800" dirty="0">
                <a:latin typeface="Century Gothic"/>
              </a:rPr>
              <a:t>Who do you find it hardest to be patient with, and why?</a:t>
            </a:r>
          </a:p>
          <a:p>
            <a:pPr marL="342900" indent="-342900">
              <a:buFont typeface="Arial"/>
              <a:buChar char="•"/>
            </a:pPr>
            <a:endParaRPr lang="en-US" sz="2800" dirty="0">
              <a:latin typeface="Century Gothic"/>
            </a:endParaRPr>
          </a:p>
          <a:p>
            <a:pPr marL="342900" indent="-342900">
              <a:buFont typeface="Arial"/>
              <a:buChar char="•"/>
            </a:pPr>
            <a:r>
              <a:rPr lang="en-US" sz="2800" dirty="0">
                <a:latin typeface="Century Gothic"/>
              </a:rPr>
              <a:t>How could showing patience make school life kinder?</a:t>
            </a:r>
          </a:p>
        </p:txBody>
      </p:sp>
      <p:sp>
        <p:nvSpPr>
          <p:cNvPr id="8" name="Content Placeholder 7">
            <a:extLst>
              <a:ext uri="{FF2B5EF4-FFF2-40B4-BE49-F238E27FC236}">
                <a16:creationId xmlns:a16="http://schemas.microsoft.com/office/drawing/2014/main" id="{C532E1FE-6B9D-259D-2DFD-078B1C477667}"/>
              </a:ext>
            </a:extLst>
          </p:cNvPr>
          <p:cNvSpPr>
            <a:spLocks noGrp="1"/>
          </p:cNvSpPr>
          <p:nvPr>
            <p:ph idx="1"/>
          </p:nvPr>
        </p:nvSpPr>
        <p:spPr>
          <a:xfrm>
            <a:off x="838200" y="1537301"/>
            <a:ext cx="10515600" cy="1241555"/>
          </a:xfrm>
        </p:spPr>
        <p:txBody>
          <a:bodyPr vert="horz" lIns="91440" tIns="45720" rIns="91440" bIns="45720" rtlCol="0" anchor="t">
            <a:normAutofit/>
          </a:bodyPr>
          <a:lstStyle/>
          <a:p>
            <a:pPr algn="ctr">
              <a:buNone/>
            </a:pPr>
            <a:r>
              <a:rPr lang="en-US" sz="3200" dirty="0">
                <a:latin typeface="Century Gothic"/>
              </a:rPr>
              <a:t>Patience is care in action: listening without rushing, waiting without anger, being gentle with others.</a:t>
            </a:r>
            <a:endParaRPr lang="en-US" sz="3600" dirty="0">
              <a:latin typeface="Century Gothic"/>
            </a:endParaRPr>
          </a:p>
        </p:txBody>
      </p:sp>
    </p:spTree>
    <p:extLst>
      <p:ext uri="{BB962C8B-B14F-4D97-AF65-F5344CB8AC3E}">
        <p14:creationId xmlns:p14="http://schemas.microsoft.com/office/powerpoint/2010/main" val="786799848"/>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DAC7FD-E229-20F5-328B-37D195B456E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0AC2939-BCCF-C6A9-B4F9-80EB44001E6E}"/>
              </a:ext>
            </a:extLst>
          </p:cNvPr>
          <p:cNvSpPr txBox="1"/>
          <p:nvPr/>
        </p:nvSpPr>
        <p:spPr>
          <a:xfrm>
            <a:off x="224845" y="411545"/>
            <a:ext cx="8170741" cy="6294031"/>
          </a:xfrm>
          <a:prstGeom prst="rect">
            <a:avLst/>
          </a:prstGeom>
          <a:noFill/>
        </p:spPr>
        <p:txBody>
          <a:bodyPr wrap="square" lIns="91440" tIns="45720" rIns="91440" bIns="45720" anchor="t">
            <a:spAutoFit/>
          </a:bodyPr>
          <a:lstStyle/>
          <a:p>
            <a:r>
              <a:rPr lang="en-US" sz="2800" b="1" dirty="0">
                <a:latin typeface="Century Gothic"/>
                <a:ea typeface="+mn-lt"/>
                <a:cs typeface="+mn-lt"/>
              </a:rPr>
              <a:t>God of patience, </a:t>
            </a:r>
            <a:endParaRPr lang="en-US" sz="1400" b="1" dirty="0">
              <a:latin typeface="Century Gothic"/>
              <a:ea typeface="+mn-lt"/>
              <a:cs typeface="+mn-lt"/>
            </a:endParaRPr>
          </a:p>
          <a:p>
            <a:endParaRPr lang="en-US" sz="1100" dirty="0">
              <a:latin typeface="Century Gothic"/>
              <a:ea typeface="+mn-lt"/>
              <a:cs typeface="+mn-lt"/>
            </a:endParaRPr>
          </a:p>
          <a:p>
            <a:r>
              <a:rPr lang="en-US" sz="2800" dirty="0">
                <a:latin typeface="Century Gothic"/>
                <a:ea typeface="+mn-lt"/>
                <a:cs typeface="+mn-lt"/>
              </a:rPr>
              <a:t>Help us to slow down, to listen carefully, and to care for others with gentleness and understanding.</a:t>
            </a:r>
          </a:p>
          <a:p>
            <a:endParaRPr lang="en-US" sz="900" dirty="0">
              <a:latin typeface="Century Gothic"/>
              <a:ea typeface="+mn-lt"/>
              <a:cs typeface="+mn-lt"/>
            </a:endParaRPr>
          </a:p>
          <a:p>
            <a:r>
              <a:rPr lang="en-US" sz="2800" dirty="0">
                <a:latin typeface="Century Gothic"/>
                <a:ea typeface="+mn-lt"/>
                <a:cs typeface="+mn-lt"/>
              </a:rPr>
              <a:t>Teach us to see the needs of those around us, even when they are quiet or hidden.</a:t>
            </a:r>
          </a:p>
          <a:p>
            <a:endParaRPr lang="en-US" sz="900" dirty="0">
              <a:latin typeface="Century Gothic"/>
              <a:ea typeface="+mn-lt"/>
              <a:cs typeface="+mn-lt"/>
            </a:endParaRPr>
          </a:p>
          <a:p>
            <a:r>
              <a:rPr lang="en-US" sz="2800" dirty="0">
                <a:latin typeface="Century Gothic"/>
                <a:ea typeface="+mn-lt"/>
                <a:cs typeface="+mn-lt"/>
              </a:rPr>
              <a:t>Give us strength to be patient not only with others, but also with ourselves as we learn and grow.</a:t>
            </a:r>
          </a:p>
          <a:p>
            <a:endParaRPr lang="en-US" sz="900" dirty="0">
              <a:latin typeface="Century Gothic"/>
              <a:ea typeface="+mn-lt"/>
              <a:cs typeface="+mn-lt"/>
            </a:endParaRPr>
          </a:p>
          <a:p>
            <a:r>
              <a:rPr lang="en-US" sz="2800" dirty="0">
                <a:latin typeface="Century Gothic"/>
                <a:ea typeface="+mn-lt"/>
                <a:cs typeface="+mn-lt"/>
              </a:rPr>
              <a:t>Shape our community into one that waits with kindness and acts with love. </a:t>
            </a:r>
            <a:endParaRPr lang="en-US" sz="1400">
              <a:latin typeface="Century Gothic"/>
              <a:ea typeface="+mn-lt"/>
              <a:cs typeface="+mn-lt"/>
            </a:endParaRPr>
          </a:p>
          <a:p>
            <a:endParaRPr lang="en-US" sz="1100" b="1" dirty="0">
              <a:latin typeface="Century Gothic"/>
              <a:ea typeface="+mn-lt"/>
              <a:cs typeface="+mn-lt"/>
            </a:endParaRPr>
          </a:p>
          <a:p>
            <a:r>
              <a:rPr lang="en-US" sz="2800" b="1" dirty="0">
                <a:latin typeface="Century Gothic"/>
                <a:ea typeface="+mn-lt"/>
                <a:cs typeface="+mn-lt"/>
              </a:rPr>
              <a:t>Amen.</a:t>
            </a:r>
            <a:endParaRPr lang="en-US" sz="1400" b="1" dirty="0">
              <a:latin typeface="Century Gothic"/>
            </a:endParaRPr>
          </a:p>
          <a:p>
            <a:endParaRPr lang="en-US">
              <a:solidFill>
                <a:srgbClr val="000000"/>
              </a:solidFill>
              <a:latin typeface="Century Gothic"/>
              <a:ea typeface="Calibri Light"/>
              <a:cs typeface="Calibri Light"/>
            </a:endParaRPr>
          </a:p>
        </p:txBody>
      </p:sp>
      <p:pic>
        <p:nvPicPr>
          <p:cNvPr id="2" name="Picture 1">
            <a:extLst>
              <a:ext uri="{FF2B5EF4-FFF2-40B4-BE49-F238E27FC236}">
                <a16:creationId xmlns:a16="http://schemas.microsoft.com/office/drawing/2014/main" id="{860CA183-DF93-260F-915C-9360994145B0}"/>
              </a:ext>
            </a:extLst>
          </p:cNvPr>
          <p:cNvPicPr>
            <a:picLocks noChangeAspect="1"/>
          </p:cNvPicPr>
          <p:nvPr/>
        </p:nvPicPr>
        <p:blipFill rotWithShape="1">
          <a:blip r:embed="rId3"/>
          <a:srcRect l="13481" r="12210"/>
          <a:stretch/>
        </p:blipFill>
        <p:spPr>
          <a:xfrm>
            <a:off x="8758238" y="159139"/>
            <a:ext cx="3228975" cy="6539721"/>
          </a:xfrm>
          <a:prstGeom prst="rect">
            <a:avLst/>
          </a:prstGeom>
        </p:spPr>
      </p:pic>
    </p:spTree>
    <p:extLst>
      <p:ext uri="{BB962C8B-B14F-4D97-AF65-F5344CB8AC3E}">
        <p14:creationId xmlns:p14="http://schemas.microsoft.com/office/powerpoint/2010/main" val="698480640"/>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9FC470-2C79-9E43-6347-E316D0A68C08}"/>
            </a:ext>
          </a:extLst>
        </p:cNvPr>
        <p:cNvGrpSpPr/>
        <p:nvPr/>
      </p:nvGrpSpPr>
      <p:grpSpPr>
        <a:xfrm>
          <a:off x="0" y="0"/>
          <a:ext cx="0" cy="0"/>
          <a:chOff x="0" y="0"/>
          <a:chExt cx="0" cy="0"/>
        </a:xfrm>
      </p:grpSpPr>
      <p:pic>
        <p:nvPicPr>
          <p:cNvPr id="2" name="Picture 1" descr="A picture containing text&#10;&#10;Description automatically generated">
            <a:extLst>
              <a:ext uri="{FF2B5EF4-FFF2-40B4-BE49-F238E27FC236}">
                <a16:creationId xmlns:a16="http://schemas.microsoft.com/office/drawing/2014/main" id="{9E34DA7D-A9C4-6438-F3F5-33AE179A10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2051" y="41408"/>
            <a:ext cx="5707495" cy="1914537"/>
          </a:xfrm>
          <a:prstGeom prst="rect">
            <a:avLst/>
          </a:prstGeom>
        </p:spPr>
      </p:pic>
      <p:sp>
        <p:nvSpPr>
          <p:cNvPr id="10" name="TextBox 9">
            <a:extLst>
              <a:ext uri="{FF2B5EF4-FFF2-40B4-BE49-F238E27FC236}">
                <a16:creationId xmlns:a16="http://schemas.microsoft.com/office/drawing/2014/main" id="{8762CA56-5A2C-DD6A-8EB5-9EE4A8DD6320}"/>
              </a:ext>
            </a:extLst>
          </p:cNvPr>
          <p:cNvSpPr txBox="1"/>
          <p:nvPr/>
        </p:nvSpPr>
        <p:spPr>
          <a:xfrm>
            <a:off x="2002416" y="1959430"/>
            <a:ext cx="8331043" cy="2185214"/>
          </a:xfrm>
          <a:prstGeom prst="rect">
            <a:avLst/>
          </a:prstGeom>
          <a:solidFill>
            <a:srgbClr val="3A224D"/>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TW Cen MT"/>
                <a:ea typeface="Calibri"/>
                <a:cs typeface="Calibri"/>
              </a:rPr>
              <a:t> </a:t>
            </a:r>
            <a:r>
              <a:rPr kumimoji="0" lang="en-US" sz="2800" b="1" i="0" u="none" strike="noStrike" kern="1200" cap="none" spc="0" normalizeH="0" baseline="0" noProof="0">
                <a:ln>
                  <a:noFill/>
                </a:ln>
                <a:solidFill>
                  <a:prstClr val="white"/>
                </a:solidFill>
                <a:effectLst/>
                <a:uLnTx/>
                <a:uFillTx/>
                <a:latin typeface="TW Cen MT"/>
                <a:ea typeface="Calibri"/>
                <a:cs typeface="Calibri"/>
              </a:rPr>
              <a:t>Dismissal</a:t>
            </a:r>
            <a:endParaRPr kumimoji="0" lang="en-US" sz="2800" b="0" i="0" u="none" strike="noStrike" kern="1200" cap="none" spc="0" normalizeH="0" baseline="0" noProof="0">
              <a:ln>
                <a:noFill/>
              </a:ln>
              <a:solidFill>
                <a:prstClr val="white"/>
              </a:solidFill>
              <a:effectLst/>
              <a:uLnTx/>
              <a:uFillTx/>
              <a:latin typeface="Calibri"/>
              <a:ea typeface="Calibri" panose="020F0502020204030204"/>
              <a:cs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white"/>
              </a:solidFill>
              <a:effectLst/>
              <a:uLnTx/>
              <a:uFillTx/>
              <a:latin typeface="TW Cen MT"/>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white"/>
                </a:solidFill>
                <a:effectLst/>
                <a:uLnTx/>
                <a:uFillTx/>
                <a:latin typeface="TW Cen MT"/>
                <a:ea typeface="Calibri"/>
                <a:cs typeface="Calibri"/>
              </a:rPr>
              <a:t> Leader:</a:t>
            </a:r>
            <a:r>
              <a:rPr kumimoji="0" lang="en-US" sz="2800" b="0" i="0" u="none" strike="noStrike" kern="1200" cap="none" spc="0" normalizeH="0" baseline="0" noProof="0">
                <a:ln>
                  <a:noFill/>
                </a:ln>
                <a:solidFill>
                  <a:prstClr val="white"/>
                </a:solidFill>
                <a:effectLst/>
                <a:uLnTx/>
                <a:uFillTx/>
                <a:latin typeface="TW Cen MT"/>
                <a:ea typeface="Calibri"/>
                <a:cs typeface="Calibri"/>
              </a:rPr>
              <a:t>       Jesus the promise of hope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TW Cen MT"/>
                <a:ea typeface="Calibri"/>
                <a:cs typeface="Calibri"/>
              </a:rPr>
              <a:t> </a:t>
            </a:r>
            <a:r>
              <a:rPr kumimoji="0" lang="en-US" sz="2400" b="0" i="0" u="none" strike="noStrike" kern="1200" cap="none" spc="0" normalizeH="0" baseline="0" noProof="0">
                <a:ln>
                  <a:noFill/>
                </a:ln>
                <a:solidFill>
                  <a:prstClr val="white"/>
                </a:solidFill>
                <a:effectLst/>
                <a:uLnTx/>
                <a:uFillTx/>
                <a:latin typeface="TW Cen MT"/>
                <a:ea typeface="Calibri"/>
                <a:cs typeface="Calibri"/>
              </a:rPr>
              <a:t>Leader:</a:t>
            </a:r>
            <a:r>
              <a:rPr kumimoji="0" lang="en-US" sz="2800" b="0" i="0" u="none" strike="noStrike" kern="1200" cap="none" spc="0" normalizeH="0" baseline="0" noProof="0">
                <a:ln>
                  <a:noFill/>
                </a:ln>
                <a:solidFill>
                  <a:prstClr val="white"/>
                </a:solidFill>
                <a:effectLst/>
                <a:uLnTx/>
                <a:uFillTx/>
                <a:latin typeface="TW Cen MT"/>
                <a:ea typeface="Calibri"/>
                <a:cs typeface="Calibri"/>
              </a:rPr>
              <a:t>       Build our school community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TW Cen MT"/>
                <a:ea typeface="Calibri"/>
                <a:cs typeface="Calibri"/>
              </a:rPr>
              <a:t> Everyone:</a:t>
            </a:r>
            <a:r>
              <a:rPr kumimoji="0" lang="en-US" sz="2800" b="1" i="0" u="none" strike="noStrike" kern="1200" cap="none" spc="0" normalizeH="0" baseline="0" noProof="0">
                <a:ln>
                  <a:noFill/>
                </a:ln>
                <a:solidFill>
                  <a:prstClr val="white"/>
                </a:solidFill>
                <a:effectLst/>
                <a:uLnTx/>
                <a:uFillTx/>
                <a:latin typeface="TW Cen MT"/>
                <a:ea typeface="Calibri"/>
                <a:cs typeface="Calibri"/>
              </a:rPr>
              <a:t>    Amen.</a:t>
            </a:r>
            <a:endParaRPr kumimoji="0" lang="en-US" sz="1800" b="0" i="0" u="none" strike="noStrike" kern="1200" cap="none" spc="0" normalizeH="0" baseline="0" noProof="0">
              <a:ln>
                <a:noFill/>
              </a:ln>
              <a:solidFill>
                <a:prstClr val="white"/>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white"/>
              </a:solidFill>
              <a:effectLst/>
              <a:uLnTx/>
              <a:uFillTx/>
              <a:latin typeface="TW Cen MT"/>
              <a:ea typeface="Calibri"/>
              <a:cs typeface="Calibri"/>
            </a:endParaRPr>
          </a:p>
        </p:txBody>
      </p:sp>
      <p:pic>
        <p:nvPicPr>
          <p:cNvPr id="4" name="Picture 3" descr="The King's CofE Academy, Kidsgrove, Stoke-on-Trent | Teaching Jobs &amp;  Education Jobs | MyNewTerm">
            <a:extLst>
              <a:ext uri="{FF2B5EF4-FFF2-40B4-BE49-F238E27FC236}">
                <a16:creationId xmlns:a16="http://schemas.microsoft.com/office/drawing/2014/main" id="{70AEF75B-3D6D-96AC-35A9-B996A9AB5766}"/>
              </a:ext>
            </a:extLst>
          </p:cNvPr>
          <p:cNvPicPr>
            <a:picLocks noChangeAspect="1"/>
          </p:cNvPicPr>
          <p:nvPr/>
        </p:nvPicPr>
        <p:blipFill>
          <a:blip r:embed="rId3"/>
          <a:stretch>
            <a:fillRect/>
          </a:stretch>
        </p:blipFill>
        <p:spPr>
          <a:xfrm>
            <a:off x="8392207" y="5844269"/>
            <a:ext cx="2143125" cy="904875"/>
          </a:xfrm>
          <a:prstGeom prst="rect">
            <a:avLst/>
          </a:prstGeom>
        </p:spPr>
      </p:pic>
    </p:spTree>
    <p:extLst>
      <p:ext uri="{BB962C8B-B14F-4D97-AF65-F5344CB8AC3E}">
        <p14:creationId xmlns:p14="http://schemas.microsoft.com/office/powerpoint/2010/main" val="2711372048"/>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1AC78-CC2A-7D09-5A24-5E5F0C93BAF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DC03649-7D01-F19C-7BE5-0E5D752C58AA}"/>
              </a:ext>
            </a:extLst>
          </p:cNvPr>
          <p:cNvSpPr/>
          <p:nvPr/>
        </p:nvSpPr>
        <p:spPr>
          <a:xfrm>
            <a:off x="3815192" y="1941887"/>
            <a:ext cx="8381999" cy="1253288"/>
          </a:xfrm>
          <a:prstGeom prst="rect">
            <a:avLst/>
          </a:prstGeom>
          <a:solidFill>
            <a:srgbClr val="3AAD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5" name="TextBox 4">
            <a:extLst>
              <a:ext uri="{FF2B5EF4-FFF2-40B4-BE49-F238E27FC236}">
                <a16:creationId xmlns:a16="http://schemas.microsoft.com/office/drawing/2014/main" id="{60F45019-B464-3042-4C7C-55249C889546}"/>
              </a:ext>
            </a:extLst>
          </p:cNvPr>
          <p:cNvSpPr txBox="1"/>
          <p:nvPr/>
        </p:nvSpPr>
        <p:spPr>
          <a:xfrm>
            <a:off x="3928864" y="2058979"/>
            <a:ext cx="7953350" cy="1015663"/>
          </a:xfrm>
          <a:prstGeom prst="rect">
            <a:avLst/>
          </a:prstGeom>
          <a:solidFill>
            <a:srgbClr val="3AAD00"/>
          </a:solidFill>
        </p:spPr>
        <p:txBody>
          <a:bodyPr wrap="square" lIns="91440" tIns="45720" rIns="91440" bIns="45720" rtlCol="0" anchor="ctr">
            <a:spAutoFit/>
          </a:bodyPr>
          <a:lstStyle/>
          <a:p>
            <a:r>
              <a:rPr lang="en-GB" sz="3200" b="1">
                <a:latin typeface="Tw Cen MT"/>
                <a:ea typeface="Yu Gothic UI Semibold"/>
              </a:rPr>
              <a:t>   </a:t>
            </a:r>
            <a:r>
              <a:rPr lang="en-GB" sz="4000" b="1">
                <a:latin typeface="Tw Cen MT"/>
                <a:ea typeface="Yu Gothic UI Semibold"/>
              </a:rPr>
              <a:t>BUSINESS</a:t>
            </a:r>
            <a:endParaRPr lang="en-US" sz="4000"/>
          </a:p>
          <a:p>
            <a:r>
              <a:rPr lang="en-GB" sz="2000" b="1">
                <a:latin typeface="Tw Cen MT"/>
                <a:ea typeface="Yu Gothic UI Semibold"/>
              </a:rPr>
              <a:t>   </a:t>
            </a:r>
            <a:endParaRPr lang="en-GB" sz="2800" b="1">
              <a:latin typeface="Tw Cen MT"/>
              <a:ea typeface="Yu Gothic UI Semibold"/>
            </a:endParaRPr>
          </a:p>
        </p:txBody>
      </p:sp>
      <p:pic>
        <p:nvPicPr>
          <p:cNvPr id="8" name="Picture 7" descr="A blue text on a white background&#10;&#10;Description automatically generated">
            <a:extLst>
              <a:ext uri="{FF2B5EF4-FFF2-40B4-BE49-F238E27FC236}">
                <a16:creationId xmlns:a16="http://schemas.microsoft.com/office/drawing/2014/main" id="{1587D733-F4F4-19C5-F127-5E1B2A78BB0E}"/>
              </a:ext>
            </a:extLst>
          </p:cNvPr>
          <p:cNvPicPr>
            <a:picLocks noChangeAspect="1"/>
          </p:cNvPicPr>
          <p:nvPr/>
        </p:nvPicPr>
        <p:blipFill>
          <a:blip r:embed="rId2"/>
          <a:stretch>
            <a:fillRect/>
          </a:stretch>
        </p:blipFill>
        <p:spPr>
          <a:xfrm>
            <a:off x="689861" y="174363"/>
            <a:ext cx="2917760" cy="1228555"/>
          </a:xfrm>
          <a:prstGeom prst="rect">
            <a:avLst/>
          </a:prstGeom>
        </p:spPr>
      </p:pic>
      <p:grpSp>
        <p:nvGrpSpPr>
          <p:cNvPr id="4" name="Group 3">
            <a:extLst>
              <a:ext uri="{FF2B5EF4-FFF2-40B4-BE49-F238E27FC236}">
                <a16:creationId xmlns:a16="http://schemas.microsoft.com/office/drawing/2014/main" id="{6D15E8BB-D59E-91E7-463C-A7CE6072DCD9}"/>
              </a:ext>
            </a:extLst>
          </p:cNvPr>
          <p:cNvGrpSpPr/>
          <p:nvPr/>
        </p:nvGrpSpPr>
        <p:grpSpPr>
          <a:xfrm>
            <a:off x="1797198" y="4314487"/>
            <a:ext cx="9130363" cy="2436104"/>
            <a:chOff x="1797198" y="4314487"/>
            <a:chExt cx="9130363" cy="2436104"/>
          </a:xfrm>
        </p:grpSpPr>
        <p:pic>
          <p:nvPicPr>
            <p:cNvPr id="7" name="Picture 6" descr="Logo, icon&#10;&#10;Description automatically generated">
              <a:extLst>
                <a:ext uri="{FF2B5EF4-FFF2-40B4-BE49-F238E27FC236}">
                  <a16:creationId xmlns:a16="http://schemas.microsoft.com/office/drawing/2014/main" id="{6B906C8F-30E5-42F3-8A8A-D237141A5001}"/>
                </a:ext>
              </a:extLst>
            </p:cNvPr>
            <p:cNvPicPr>
              <a:picLocks noChangeAspect="1"/>
            </p:cNvPicPr>
            <p:nvPr/>
          </p:nvPicPr>
          <p:blipFill>
            <a:blip r:embed="rId3"/>
            <a:stretch>
              <a:fillRect/>
            </a:stretch>
          </p:blipFill>
          <p:spPr>
            <a:xfrm>
              <a:off x="1797198" y="4314487"/>
              <a:ext cx="1417692" cy="1738136"/>
            </a:xfrm>
            <a:prstGeom prst="rect">
              <a:avLst/>
            </a:prstGeom>
          </p:spPr>
        </p:pic>
        <p:pic>
          <p:nvPicPr>
            <p:cNvPr id="18" name="Picture 17" descr="Icon&#10;&#10;Description automatically generated">
              <a:extLst>
                <a:ext uri="{FF2B5EF4-FFF2-40B4-BE49-F238E27FC236}">
                  <a16:creationId xmlns:a16="http://schemas.microsoft.com/office/drawing/2014/main" id="{4F2AB43B-AC25-B484-E2DD-49FF9977CB72}"/>
                </a:ext>
              </a:extLst>
            </p:cNvPr>
            <p:cNvPicPr>
              <a:picLocks noChangeAspect="1"/>
            </p:cNvPicPr>
            <p:nvPr/>
          </p:nvPicPr>
          <p:blipFill>
            <a:blip r:embed="rId4"/>
            <a:stretch>
              <a:fillRect/>
            </a:stretch>
          </p:blipFill>
          <p:spPr>
            <a:xfrm>
              <a:off x="3369052" y="4328966"/>
              <a:ext cx="1417695" cy="1748703"/>
            </a:xfrm>
            <a:prstGeom prst="rect">
              <a:avLst/>
            </a:prstGeom>
          </p:spPr>
        </p:pic>
        <p:pic>
          <p:nvPicPr>
            <p:cNvPr id="19" name="Picture 18" descr="Icon&#10;&#10;Description automatically generated">
              <a:extLst>
                <a:ext uri="{FF2B5EF4-FFF2-40B4-BE49-F238E27FC236}">
                  <a16:creationId xmlns:a16="http://schemas.microsoft.com/office/drawing/2014/main" id="{463DE72C-A24B-4985-61E0-C2AECFD1B7FD}"/>
                </a:ext>
              </a:extLst>
            </p:cNvPr>
            <p:cNvPicPr>
              <a:picLocks noChangeAspect="1"/>
            </p:cNvPicPr>
            <p:nvPr/>
          </p:nvPicPr>
          <p:blipFill>
            <a:blip r:embed="rId5"/>
            <a:stretch>
              <a:fillRect/>
            </a:stretch>
          </p:blipFill>
          <p:spPr>
            <a:xfrm>
              <a:off x="4928922" y="4344982"/>
              <a:ext cx="1422627" cy="1738139"/>
            </a:xfrm>
            <a:prstGeom prst="rect">
              <a:avLst/>
            </a:prstGeom>
          </p:spPr>
        </p:pic>
        <p:pic>
          <p:nvPicPr>
            <p:cNvPr id="21" name="Picture 20" descr="A picture containing shape&#10;&#10;Description automatically generated">
              <a:extLst>
                <a:ext uri="{FF2B5EF4-FFF2-40B4-BE49-F238E27FC236}">
                  <a16:creationId xmlns:a16="http://schemas.microsoft.com/office/drawing/2014/main" id="{2466AC70-972F-2264-5AD5-D705392B7AA2}"/>
                </a:ext>
              </a:extLst>
            </p:cNvPr>
            <p:cNvPicPr>
              <a:picLocks noChangeAspect="1"/>
            </p:cNvPicPr>
            <p:nvPr/>
          </p:nvPicPr>
          <p:blipFill>
            <a:blip r:embed="rId6"/>
            <a:stretch>
              <a:fillRect/>
            </a:stretch>
          </p:blipFill>
          <p:spPr>
            <a:xfrm>
              <a:off x="6438898" y="4327456"/>
              <a:ext cx="1412766" cy="1746581"/>
            </a:xfrm>
            <a:prstGeom prst="rect">
              <a:avLst/>
            </a:prstGeom>
          </p:spPr>
        </p:pic>
        <p:pic>
          <p:nvPicPr>
            <p:cNvPr id="22" name="Picture 21" descr="Shape, icon&#10;&#10;Description automatically generated">
              <a:extLst>
                <a:ext uri="{FF2B5EF4-FFF2-40B4-BE49-F238E27FC236}">
                  <a16:creationId xmlns:a16="http://schemas.microsoft.com/office/drawing/2014/main" id="{D99CF478-458C-E5C9-ED19-61F5A1A2B14A}"/>
                </a:ext>
              </a:extLst>
            </p:cNvPr>
            <p:cNvPicPr>
              <a:picLocks noChangeAspect="1"/>
            </p:cNvPicPr>
            <p:nvPr/>
          </p:nvPicPr>
          <p:blipFill>
            <a:blip r:embed="rId7"/>
            <a:stretch>
              <a:fillRect/>
            </a:stretch>
          </p:blipFill>
          <p:spPr>
            <a:xfrm>
              <a:off x="7985558" y="4327415"/>
              <a:ext cx="1412763" cy="1750866"/>
            </a:xfrm>
            <a:prstGeom prst="rect">
              <a:avLst/>
            </a:prstGeom>
          </p:spPr>
        </p:pic>
        <p:pic>
          <p:nvPicPr>
            <p:cNvPr id="23" name="Picture 22" descr="Logo, icon&#10;&#10;Description automatically generated">
              <a:extLst>
                <a:ext uri="{FF2B5EF4-FFF2-40B4-BE49-F238E27FC236}">
                  <a16:creationId xmlns:a16="http://schemas.microsoft.com/office/drawing/2014/main" id="{7ABFE28B-D58D-1BFC-B4FC-12FE53B1C6C5}"/>
                </a:ext>
              </a:extLst>
            </p:cNvPr>
            <p:cNvPicPr>
              <a:picLocks noChangeAspect="1"/>
            </p:cNvPicPr>
            <p:nvPr/>
          </p:nvPicPr>
          <p:blipFill>
            <a:blip r:embed="rId8"/>
            <a:stretch>
              <a:fillRect/>
            </a:stretch>
          </p:blipFill>
          <p:spPr>
            <a:xfrm>
              <a:off x="9514796" y="4321280"/>
              <a:ext cx="1412765" cy="1746580"/>
            </a:xfrm>
            <a:prstGeom prst="rect">
              <a:avLst/>
            </a:prstGeom>
          </p:spPr>
        </p:pic>
        <p:pic>
          <p:nvPicPr>
            <p:cNvPr id="24" name="Picture 23">
              <a:extLst>
                <a:ext uri="{FF2B5EF4-FFF2-40B4-BE49-F238E27FC236}">
                  <a16:creationId xmlns:a16="http://schemas.microsoft.com/office/drawing/2014/main" id="{D66B8964-92FE-A099-92C1-EFAB2A618D81}"/>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16920" t="5417" r="75444" b="2617"/>
            <a:stretch/>
          </p:blipFill>
          <p:spPr>
            <a:xfrm>
              <a:off x="9835081" y="6056015"/>
              <a:ext cx="696323" cy="667211"/>
            </a:xfrm>
            <a:prstGeom prst="rect">
              <a:avLst/>
            </a:prstGeom>
          </p:spPr>
        </p:pic>
        <p:pic>
          <p:nvPicPr>
            <p:cNvPr id="25" name="Picture 24" descr="A close up of a logo&#10;&#10;Description automatically generated">
              <a:extLst>
                <a:ext uri="{FF2B5EF4-FFF2-40B4-BE49-F238E27FC236}">
                  <a16:creationId xmlns:a16="http://schemas.microsoft.com/office/drawing/2014/main" id="{F5E2A14A-75A2-423D-822A-E75ECF56027C}"/>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81976" t="4044" r="2214" b="-750"/>
            <a:stretch/>
          </p:blipFill>
          <p:spPr>
            <a:xfrm>
              <a:off x="3233873" y="6083551"/>
              <a:ext cx="1698738" cy="656943"/>
            </a:xfrm>
            <a:prstGeom prst="rect">
              <a:avLst/>
            </a:prstGeom>
          </p:spPr>
        </p:pic>
        <p:pic>
          <p:nvPicPr>
            <p:cNvPr id="26" name="Picture 25" descr="A close up of a logo&#10;&#10;Description automatically generated">
              <a:extLst>
                <a:ext uri="{FF2B5EF4-FFF2-40B4-BE49-F238E27FC236}">
                  <a16:creationId xmlns:a16="http://schemas.microsoft.com/office/drawing/2014/main" id="{D49EB717-260B-2938-C4C9-5E1DA4D9E037}"/>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2050" t="9632" r="87645" b="-105"/>
            <a:stretch/>
          </p:blipFill>
          <p:spPr>
            <a:xfrm>
              <a:off x="2016603" y="6105558"/>
              <a:ext cx="1070578" cy="645033"/>
            </a:xfrm>
            <a:prstGeom prst="rect">
              <a:avLst/>
            </a:prstGeom>
          </p:spPr>
        </p:pic>
        <p:pic>
          <p:nvPicPr>
            <p:cNvPr id="27" name="Picture 26" descr="A close up of a logo&#10;&#10;Description automatically generated">
              <a:extLst>
                <a:ext uri="{FF2B5EF4-FFF2-40B4-BE49-F238E27FC236}">
                  <a16:creationId xmlns:a16="http://schemas.microsoft.com/office/drawing/2014/main" id="{D3282B3D-9E6B-263C-8B36-027EEF01D7D9}"/>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29270" t="5599" r="62867" b="2035"/>
            <a:stretch/>
          </p:blipFill>
          <p:spPr>
            <a:xfrm>
              <a:off x="5169612" y="6072613"/>
              <a:ext cx="797067" cy="662229"/>
            </a:xfrm>
            <a:prstGeom prst="rect">
              <a:avLst/>
            </a:prstGeom>
          </p:spPr>
        </p:pic>
        <p:pic>
          <p:nvPicPr>
            <p:cNvPr id="28" name="Picture 27" descr="A close up of a logo&#10;&#10;Description automatically generated">
              <a:extLst>
                <a:ext uri="{FF2B5EF4-FFF2-40B4-BE49-F238E27FC236}">
                  <a16:creationId xmlns:a16="http://schemas.microsoft.com/office/drawing/2014/main" id="{7952C3D9-7891-EF65-5B05-6F3205F9989A}"/>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63608" t="7255" r="22877" b="2033"/>
            <a:stretch/>
          </p:blipFill>
          <p:spPr>
            <a:xfrm>
              <a:off x="6287547" y="6064493"/>
              <a:ext cx="1427744" cy="668878"/>
            </a:xfrm>
            <a:prstGeom prst="rect">
              <a:avLst/>
            </a:prstGeom>
          </p:spPr>
        </p:pic>
        <p:pic>
          <p:nvPicPr>
            <p:cNvPr id="30" name="Picture 29" descr="A close up of a logo&#10;&#10;Description automatically generated">
              <a:extLst>
                <a:ext uri="{FF2B5EF4-FFF2-40B4-BE49-F238E27FC236}">
                  <a16:creationId xmlns:a16="http://schemas.microsoft.com/office/drawing/2014/main" id="{0FCD2210-30C8-361F-A219-074219055AD9}"/>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42123" t="5063" r="41123" b="2743"/>
            <a:stretch/>
          </p:blipFill>
          <p:spPr>
            <a:xfrm>
              <a:off x="7864762" y="6060881"/>
              <a:ext cx="1604849" cy="669021"/>
            </a:xfrm>
            <a:prstGeom prst="rect">
              <a:avLst/>
            </a:prstGeom>
          </p:spPr>
        </p:pic>
      </p:grpSp>
    </p:spTree>
    <p:extLst>
      <p:ext uri="{BB962C8B-B14F-4D97-AF65-F5344CB8AC3E}">
        <p14:creationId xmlns:p14="http://schemas.microsoft.com/office/powerpoint/2010/main" val="4270129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7D5AC-A4D0-ABCE-E9BB-D53DBF3F5D5C}"/>
              </a:ext>
            </a:extLst>
          </p:cNvPr>
          <p:cNvSpPr>
            <a:spLocks noGrp="1"/>
          </p:cNvSpPr>
          <p:nvPr>
            <p:ph type="title"/>
          </p:nvPr>
        </p:nvSpPr>
        <p:spPr>
          <a:xfrm>
            <a:off x="1715134" y="187431"/>
            <a:ext cx="3021261" cy="1064328"/>
          </a:xfrm>
          <a:solidFill>
            <a:srgbClr val="FFFF00"/>
          </a:solidFill>
        </p:spPr>
        <p:txBody>
          <a:bodyPr>
            <a:noAutofit/>
          </a:bodyPr>
          <a:lstStyle/>
          <a:p>
            <a:r>
              <a:rPr lang="en-US" sz="3600" b="1" dirty="0">
                <a:cs typeface="Calibri Light"/>
              </a:rPr>
              <a:t>Join Our Club!</a:t>
            </a:r>
          </a:p>
        </p:txBody>
      </p:sp>
      <p:sp>
        <p:nvSpPr>
          <p:cNvPr id="3" name="Content Placeholder 2">
            <a:extLst>
              <a:ext uri="{FF2B5EF4-FFF2-40B4-BE49-F238E27FC236}">
                <a16:creationId xmlns:a16="http://schemas.microsoft.com/office/drawing/2014/main" id="{E6696240-D6E6-1F6F-3301-C76EC3991B85}"/>
              </a:ext>
            </a:extLst>
          </p:cNvPr>
          <p:cNvSpPr>
            <a:spLocks noGrp="1"/>
          </p:cNvSpPr>
          <p:nvPr>
            <p:ph idx="1"/>
          </p:nvPr>
        </p:nvSpPr>
        <p:spPr>
          <a:xfrm>
            <a:off x="7946803" y="1421102"/>
            <a:ext cx="2545133" cy="2922686"/>
          </a:xfrm>
          <a:solidFill>
            <a:srgbClr val="FFFF00"/>
          </a:solidFill>
        </p:spPr>
        <p:txBody>
          <a:bodyPr vert="horz" lIns="68580" tIns="34290" rIns="68580" bIns="34290" rtlCol="0" anchor="t">
            <a:noAutofit/>
          </a:bodyPr>
          <a:lstStyle/>
          <a:p>
            <a:pPr marL="0" indent="0">
              <a:buNone/>
            </a:pPr>
            <a:r>
              <a:rPr lang="en-US" sz="1500" b="1">
                <a:solidFill>
                  <a:srgbClr val="39424A"/>
                </a:solidFill>
                <a:latin typeface="Open Sans"/>
                <a:ea typeface="Open Sans"/>
                <a:cs typeface="Open Sans"/>
              </a:rPr>
              <a:t>What’s involved?</a:t>
            </a:r>
            <a:endParaRPr lang="en-US" sz="1500">
              <a:cs typeface="Calibri"/>
            </a:endParaRPr>
          </a:p>
          <a:p>
            <a:pPr marL="0" indent="0">
              <a:buNone/>
            </a:pPr>
            <a:r>
              <a:rPr lang="en-US" sz="1500">
                <a:solidFill>
                  <a:srgbClr val="39424A"/>
                </a:solidFill>
                <a:latin typeface="Open Sans"/>
                <a:ea typeface="Open Sans"/>
                <a:cs typeface="Open Sans"/>
              </a:rPr>
              <a:t>Interact clubs organize at least two projects every year, one that helps their school or community and one that promotes international understanding. Rotary club sponsors mentor and guide Interactors as they carry out projects and develop leadership skills.</a:t>
            </a:r>
            <a:endParaRPr lang="en-US" sz="1500">
              <a:cs typeface="Calibri"/>
            </a:endParaRPr>
          </a:p>
        </p:txBody>
      </p:sp>
      <p:pic>
        <p:nvPicPr>
          <p:cNvPr id="4" name="Picture 3" descr="Rotary's Interact club makes a difference | Etcetera | union-bulletin.com">
            <a:extLst>
              <a:ext uri="{FF2B5EF4-FFF2-40B4-BE49-F238E27FC236}">
                <a16:creationId xmlns:a16="http://schemas.microsoft.com/office/drawing/2014/main" id="{3FA578D6-111D-11B5-61CC-316FAEBB643F}"/>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p:blipFill>
        <p:spPr>
          <a:xfrm>
            <a:off x="7407232" y="175334"/>
            <a:ext cx="3091142" cy="1117020"/>
          </a:xfrm>
          <a:prstGeom prst="rect">
            <a:avLst/>
          </a:prstGeom>
        </p:spPr>
      </p:pic>
      <p:sp>
        <p:nvSpPr>
          <p:cNvPr id="7" name="TextBox 6">
            <a:extLst>
              <a:ext uri="{FF2B5EF4-FFF2-40B4-BE49-F238E27FC236}">
                <a16:creationId xmlns:a16="http://schemas.microsoft.com/office/drawing/2014/main" id="{7F4B2BCF-42B3-5A6F-4706-338BE051FFF8}"/>
              </a:ext>
            </a:extLst>
          </p:cNvPr>
          <p:cNvSpPr txBox="1"/>
          <p:nvPr/>
        </p:nvSpPr>
        <p:spPr>
          <a:xfrm>
            <a:off x="1717452" y="2562864"/>
            <a:ext cx="6095782" cy="1777410"/>
          </a:xfrm>
          <a:prstGeom prst="rect">
            <a:avLst/>
          </a:prstGeom>
          <a:solidFill>
            <a:srgbClr val="FFFF00"/>
          </a:solid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US" sz="1500" b="1" dirty="0">
                <a:solidFill>
                  <a:srgbClr val="39424A"/>
                </a:solidFill>
                <a:latin typeface="Open Sans"/>
                <a:ea typeface="Open Sans"/>
                <a:cs typeface="Segoe UI"/>
              </a:rPr>
              <a:t>Join the new </a:t>
            </a:r>
            <a:r>
              <a:rPr lang="en-US" sz="2100" b="1" dirty="0">
                <a:solidFill>
                  <a:srgbClr val="39424A"/>
                </a:solidFill>
                <a:latin typeface="Open Sans"/>
                <a:ea typeface="Open Sans"/>
                <a:cs typeface="Segoe UI"/>
              </a:rPr>
              <a:t>Rotary Interact Club</a:t>
            </a:r>
          </a:p>
          <a:p>
            <a:pPr algn="ctr"/>
            <a:r>
              <a:rPr lang="en-US" sz="1500" b="1" dirty="0">
                <a:solidFill>
                  <a:srgbClr val="39424A"/>
                </a:solidFill>
                <a:latin typeface="Open Sans"/>
                <a:ea typeface="Open Sans"/>
                <a:cs typeface="Segoe UI"/>
              </a:rPr>
              <a:t>Every Monday 3:05-4:05pm</a:t>
            </a:r>
          </a:p>
          <a:p>
            <a:pPr algn="ctr"/>
            <a:r>
              <a:rPr lang="en-US" sz="1500" b="1" dirty="0">
                <a:solidFill>
                  <a:srgbClr val="39424A"/>
                </a:solidFill>
                <a:latin typeface="Open Sans"/>
                <a:ea typeface="Open Sans"/>
                <a:cs typeface="Segoe UI"/>
              </a:rPr>
              <a:t>1.6</a:t>
            </a:r>
          </a:p>
          <a:p>
            <a:pPr algn="ctr"/>
            <a:r>
              <a:rPr lang="en-US" sz="1500" b="1" dirty="0">
                <a:solidFill>
                  <a:srgbClr val="39424A"/>
                </a:solidFill>
                <a:latin typeface="Open Sans"/>
                <a:ea typeface="Open Sans"/>
                <a:cs typeface="Segoe UI"/>
              </a:rPr>
              <a:t>With </a:t>
            </a:r>
            <a:r>
              <a:rPr lang="en-US" sz="1500" b="1" dirty="0" err="1">
                <a:solidFill>
                  <a:srgbClr val="39424A"/>
                </a:solidFill>
                <a:latin typeface="Open Sans"/>
                <a:ea typeface="Open Sans"/>
                <a:cs typeface="Segoe UI"/>
              </a:rPr>
              <a:t>Mrs</a:t>
            </a:r>
            <a:r>
              <a:rPr lang="en-US" sz="1500" b="1" dirty="0">
                <a:solidFill>
                  <a:srgbClr val="39424A"/>
                </a:solidFill>
                <a:latin typeface="Open Sans"/>
                <a:ea typeface="Open Sans"/>
                <a:cs typeface="Segoe UI"/>
              </a:rPr>
              <a:t> Berrisford, Miss Thwaites &amp; Cressida Dickens- District Rotarian</a:t>
            </a:r>
          </a:p>
          <a:p>
            <a:pPr algn="ctr"/>
            <a:r>
              <a:rPr lang="en-US" sz="1500" b="1" dirty="0">
                <a:solidFill>
                  <a:srgbClr val="39424A"/>
                </a:solidFill>
                <a:latin typeface="Open Sans"/>
                <a:ea typeface="Open Sans"/>
                <a:cs typeface="Segoe UI"/>
              </a:rPr>
              <a:t>Come along and join a team that’s going to make a change locally and Internationally!!!</a:t>
            </a:r>
          </a:p>
        </p:txBody>
      </p:sp>
      <p:pic>
        <p:nvPicPr>
          <p:cNvPr id="9" name="Picture 8" descr="A yellow and black gear with black text&#10;&#10;Description automatically generated">
            <a:extLst>
              <a:ext uri="{FF2B5EF4-FFF2-40B4-BE49-F238E27FC236}">
                <a16:creationId xmlns:a16="http://schemas.microsoft.com/office/drawing/2014/main" id="{0D1B0FA1-125B-F476-3382-A52809DE2739}"/>
              </a:ext>
            </a:extLst>
          </p:cNvPr>
          <p:cNvPicPr>
            <a:picLocks noChangeAspect="1"/>
          </p:cNvPicPr>
          <p:nvPr/>
        </p:nvPicPr>
        <p:blipFill>
          <a:blip r:embed="rId4"/>
          <a:stretch>
            <a:fillRect/>
          </a:stretch>
        </p:blipFill>
        <p:spPr>
          <a:xfrm>
            <a:off x="2503717" y="1289713"/>
            <a:ext cx="1305889" cy="1269004"/>
          </a:xfrm>
          <a:prstGeom prst="rect">
            <a:avLst/>
          </a:prstGeom>
        </p:spPr>
      </p:pic>
      <p:pic>
        <p:nvPicPr>
          <p:cNvPr id="10" name="Picture 9">
            <a:extLst>
              <a:ext uri="{FF2B5EF4-FFF2-40B4-BE49-F238E27FC236}">
                <a16:creationId xmlns:a16="http://schemas.microsoft.com/office/drawing/2014/main" id="{2AE22F1B-F476-10D5-86B8-549CA972E52C}"/>
              </a:ext>
            </a:extLst>
          </p:cNvPr>
          <p:cNvPicPr>
            <a:picLocks noChangeAspect="1"/>
          </p:cNvPicPr>
          <p:nvPr/>
        </p:nvPicPr>
        <p:blipFill>
          <a:blip r:embed="rId5"/>
          <a:stretch>
            <a:fillRect/>
          </a:stretch>
        </p:blipFill>
        <p:spPr>
          <a:xfrm>
            <a:off x="1717610" y="4466232"/>
            <a:ext cx="3138150" cy="1772865"/>
          </a:xfrm>
          <a:prstGeom prst="rect">
            <a:avLst/>
          </a:prstGeom>
        </p:spPr>
      </p:pic>
      <p:sp>
        <p:nvSpPr>
          <p:cNvPr id="6" name="Content Placeholder 2">
            <a:extLst>
              <a:ext uri="{FF2B5EF4-FFF2-40B4-BE49-F238E27FC236}">
                <a16:creationId xmlns:a16="http://schemas.microsoft.com/office/drawing/2014/main" id="{6D624363-349A-1B72-E23B-D38AE710792C}"/>
              </a:ext>
            </a:extLst>
          </p:cNvPr>
          <p:cNvSpPr txBox="1">
            <a:spLocks/>
          </p:cNvSpPr>
          <p:nvPr/>
        </p:nvSpPr>
        <p:spPr>
          <a:xfrm>
            <a:off x="4940450" y="4466405"/>
            <a:ext cx="5562341" cy="1771883"/>
          </a:xfrm>
          <a:prstGeom prst="rect">
            <a:avLst/>
          </a:prstGeom>
          <a:solidFill>
            <a:srgbClr val="FFFF00"/>
          </a:solidFill>
        </p:spPr>
        <p:txBody>
          <a:bodyPr vert="horz" lIns="68580" tIns="34290" rIns="68580" bIns="34290" rtlCol="0" anchor="t">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US" sz="1350" b="1">
                <a:solidFill>
                  <a:srgbClr val="39424A"/>
                </a:solidFill>
                <a:latin typeface="Open Sans"/>
                <a:ea typeface="Open Sans"/>
                <a:cs typeface="Open Sans"/>
              </a:rPr>
              <a:t>What are the benefits?</a:t>
            </a:r>
            <a:endParaRPr lang="en-US" sz="1350">
              <a:cs typeface="Calibri"/>
            </a:endParaRPr>
          </a:p>
          <a:p>
            <a:pPr marL="0" indent="0">
              <a:buFont typeface="Arial" panose="020B0604020202020204" pitchFamily="34" charset="0"/>
              <a:buNone/>
            </a:pPr>
            <a:r>
              <a:rPr lang="en-US" sz="1350">
                <a:solidFill>
                  <a:srgbClr val="39424A"/>
                </a:solidFill>
                <a:latin typeface="Open Sans"/>
                <a:ea typeface="Open Sans"/>
                <a:cs typeface="Open Sans"/>
              </a:rPr>
              <a:t>Connect with leaders in your community and around the world to:</a:t>
            </a:r>
            <a:endParaRPr lang="en-US" sz="1350">
              <a:cs typeface="Calibri"/>
            </a:endParaRPr>
          </a:p>
          <a:p>
            <a:r>
              <a:rPr lang="en-US" sz="1350">
                <a:solidFill>
                  <a:srgbClr val="39424A"/>
                </a:solidFill>
                <a:latin typeface="Open Sans"/>
                <a:ea typeface="Open Sans"/>
                <a:cs typeface="Open Sans"/>
              </a:rPr>
              <a:t>Take action to make a difference in your school and community</a:t>
            </a:r>
            <a:endParaRPr lang="en-US" sz="1350">
              <a:cs typeface="Calibri"/>
            </a:endParaRPr>
          </a:p>
          <a:p>
            <a:r>
              <a:rPr lang="en-US" sz="1350">
                <a:solidFill>
                  <a:srgbClr val="39424A"/>
                </a:solidFill>
                <a:latin typeface="Open Sans"/>
                <a:ea typeface="Open Sans"/>
                <a:cs typeface="Open Sans"/>
              </a:rPr>
              <a:t>Discover new cultures and promote international understanding</a:t>
            </a:r>
            <a:endParaRPr lang="en-US" sz="1350">
              <a:cs typeface="Calibri"/>
            </a:endParaRPr>
          </a:p>
          <a:p>
            <a:r>
              <a:rPr lang="en-US" sz="1350">
                <a:solidFill>
                  <a:srgbClr val="39424A"/>
                </a:solidFill>
                <a:latin typeface="Open Sans"/>
                <a:ea typeface="Open Sans"/>
                <a:cs typeface="Open Sans"/>
              </a:rPr>
              <a:t>Become a leader in your school and community</a:t>
            </a:r>
            <a:endParaRPr lang="en-US" sz="1350">
              <a:cs typeface="Calibri"/>
            </a:endParaRPr>
          </a:p>
          <a:p>
            <a:r>
              <a:rPr lang="en-US" sz="1350">
                <a:solidFill>
                  <a:srgbClr val="39424A"/>
                </a:solidFill>
                <a:latin typeface="Open Sans"/>
                <a:ea typeface="Open Sans"/>
                <a:cs typeface="Open Sans"/>
              </a:rPr>
              <a:t>Have fun and make new friends from around the world</a:t>
            </a:r>
            <a:endParaRPr lang="en-US" sz="1350">
              <a:cs typeface="Calibri"/>
            </a:endParaRPr>
          </a:p>
        </p:txBody>
      </p:sp>
      <p:pic>
        <p:nvPicPr>
          <p:cNvPr id="5" name="Picture 4" descr="Ethics honesty integrity respect words on wooden blocks 3d illustration |  Premium Photo">
            <a:extLst>
              <a:ext uri="{FF2B5EF4-FFF2-40B4-BE49-F238E27FC236}">
                <a16:creationId xmlns:a16="http://schemas.microsoft.com/office/drawing/2014/main" id="{87AEA747-78A8-CE1C-8642-0775D532C2C6}"/>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Lst>
          </a:blip>
          <a:stretch>
            <a:fillRect/>
          </a:stretch>
        </p:blipFill>
        <p:spPr>
          <a:xfrm>
            <a:off x="4084937" y="179585"/>
            <a:ext cx="4019309" cy="2131133"/>
          </a:xfrm>
          <a:prstGeom prst="rect">
            <a:avLst/>
          </a:prstGeom>
        </p:spPr>
      </p:pic>
    </p:spTree>
    <p:extLst>
      <p:ext uri="{BB962C8B-B14F-4D97-AF65-F5344CB8AC3E}">
        <p14:creationId xmlns:p14="http://schemas.microsoft.com/office/powerpoint/2010/main" val="21049926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75916347-BAF9-E69B-F672-63E9C055D57C}"/>
              </a:ext>
            </a:extLst>
          </p:cNvPr>
          <p:cNvSpPr/>
          <p:nvPr/>
        </p:nvSpPr>
        <p:spPr>
          <a:xfrm>
            <a:off x="3815192" y="1941887"/>
            <a:ext cx="8381999" cy="1253288"/>
          </a:xfrm>
          <a:prstGeom prst="rect">
            <a:avLst/>
          </a:prstGeom>
          <a:solidFill>
            <a:srgbClr val="3AAD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5" name="TextBox 4"/>
          <p:cNvSpPr txBox="1"/>
          <p:nvPr/>
        </p:nvSpPr>
        <p:spPr>
          <a:xfrm>
            <a:off x="3928864" y="2058979"/>
            <a:ext cx="7953350" cy="1015663"/>
          </a:xfrm>
          <a:prstGeom prst="rect">
            <a:avLst/>
          </a:prstGeom>
          <a:solidFill>
            <a:srgbClr val="3AAD00"/>
          </a:solidFill>
        </p:spPr>
        <p:txBody>
          <a:bodyPr wrap="square" lIns="91440" tIns="45720" rIns="91440" bIns="45720" rtlCol="0" anchor="ctr">
            <a:spAutoFit/>
          </a:bodyPr>
          <a:lstStyle/>
          <a:p>
            <a:r>
              <a:rPr lang="en-GB" sz="3200" b="1">
                <a:latin typeface="Tw Cen MT"/>
                <a:ea typeface="Yu Gothic UI Semibold"/>
              </a:rPr>
              <a:t>   </a:t>
            </a:r>
            <a:r>
              <a:rPr lang="en-GB" sz="4000" b="1">
                <a:latin typeface="Tw Cen MT"/>
                <a:ea typeface="Yu Gothic UI Semibold"/>
              </a:rPr>
              <a:t>WEDNESDAY</a:t>
            </a:r>
            <a:endParaRPr lang="en-US" sz="4000"/>
          </a:p>
          <a:p>
            <a:r>
              <a:rPr lang="en-GB" sz="2000" b="1">
                <a:latin typeface="Tw Cen MT"/>
                <a:ea typeface="Yu Gothic UI Semibold"/>
              </a:rPr>
              <a:t>   </a:t>
            </a:r>
            <a:endParaRPr lang="en-GB" sz="2800" b="1">
              <a:latin typeface="Tw Cen MT"/>
              <a:ea typeface="Yu Gothic UI Semibold"/>
            </a:endParaRPr>
          </a:p>
        </p:txBody>
      </p:sp>
      <p:pic>
        <p:nvPicPr>
          <p:cNvPr id="8" name="Picture 7" descr="A blue text on a white background&#10;&#10;Description automatically generated">
            <a:extLst>
              <a:ext uri="{FF2B5EF4-FFF2-40B4-BE49-F238E27FC236}">
                <a16:creationId xmlns:a16="http://schemas.microsoft.com/office/drawing/2014/main" id="{387C2D04-F4D7-B852-3605-ED5ABAA7985E}"/>
              </a:ext>
            </a:extLst>
          </p:cNvPr>
          <p:cNvPicPr>
            <a:picLocks noChangeAspect="1"/>
          </p:cNvPicPr>
          <p:nvPr/>
        </p:nvPicPr>
        <p:blipFill>
          <a:blip r:embed="rId2"/>
          <a:stretch>
            <a:fillRect/>
          </a:stretch>
        </p:blipFill>
        <p:spPr>
          <a:xfrm>
            <a:off x="689861" y="174363"/>
            <a:ext cx="2917760" cy="1228555"/>
          </a:xfrm>
          <a:prstGeom prst="rect">
            <a:avLst/>
          </a:prstGeom>
        </p:spPr>
      </p:pic>
      <p:grpSp>
        <p:nvGrpSpPr>
          <p:cNvPr id="4" name="Group 3">
            <a:extLst>
              <a:ext uri="{FF2B5EF4-FFF2-40B4-BE49-F238E27FC236}">
                <a16:creationId xmlns:a16="http://schemas.microsoft.com/office/drawing/2014/main" id="{ECD8FD28-F453-D2BB-9ACE-15CB50AF7C1E}"/>
              </a:ext>
            </a:extLst>
          </p:cNvPr>
          <p:cNvGrpSpPr/>
          <p:nvPr/>
        </p:nvGrpSpPr>
        <p:grpSpPr>
          <a:xfrm>
            <a:off x="1797198" y="4314487"/>
            <a:ext cx="9130363" cy="2436104"/>
            <a:chOff x="1797198" y="4314487"/>
            <a:chExt cx="9130363" cy="2436104"/>
          </a:xfrm>
        </p:grpSpPr>
        <p:pic>
          <p:nvPicPr>
            <p:cNvPr id="7" name="Picture 6" descr="Logo, icon&#10;&#10;Description automatically generated">
              <a:extLst>
                <a:ext uri="{FF2B5EF4-FFF2-40B4-BE49-F238E27FC236}">
                  <a16:creationId xmlns:a16="http://schemas.microsoft.com/office/drawing/2014/main" id="{BA61B4A6-6CB2-D517-4B0E-6C740A443EF3}"/>
                </a:ext>
              </a:extLst>
            </p:cNvPr>
            <p:cNvPicPr>
              <a:picLocks noChangeAspect="1"/>
            </p:cNvPicPr>
            <p:nvPr/>
          </p:nvPicPr>
          <p:blipFill>
            <a:blip r:embed="rId3"/>
            <a:stretch>
              <a:fillRect/>
            </a:stretch>
          </p:blipFill>
          <p:spPr>
            <a:xfrm>
              <a:off x="1797198" y="4314487"/>
              <a:ext cx="1417692" cy="1738136"/>
            </a:xfrm>
            <a:prstGeom prst="rect">
              <a:avLst/>
            </a:prstGeom>
          </p:spPr>
        </p:pic>
        <p:pic>
          <p:nvPicPr>
            <p:cNvPr id="18" name="Picture 17" descr="Icon&#10;&#10;Description automatically generated">
              <a:extLst>
                <a:ext uri="{FF2B5EF4-FFF2-40B4-BE49-F238E27FC236}">
                  <a16:creationId xmlns:a16="http://schemas.microsoft.com/office/drawing/2014/main" id="{86C00A82-3004-4595-7034-C9D135E5E189}"/>
                </a:ext>
              </a:extLst>
            </p:cNvPr>
            <p:cNvPicPr>
              <a:picLocks noChangeAspect="1"/>
            </p:cNvPicPr>
            <p:nvPr/>
          </p:nvPicPr>
          <p:blipFill>
            <a:blip r:embed="rId4"/>
            <a:stretch>
              <a:fillRect/>
            </a:stretch>
          </p:blipFill>
          <p:spPr>
            <a:xfrm>
              <a:off x="3369052" y="4328966"/>
              <a:ext cx="1417695" cy="1748703"/>
            </a:xfrm>
            <a:prstGeom prst="rect">
              <a:avLst/>
            </a:prstGeom>
          </p:spPr>
        </p:pic>
        <p:pic>
          <p:nvPicPr>
            <p:cNvPr id="19" name="Picture 18" descr="Icon&#10;&#10;Description automatically generated">
              <a:extLst>
                <a:ext uri="{FF2B5EF4-FFF2-40B4-BE49-F238E27FC236}">
                  <a16:creationId xmlns:a16="http://schemas.microsoft.com/office/drawing/2014/main" id="{22F0015F-6B1A-0A83-801C-E93F55310C71}"/>
                </a:ext>
              </a:extLst>
            </p:cNvPr>
            <p:cNvPicPr>
              <a:picLocks noChangeAspect="1"/>
            </p:cNvPicPr>
            <p:nvPr/>
          </p:nvPicPr>
          <p:blipFill>
            <a:blip r:embed="rId5"/>
            <a:stretch>
              <a:fillRect/>
            </a:stretch>
          </p:blipFill>
          <p:spPr>
            <a:xfrm>
              <a:off x="4928922" y="4344982"/>
              <a:ext cx="1422627" cy="1738139"/>
            </a:xfrm>
            <a:prstGeom prst="rect">
              <a:avLst/>
            </a:prstGeom>
          </p:spPr>
        </p:pic>
        <p:pic>
          <p:nvPicPr>
            <p:cNvPr id="21" name="Picture 20" descr="A picture containing shape&#10;&#10;Description automatically generated">
              <a:extLst>
                <a:ext uri="{FF2B5EF4-FFF2-40B4-BE49-F238E27FC236}">
                  <a16:creationId xmlns:a16="http://schemas.microsoft.com/office/drawing/2014/main" id="{ECC6DAB3-629B-C4F8-385D-6975A79450E4}"/>
                </a:ext>
              </a:extLst>
            </p:cNvPr>
            <p:cNvPicPr>
              <a:picLocks noChangeAspect="1"/>
            </p:cNvPicPr>
            <p:nvPr/>
          </p:nvPicPr>
          <p:blipFill>
            <a:blip r:embed="rId6"/>
            <a:stretch>
              <a:fillRect/>
            </a:stretch>
          </p:blipFill>
          <p:spPr>
            <a:xfrm>
              <a:off x="6438898" y="4327456"/>
              <a:ext cx="1412766" cy="1746581"/>
            </a:xfrm>
            <a:prstGeom prst="rect">
              <a:avLst/>
            </a:prstGeom>
          </p:spPr>
        </p:pic>
        <p:pic>
          <p:nvPicPr>
            <p:cNvPr id="22" name="Picture 21" descr="Shape, icon&#10;&#10;Description automatically generated">
              <a:extLst>
                <a:ext uri="{FF2B5EF4-FFF2-40B4-BE49-F238E27FC236}">
                  <a16:creationId xmlns:a16="http://schemas.microsoft.com/office/drawing/2014/main" id="{F45E4174-85B0-F8B1-4995-1F3745B2E6DB}"/>
                </a:ext>
              </a:extLst>
            </p:cNvPr>
            <p:cNvPicPr>
              <a:picLocks noChangeAspect="1"/>
            </p:cNvPicPr>
            <p:nvPr/>
          </p:nvPicPr>
          <p:blipFill>
            <a:blip r:embed="rId7"/>
            <a:stretch>
              <a:fillRect/>
            </a:stretch>
          </p:blipFill>
          <p:spPr>
            <a:xfrm>
              <a:off x="7985558" y="4327415"/>
              <a:ext cx="1412763" cy="1750866"/>
            </a:xfrm>
            <a:prstGeom prst="rect">
              <a:avLst/>
            </a:prstGeom>
          </p:spPr>
        </p:pic>
        <p:pic>
          <p:nvPicPr>
            <p:cNvPr id="23" name="Picture 22" descr="Logo, icon&#10;&#10;Description automatically generated">
              <a:extLst>
                <a:ext uri="{FF2B5EF4-FFF2-40B4-BE49-F238E27FC236}">
                  <a16:creationId xmlns:a16="http://schemas.microsoft.com/office/drawing/2014/main" id="{E039594C-24FD-3741-8109-9CE51C9C33D5}"/>
                </a:ext>
              </a:extLst>
            </p:cNvPr>
            <p:cNvPicPr>
              <a:picLocks noChangeAspect="1"/>
            </p:cNvPicPr>
            <p:nvPr/>
          </p:nvPicPr>
          <p:blipFill>
            <a:blip r:embed="rId8"/>
            <a:stretch>
              <a:fillRect/>
            </a:stretch>
          </p:blipFill>
          <p:spPr>
            <a:xfrm>
              <a:off x="9514796" y="4321280"/>
              <a:ext cx="1412765" cy="1746580"/>
            </a:xfrm>
            <a:prstGeom prst="rect">
              <a:avLst/>
            </a:prstGeom>
          </p:spPr>
        </p:pic>
        <p:pic>
          <p:nvPicPr>
            <p:cNvPr id="24" name="Picture 23">
              <a:extLst>
                <a:ext uri="{FF2B5EF4-FFF2-40B4-BE49-F238E27FC236}">
                  <a16:creationId xmlns:a16="http://schemas.microsoft.com/office/drawing/2014/main" id="{E9B5306F-87C2-5231-E340-E0365BA7438B}"/>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16920" t="5417" r="75444" b="2617"/>
            <a:stretch/>
          </p:blipFill>
          <p:spPr>
            <a:xfrm>
              <a:off x="9835081" y="6056015"/>
              <a:ext cx="696323" cy="667211"/>
            </a:xfrm>
            <a:prstGeom prst="rect">
              <a:avLst/>
            </a:prstGeom>
          </p:spPr>
        </p:pic>
        <p:pic>
          <p:nvPicPr>
            <p:cNvPr id="25" name="Picture 24" descr="A close up of a logo&#10;&#10;Description automatically generated">
              <a:extLst>
                <a:ext uri="{FF2B5EF4-FFF2-40B4-BE49-F238E27FC236}">
                  <a16:creationId xmlns:a16="http://schemas.microsoft.com/office/drawing/2014/main" id="{CEB54B88-D33B-8C37-15D0-AE894CA4E737}"/>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81976" t="4044" r="2214" b="-750"/>
            <a:stretch/>
          </p:blipFill>
          <p:spPr>
            <a:xfrm>
              <a:off x="3233873" y="6083551"/>
              <a:ext cx="1698738" cy="656943"/>
            </a:xfrm>
            <a:prstGeom prst="rect">
              <a:avLst/>
            </a:prstGeom>
          </p:spPr>
        </p:pic>
        <p:pic>
          <p:nvPicPr>
            <p:cNvPr id="26" name="Picture 25" descr="A close up of a logo&#10;&#10;Description automatically generated">
              <a:extLst>
                <a:ext uri="{FF2B5EF4-FFF2-40B4-BE49-F238E27FC236}">
                  <a16:creationId xmlns:a16="http://schemas.microsoft.com/office/drawing/2014/main" id="{58AE0D1B-62B4-7773-3369-3469DD7BB007}"/>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2050" t="9632" r="87645" b="-105"/>
            <a:stretch/>
          </p:blipFill>
          <p:spPr>
            <a:xfrm>
              <a:off x="2016603" y="6105558"/>
              <a:ext cx="1070578" cy="645033"/>
            </a:xfrm>
            <a:prstGeom prst="rect">
              <a:avLst/>
            </a:prstGeom>
          </p:spPr>
        </p:pic>
        <p:pic>
          <p:nvPicPr>
            <p:cNvPr id="27" name="Picture 26" descr="A close up of a logo&#10;&#10;Description automatically generated">
              <a:extLst>
                <a:ext uri="{FF2B5EF4-FFF2-40B4-BE49-F238E27FC236}">
                  <a16:creationId xmlns:a16="http://schemas.microsoft.com/office/drawing/2014/main" id="{1F51C4E5-63BF-39F3-616A-C28E1988A47E}"/>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29270" t="5599" r="62867" b="2035"/>
            <a:stretch/>
          </p:blipFill>
          <p:spPr>
            <a:xfrm>
              <a:off x="5169612" y="6072613"/>
              <a:ext cx="797067" cy="662229"/>
            </a:xfrm>
            <a:prstGeom prst="rect">
              <a:avLst/>
            </a:prstGeom>
          </p:spPr>
        </p:pic>
        <p:pic>
          <p:nvPicPr>
            <p:cNvPr id="28" name="Picture 27" descr="A close up of a logo&#10;&#10;Description automatically generated">
              <a:extLst>
                <a:ext uri="{FF2B5EF4-FFF2-40B4-BE49-F238E27FC236}">
                  <a16:creationId xmlns:a16="http://schemas.microsoft.com/office/drawing/2014/main" id="{5D5B8383-606F-43E6-12C4-23FAB39DAC96}"/>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63608" t="7255" r="22877" b="2033"/>
            <a:stretch/>
          </p:blipFill>
          <p:spPr>
            <a:xfrm>
              <a:off x="6287547" y="6064493"/>
              <a:ext cx="1427744" cy="668878"/>
            </a:xfrm>
            <a:prstGeom prst="rect">
              <a:avLst/>
            </a:prstGeom>
          </p:spPr>
        </p:pic>
        <p:pic>
          <p:nvPicPr>
            <p:cNvPr id="30" name="Picture 29" descr="A close up of a logo&#10;&#10;Description automatically generated">
              <a:extLst>
                <a:ext uri="{FF2B5EF4-FFF2-40B4-BE49-F238E27FC236}">
                  <a16:creationId xmlns:a16="http://schemas.microsoft.com/office/drawing/2014/main" id="{595BC09C-3520-7643-C2EB-A628B318CC79}"/>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42123" t="5063" r="41123" b="2743"/>
            <a:stretch/>
          </p:blipFill>
          <p:spPr>
            <a:xfrm>
              <a:off x="7864762" y="6060881"/>
              <a:ext cx="1604849" cy="669021"/>
            </a:xfrm>
            <a:prstGeom prst="rect">
              <a:avLst/>
            </a:prstGeom>
          </p:spPr>
        </p:pic>
      </p:grpSp>
    </p:spTree>
    <p:extLst>
      <p:ext uri="{BB962C8B-B14F-4D97-AF65-F5344CB8AC3E}">
        <p14:creationId xmlns:p14="http://schemas.microsoft.com/office/powerpoint/2010/main" val="40547058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C94A8-22C7-0540-A1E3-8CA04F370D01}"/>
            </a:ext>
          </a:extLst>
        </p:cNvPr>
        <p:cNvGrpSpPr/>
        <p:nvPr/>
      </p:nvGrpSpPr>
      <p:grpSpPr>
        <a:xfrm>
          <a:off x="0" y="0"/>
          <a:ext cx="0" cy="0"/>
          <a:chOff x="0" y="0"/>
          <a:chExt cx="0" cy="0"/>
        </a:xfrm>
      </p:grpSpPr>
      <p:pic>
        <p:nvPicPr>
          <p:cNvPr id="4" name="Content Placeholder 3" descr="Design thinking mindset and some common ...">
            <a:extLst>
              <a:ext uri="{FF2B5EF4-FFF2-40B4-BE49-F238E27FC236}">
                <a16:creationId xmlns:a16="http://schemas.microsoft.com/office/drawing/2014/main" id="{405BE1C8-69F2-172C-26A8-6CB697DC1921}"/>
              </a:ext>
            </a:extLst>
          </p:cNvPr>
          <p:cNvPicPr>
            <a:picLocks noGrp="1" noChangeAspect="1"/>
          </p:cNvPicPr>
          <p:nvPr>
            <p:ph idx="1"/>
          </p:nvPr>
        </p:nvPicPr>
        <p:blipFill>
          <a:blip r:embed="rId2"/>
          <a:stretch>
            <a:fillRect/>
          </a:stretch>
        </p:blipFill>
        <p:spPr>
          <a:xfrm>
            <a:off x="197057" y="237193"/>
            <a:ext cx="4292947" cy="2108839"/>
          </a:xfrm>
        </p:spPr>
      </p:pic>
      <p:sp>
        <p:nvSpPr>
          <p:cNvPr id="2" name="Title 1">
            <a:extLst>
              <a:ext uri="{FF2B5EF4-FFF2-40B4-BE49-F238E27FC236}">
                <a16:creationId xmlns:a16="http://schemas.microsoft.com/office/drawing/2014/main" id="{EDB32827-7535-10A6-9949-CDC1DB739DF1}"/>
              </a:ext>
            </a:extLst>
          </p:cNvPr>
          <p:cNvSpPr>
            <a:spLocks noGrp="1"/>
          </p:cNvSpPr>
          <p:nvPr>
            <p:ph type="title"/>
          </p:nvPr>
        </p:nvSpPr>
        <p:spPr>
          <a:xfrm>
            <a:off x="297068" y="1138168"/>
            <a:ext cx="2034211" cy="629825"/>
          </a:xfrm>
        </p:spPr>
        <p:txBody>
          <a:bodyPr>
            <a:normAutofit fontScale="90000"/>
          </a:bodyPr>
          <a:lstStyle/>
          <a:p>
            <a:r>
              <a:rPr lang="en-US" sz="2800" b="1">
                <a:solidFill>
                  <a:srgbClr val="FFFFFF"/>
                </a:solidFill>
                <a:latin typeface="Century Gothic"/>
                <a:cs typeface="Calibri Light"/>
              </a:rPr>
              <a:t>Something to consider</a:t>
            </a:r>
            <a:endParaRPr lang="en-US" sz="2800" b="1">
              <a:solidFill>
                <a:srgbClr val="FFFFFF"/>
              </a:solidFill>
              <a:latin typeface="Century Gothic"/>
            </a:endParaRPr>
          </a:p>
        </p:txBody>
      </p:sp>
      <p:sp>
        <p:nvSpPr>
          <p:cNvPr id="12" name="TextBox 11">
            <a:extLst>
              <a:ext uri="{FF2B5EF4-FFF2-40B4-BE49-F238E27FC236}">
                <a16:creationId xmlns:a16="http://schemas.microsoft.com/office/drawing/2014/main" id="{0C755786-B888-8C2C-D09C-C2C29542A745}"/>
              </a:ext>
            </a:extLst>
          </p:cNvPr>
          <p:cNvSpPr txBox="1"/>
          <p:nvPr/>
        </p:nvSpPr>
        <p:spPr>
          <a:xfrm>
            <a:off x="4828519" y="373481"/>
            <a:ext cx="7149032" cy="1938992"/>
          </a:xfrm>
          <a:prstGeom prst="rect">
            <a:avLst/>
          </a:prstGeom>
          <a:solidFill>
            <a:schemeClr val="bg1">
              <a:lumMod val="9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6000" b="1" dirty="0">
                <a:latin typeface="Century Gothic"/>
              </a:rPr>
              <a:t>Caring means forgiveness</a:t>
            </a:r>
          </a:p>
        </p:txBody>
      </p:sp>
      <p:pic>
        <p:nvPicPr>
          <p:cNvPr id="6" name="Picture 5" descr="How to Draw a Book 📖 (opened or closed ...">
            <a:extLst>
              <a:ext uri="{FF2B5EF4-FFF2-40B4-BE49-F238E27FC236}">
                <a16:creationId xmlns:a16="http://schemas.microsoft.com/office/drawing/2014/main" id="{FF864DD9-0047-6F97-937D-47A5AF5BEFD0}"/>
              </a:ext>
            </a:extLst>
          </p:cNvPr>
          <p:cNvPicPr>
            <a:picLocks noChangeAspect="1"/>
          </p:cNvPicPr>
          <p:nvPr/>
        </p:nvPicPr>
        <p:blipFill>
          <a:blip r:embed="rId3"/>
          <a:srcRect l="24744" t="25519" r="22594" b="27635"/>
          <a:stretch/>
        </p:blipFill>
        <p:spPr>
          <a:xfrm rot="21240000">
            <a:off x="5590715" y="3814664"/>
            <a:ext cx="1883046" cy="1084438"/>
          </a:xfrm>
          <a:prstGeom prst="rect">
            <a:avLst/>
          </a:prstGeom>
        </p:spPr>
      </p:pic>
      <p:sp>
        <p:nvSpPr>
          <p:cNvPr id="5" name="TextBox 4">
            <a:extLst>
              <a:ext uri="{FF2B5EF4-FFF2-40B4-BE49-F238E27FC236}">
                <a16:creationId xmlns:a16="http://schemas.microsoft.com/office/drawing/2014/main" id="{85EFDFC9-3E26-F36A-57FD-61C6B9A22F0C}"/>
              </a:ext>
            </a:extLst>
          </p:cNvPr>
          <p:cNvSpPr txBox="1"/>
          <p:nvPr/>
        </p:nvSpPr>
        <p:spPr>
          <a:xfrm>
            <a:off x="293914" y="2634342"/>
            <a:ext cx="689609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latin typeface="Century Gothic"/>
                <a:ea typeface="+mn-lt"/>
                <a:cs typeface="+mn-lt"/>
              </a:rPr>
              <a:t>Sometimes caring means letting go of grudges.</a:t>
            </a:r>
            <a:endParaRPr lang="en-US" sz="3600">
              <a:latin typeface="Century Gothic"/>
            </a:endParaRPr>
          </a:p>
        </p:txBody>
      </p:sp>
      <p:sp>
        <p:nvSpPr>
          <p:cNvPr id="8" name="TextBox 7">
            <a:extLst>
              <a:ext uri="{FF2B5EF4-FFF2-40B4-BE49-F238E27FC236}">
                <a16:creationId xmlns:a16="http://schemas.microsoft.com/office/drawing/2014/main" id="{D1B4B432-F58B-7794-F672-4A0D71788889}"/>
              </a:ext>
            </a:extLst>
          </p:cNvPr>
          <p:cNvSpPr txBox="1"/>
          <p:nvPr/>
        </p:nvSpPr>
        <p:spPr>
          <a:xfrm>
            <a:off x="293913" y="4183166"/>
            <a:ext cx="4926199"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panose="020B0604020202020204" pitchFamily="34" charset="0"/>
              <a:buChar char="•"/>
            </a:pPr>
            <a:r>
              <a:rPr lang="en-US" sz="2400" dirty="0">
                <a:latin typeface="Century Gothic"/>
              </a:rPr>
              <a:t>What can you remember about the parable of the Lost Son?</a:t>
            </a:r>
            <a:endParaRPr lang="en-US"/>
          </a:p>
          <a:p>
            <a:pPr marL="342900" indent="-342900">
              <a:buFont typeface="Arial" panose="020B0604020202020204" pitchFamily="34" charset="0"/>
              <a:buChar char="•"/>
            </a:pPr>
            <a:endParaRPr lang="en-US" sz="2000" dirty="0">
              <a:latin typeface="Century Gothic"/>
            </a:endParaRPr>
          </a:p>
          <a:p>
            <a:pPr marL="342900" indent="-342900">
              <a:buFont typeface="Arial" panose="020B0604020202020204" pitchFamily="34" charset="0"/>
              <a:buChar char="•"/>
            </a:pPr>
            <a:r>
              <a:rPr lang="en-US" sz="2400" dirty="0">
                <a:latin typeface="Century Gothic"/>
              </a:rPr>
              <a:t>How does this link to the concept of forgiveness? </a:t>
            </a:r>
          </a:p>
        </p:txBody>
      </p:sp>
      <p:pic>
        <p:nvPicPr>
          <p:cNvPr id="9" name="Picture 8" descr="The Prodigal Son (by Kaye Redman Fine Art)">
            <a:extLst>
              <a:ext uri="{FF2B5EF4-FFF2-40B4-BE49-F238E27FC236}">
                <a16:creationId xmlns:a16="http://schemas.microsoft.com/office/drawing/2014/main" id="{A3E3068B-E100-F9B6-C7B2-11480F8931F6}"/>
              </a:ext>
            </a:extLst>
          </p:cNvPr>
          <p:cNvPicPr>
            <a:picLocks noChangeAspect="1"/>
          </p:cNvPicPr>
          <p:nvPr/>
        </p:nvPicPr>
        <p:blipFill>
          <a:blip r:embed="rId4"/>
          <a:stretch>
            <a:fillRect/>
          </a:stretch>
        </p:blipFill>
        <p:spPr>
          <a:xfrm>
            <a:off x="8109858" y="2632923"/>
            <a:ext cx="3233057" cy="3965239"/>
          </a:xfrm>
          <a:prstGeom prst="rect">
            <a:avLst/>
          </a:prstGeom>
        </p:spPr>
      </p:pic>
    </p:spTree>
    <p:extLst>
      <p:ext uri="{BB962C8B-B14F-4D97-AF65-F5344CB8AC3E}">
        <p14:creationId xmlns:p14="http://schemas.microsoft.com/office/powerpoint/2010/main" val="409301082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65C2D-94E9-488A-89C5-97822C1F09A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A656DCD-1088-87C8-0A0B-592317219D04}"/>
              </a:ext>
            </a:extLst>
          </p:cNvPr>
          <p:cNvSpPr/>
          <p:nvPr/>
        </p:nvSpPr>
        <p:spPr>
          <a:xfrm>
            <a:off x="277906" y="233082"/>
            <a:ext cx="11582400" cy="6294271"/>
          </a:xfrm>
          <a:prstGeom prst="rect">
            <a:avLst/>
          </a:prstGeom>
          <a:noFill/>
          <a:ln w="57150">
            <a:solidFill>
              <a:srgbClr val="3789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6F89C9F3-80FC-3D7C-8B23-C3D7A5F3D936}"/>
              </a:ext>
            </a:extLst>
          </p:cNvPr>
          <p:cNvSpPr txBox="1">
            <a:spLocks/>
          </p:cNvSpPr>
          <p:nvPr/>
        </p:nvSpPr>
        <p:spPr>
          <a:xfrm>
            <a:off x="-2110866" y="458470"/>
            <a:ext cx="10003916" cy="1325563"/>
          </a:xfrm>
          <a:prstGeom prst="rect">
            <a:avLst/>
          </a:prstGeom>
        </p:spPr>
        <p:txBody>
          <a:bodyPr vert="horz" lIns="91440" tIns="45720" rIns="91440" bIns="45720" rtlCol="0" anchor="b">
            <a:normAutofit/>
          </a:bodyPr>
          <a:lstStyle>
            <a:lvl1pPr algn="ctr" defTabSz="914400" rtl="0" eaLnBrk="1" latinLnBrk="0" hangingPunct="1">
              <a:lnSpc>
                <a:spcPct val="100000"/>
              </a:lnSpc>
              <a:spcBef>
                <a:spcPct val="0"/>
              </a:spcBef>
              <a:buNone/>
              <a:defRPr sz="6000" b="1" i="0" kern="1200">
                <a:solidFill>
                  <a:schemeClr val="tx1"/>
                </a:solidFill>
                <a:latin typeface="Lexend" pitchFamily="2" charset="77"/>
                <a:ea typeface="+mj-ea"/>
                <a:cs typeface="+mj-cs"/>
              </a:defRPr>
            </a:lvl1pPr>
          </a:lstStyle>
          <a:p>
            <a:endParaRPr lang="en-GB" sz="2800">
              <a:solidFill>
                <a:srgbClr val="378935"/>
              </a:solidFill>
              <a:effectLst>
                <a:outerShdw blurRad="38100" dist="38100" dir="2700000" algn="tl">
                  <a:srgbClr val="000000">
                    <a:alpha val="43137"/>
                  </a:srgbClr>
                </a:outerShdw>
              </a:effectLst>
            </a:endParaRPr>
          </a:p>
        </p:txBody>
      </p:sp>
      <p:cxnSp>
        <p:nvCxnSpPr>
          <p:cNvPr id="4" name="Straight Connector 3">
            <a:extLst>
              <a:ext uri="{FF2B5EF4-FFF2-40B4-BE49-F238E27FC236}">
                <a16:creationId xmlns:a16="http://schemas.microsoft.com/office/drawing/2014/main" id="{916C50A2-6949-5894-7260-DBE2CD8024C3}"/>
              </a:ext>
            </a:extLst>
          </p:cNvPr>
          <p:cNvCxnSpPr/>
          <p:nvPr/>
        </p:nvCxnSpPr>
        <p:spPr>
          <a:xfrm>
            <a:off x="838200" y="1023413"/>
            <a:ext cx="10800806" cy="7033"/>
          </a:xfrm>
          <a:prstGeom prst="line">
            <a:avLst/>
          </a:prstGeom>
          <a:ln w="25400">
            <a:solidFill>
              <a:srgbClr val="378935"/>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6" name="Title 1">
            <a:extLst>
              <a:ext uri="{FF2B5EF4-FFF2-40B4-BE49-F238E27FC236}">
                <a16:creationId xmlns:a16="http://schemas.microsoft.com/office/drawing/2014/main" id="{5FB75FDF-BA80-DA37-DA5A-DD89280D0A6D}"/>
              </a:ext>
            </a:extLst>
          </p:cNvPr>
          <p:cNvSpPr txBox="1">
            <a:spLocks/>
          </p:cNvSpPr>
          <p:nvPr/>
        </p:nvSpPr>
        <p:spPr>
          <a:xfrm>
            <a:off x="838200" y="-290528"/>
            <a:ext cx="8300701" cy="1325563"/>
          </a:xfrm>
          <a:prstGeom prst="rect">
            <a:avLst/>
          </a:prstGeom>
        </p:spPr>
        <p:txBody>
          <a:bodyPr vert="horz" lIns="91440" tIns="45720" rIns="91440" bIns="45720" rtlCol="0" anchor="b">
            <a:normAutofit/>
          </a:bodyPr>
          <a:lstStyle>
            <a:lvl1pPr algn="ctr" defTabSz="914400" rtl="0" eaLnBrk="1" latinLnBrk="0" hangingPunct="1">
              <a:lnSpc>
                <a:spcPct val="100000"/>
              </a:lnSpc>
              <a:spcBef>
                <a:spcPct val="0"/>
              </a:spcBef>
              <a:buNone/>
              <a:defRPr sz="6000" b="1" i="0" kern="1200">
                <a:solidFill>
                  <a:schemeClr val="tx1"/>
                </a:solidFill>
                <a:latin typeface="Lexend" pitchFamily="2" charset="77"/>
                <a:ea typeface="+mj-ea"/>
                <a:cs typeface="+mj-cs"/>
              </a:defRPr>
            </a:lvl1pPr>
          </a:lstStyle>
          <a:p>
            <a:pPr algn="l"/>
            <a:r>
              <a:rPr lang="en-GB" sz="3600" b="0">
                <a:solidFill>
                  <a:srgbClr val="17417D"/>
                </a:solidFill>
                <a:latin typeface="+mn-lt"/>
              </a:rPr>
              <a:t>Our Academy Vision</a:t>
            </a:r>
            <a:endParaRPr lang="en-GB" sz="2000" b="0">
              <a:solidFill>
                <a:srgbClr val="17417D"/>
              </a:solidFill>
              <a:latin typeface="+mn-lt"/>
            </a:endParaRPr>
          </a:p>
        </p:txBody>
      </p:sp>
      <p:pic>
        <p:nvPicPr>
          <p:cNvPr id="3" name="Picture 2" descr="A close-up of a logo&#10;&#10;Description automatically generated">
            <a:extLst>
              <a:ext uri="{FF2B5EF4-FFF2-40B4-BE49-F238E27FC236}">
                <a16:creationId xmlns:a16="http://schemas.microsoft.com/office/drawing/2014/main" id="{8F673AA3-D6F8-512D-3C58-FED1CBD3EFA9}"/>
              </a:ext>
            </a:extLst>
          </p:cNvPr>
          <p:cNvPicPr>
            <a:picLocks noChangeAspect="1"/>
          </p:cNvPicPr>
          <p:nvPr/>
        </p:nvPicPr>
        <p:blipFill>
          <a:blip r:embed="rId2"/>
          <a:stretch>
            <a:fillRect/>
          </a:stretch>
        </p:blipFill>
        <p:spPr>
          <a:xfrm>
            <a:off x="9508140" y="404576"/>
            <a:ext cx="2226660" cy="926117"/>
          </a:xfrm>
          <a:prstGeom prst="rect">
            <a:avLst/>
          </a:prstGeom>
        </p:spPr>
      </p:pic>
      <p:sp>
        <p:nvSpPr>
          <p:cNvPr id="9" name="TextBox 8">
            <a:extLst>
              <a:ext uri="{FF2B5EF4-FFF2-40B4-BE49-F238E27FC236}">
                <a16:creationId xmlns:a16="http://schemas.microsoft.com/office/drawing/2014/main" id="{059113DF-27E1-4520-80FE-189E131EA9A7}"/>
              </a:ext>
            </a:extLst>
          </p:cNvPr>
          <p:cNvSpPr txBox="1"/>
          <p:nvPr/>
        </p:nvSpPr>
        <p:spPr>
          <a:xfrm>
            <a:off x="926275" y="3268902"/>
            <a:ext cx="8720272" cy="3170099"/>
          </a:xfrm>
          <a:prstGeom prst="rect">
            <a:avLst/>
          </a:prstGeom>
          <a:noFill/>
        </p:spPr>
        <p:txBody>
          <a:bodyPr wrap="square">
            <a:spAutoFit/>
          </a:bodyPr>
          <a:lstStyle/>
          <a:p>
            <a:r>
              <a:rPr lang="en-GB" sz="2000">
                <a:solidFill>
                  <a:schemeClr val="tx1">
                    <a:lumMod val="75000"/>
                  </a:schemeClr>
                </a:solidFill>
                <a:effectLst/>
                <a:ea typeface="Times New Roman" panose="02020603050405020304" pitchFamily="18" charset="0"/>
              </a:rPr>
              <a:t>Discovering 'life in all its fullness' (John 10:10) </a:t>
            </a:r>
          </a:p>
          <a:p>
            <a:r>
              <a:rPr lang="en-GB" sz="2000">
                <a:solidFill>
                  <a:schemeClr val="tx1">
                    <a:lumMod val="75000"/>
                  </a:schemeClr>
                </a:solidFill>
                <a:effectLst/>
                <a:ea typeface="Times New Roman" panose="02020603050405020304" pitchFamily="18" charset="0"/>
              </a:rPr>
              <a:t> </a:t>
            </a:r>
          </a:p>
          <a:p>
            <a:r>
              <a:rPr lang="en-GB" sz="2000">
                <a:solidFill>
                  <a:schemeClr val="tx1">
                    <a:lumMod val="75000"/>
                  </a:schemeClr>
                </a:solidFill>
                <a:effectLst/>
                <a:ea typeface="Times New Roman" panose="02020603050405020304" pitchFamily="18" charset="0"/>
              </a:rPr>
              <a:t>Rooted in the life and teaching of Jesus the King, we: </a:t>
            </a:r>
          </a:p>
          <a:p>
            <a:r>
              <a:rPr lang="en-GB" sz="2000">
                <a:solidFill>
                  <a:schemeClr val="tx1">
                    <a:lumMod val="75000"/>
                  </a:schemeClr>
                </a:solidFill>
                <a:effectLst/>
                <a:ea typeface="Times New Roman" panose="02020603050405020304" pitchFamily="18" charset="0"/>
              </a:rPr>
              <a:t>• Aspire to grow into the people God calls us to be.</a:t>
            </a:r>
          </a:p>
          <a:p>
            <a:r>
              <a:rPr lang="en-GB" sz="2000">
                <a:solidFill>
                  <a:schemeClr val="tx1">
                    <a:lumMod val="75000"/>
                  </a:schemeClr>
                </a:solidFill>
                <a:effectLst/>
                <a:ea typeface="Times New Roman" panose="02020603050405020304" pitchFamily="18" charset="0"/>
              </a:rPr>
              <a:t> • Belong to a community where everyone is known and valued. </a:t>
            </a:r>
          </a:p>
          <a:p>
            <a:r>
              <a:rPr lang="en-GB" sz="2000">
                <a:solidFill>
                  <a:schemeClr val="tx1">
                    <a:lumMod val="75000"/>
                  </a:schemeClr>
                </a:solidFill>
                <a:effectLst/>
                <a:ea typeface="Times New Roman" panose="02020603050405020304" pitchFamily="18" charset="0"/>
              </a:rPr>
              <a:t>• Care for others with compassion and courage. </a:t>
            </a:r>
          </a:p>
          <a:p>
            <a:r>
              <a:rPr lang="en-GB" sz="2000">
                <a:solidFill>
                  <a:schemeClr val="tx1">
                    <a:lumMod val="75000"/>
                  </a:schemeClr>
                </a:solidFill>
                <a:effectLst/>
                <a:ea typeface="Times New Roman" panose="02020603050405020304" pitchFamily="18" charset="0"/>
              </a:rPr>
              <a:t> </a:t>
            </a:r>
          </a:p>
          <a:p>
            <a:r>
              <a:rPr lang="en-GB" sz="2000">
                <a:solidFill>
                  <a:schemeClr val="tx1">
                    <a:lumMod val="75000"/>
                  </a:schemeClr>
                </a:solidFill>
                <a:effectLst/>
                <a:ea typeface="Times New Roman" panose="02020603050405020304" pitchFamily="18" charset="0"/>
              </a:rPr>
              <a:t>Through the vision, we live out the Christian faith with hope, dignity, and love shaping lives of purpose, service, and “life in all its fullness”.</a:t>
            </a:r>
          </a:p>
        </p:txBody>
      </p:sp>
      <p:pic>
        <p:nvPicPr>
          <p:cNvPr id="12" name="Picture 11">
            <a:extLst>
              <a:ext uri="{FF2B5EF4-FFF2-40B4-BE49-F238E27FC236}">
                <a16:creationId xmlns:a16="http://schemas.microsoft.com/office/drawing/2014/main" id="{5F0D86F9-EEE5-4549-987A-33EF1DA988BB}"/>
              </a:ext>
            </a:extLst>
          </p:cNvPr>
          <p:cNvPicPr>
            <a:picLocks noChangeAspect="1"/>
          </p:cNvPicPr>
          <p:nvPr/>
        </p:nvPicPr>
        <p:blipFill>
          <a:blip r:embed="rId3"/>
          <a:stretch>
            <a:fillRect/>
          </a:stretch>
        </p:blipFill>
        <p:spPr>
          <a:xfrm>
            <a:off x="838200" y="1146068"/>
            <a:ext cx="4038600" cy="1726705"/>
          </a:xfrm>
          <a:prstGeom prst="rect">
            <a:avLst/>
          </a:prstGeom>
          <a:ln w="57150">
            <a:solidFill>
              <a:srgbClr val="0070C0"/>
            </a:solidFill>
          </a:ln>
        </p:spPr>
      </p:pic>
    </p:spTree>
    <p:extLst>
      <p:ext uri="{BB962C8B-B14F-4D97-AF65-F5344CB8AC3E}">
        <p14:creationId xmlns:p14="http://schemas.microsoft.com/office/powerpoint/2010/main" val="28679622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667A5-B5D3-695B-4E6D-42BF1316E24D}"/>
            </a:ext>
          </a:extLst>
        </p:cNvPr>
        <p:cNvGrpSpPr/>
        <p:nvPr/>
      </p:nvGrpSpPr>
      <p:grpSpPr>
        <a:xfrm>
          <a:off x="0" y="0"/>
          <a:ext cx="0" cy="0"/>
          <a:chOff x="0" y="0"/>
          <a:chExt cx="0" cy="0"/>
        </a:xfrm>
      </p:grpSpPr>
      <p:pic>
        <p:nvPicPr>
          <p:cNvPr id="2" name="Picture 1" descr="A picture containing text&#10;&#10;Description automatically generated">
            <a:extLst>
              <a:ext uri="{FF2B5EF4-FFF2-40B4-BE49-F238E27FC236}">
                <a16:creationId xmlns:a16="http://schemas.microsoft.com/office/drawing/2014/main" id="{E8E213E8-58E1-2C86-7887-E532E3E9FC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2051" y="41408"/>
            <a:ext cx="5707495" cy="1914537"/>
          </a:xfrm>
          <a:prstGeom prst="rect">
            <a:avLst/>
          </a:prstGeom>
        </p:spPr>
      </p:pic>
      <p:sp>
        <p:nvSpPr>
          <p:cNvPr id="4" name="TextBox 3">
            <a:extLst>
              <a:ext uri="{FF2B5EF4-FFF2-40B4-BE49-F238E27FC236}">
                <a16:creationId xmlns:a16="http://schemas.microsoft.com/office/drawing/2014/main" id="{82FF95FF-6150-7B9D-9D2D-8919809FA558}"/>
              </a:ext>
            </a:extLst>
          </p:cNvPr>
          <p:cNvSpPr txBox="1"/>
          <p:nvPr/>
        </p:nvSpPr>
        <p:spPr>
          <a:xfrm>
            <a:off x="1896703" y="2033981"/>
            <a:ext cx="8561248" cy="2985433"/>
          </a:xfrm>
          <a:prstGeom prst="rect">
            <a:avLst/>
          </a:prstGeom>
          <a:solidFill>
            <a:srgbClr val="3A224D"/>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a:solidFill>
                  <a:schemeClr val="bg1"/>
                </a:solidFill>
                <a:latin typeface="Century Gothic" panose="020B0502020202020204" pitchFamily="34" charset="0"/>
                <a:ea typeface="Calibri"/>
                <a:cs typeface="Calibri"/>
              </a:rPr>
              <a:t> Gathering</a:t>
            </a:r>
            <a:endParaRPr lang="en-US" sz="2800">
              <a:solidFill>
                <a:schemeClr val="bg1"/>
              </a:solidFill>
              <a:latin typeface="Century Gothic" panose="020B0502020202020204" pitchFamily="34" charset="0"/>
              <a:ea typeface="Calibri" panose="020F0502020204030204"/>
              <a:cs typeface="Calibri" panose="020F0502020204030204"/>
            </a:endParaRPr>
          </a:p>
          <a:p>
            <a:pPr algn="ctr"/>
            <a:endParaRPr lang="en-US" sz="2800" b="1">
              <a:solidFill>
                <a:schemeClr val="bg1"/>
              </a:solidFill>
              <a:latin typeface="Century Gothic" panose="020B0502020202020204" pitchFamily="34" charset="0"/>
              <a:ea typeface="Calibri"/>
              <a:cs typeface="Calibri"/>
            </a:endParaRPr>
          </a:p>
          <a:p>
            <a:r>
              <a:rPr lang="en-US" sz="2400">
                <a:solidFill>
                  <a:schemeClr val="bg1"/>
                </a:solidFill>
                <a:latin typeface="Century Gothic" panose="020B0502020202020204" pitchFamily="34" charset="0"/>
                <a:ea typeface="Calibri"/>
                <a:cs typeface="Calibri"/>
              </a:rPr>
              <a:t> Leader:  </a:t>
            </a:r>
            <a:r>
              <a:rPr lang="en-US" sz="2800">
                <a:solidFill>
                  <a:schemeClr val="bg1"/>
                </a:solidFill>
                <a:latin typeface="Century Gothic" panose="020B0502020202020204" pitchFamily="34" charset="0"/>
                <a:ea typeface="Calibri"/>
                <a:cs typeface="Calibri"/>
              </a:rPr>
              <a:t>   Let us begin our time of daily worship:</a:t>
            </a:r>
          </a:p>
          <a:p>
            <a:r>
              <a:rPr lang="en-US" sz="2800">
                <a:solidFill>
                  <a:schemeClr val="bg1"/>
                </a:solidFill>
                <a:latin typeface="Century Gothic" panose="020B0502020202020204" pitchFamily="34" charset="0"/>
                <a:ea typeface="Calibri"/>
                <a:cs typeface="Calibri"/>
              </a:rPr>
              <a:t>               As your Word reveals your kingdom ...</a:t>
            </a:r>
            <a:endParaRPr lang="en-US" sz="2800">
              <a:solidFill>
                <a:schemeClr val="bg1"/>
              </a:solidFill>
              <a:latin typeface="Century Gothic" panose="020B0502020202020204" pitchFamily="34" charset="0"/>
              <a:cs typeface="Calibri"/>
            </a:endParaRPr>
          </a:p>
          <a:p>
            <a:endParaRPr lang="en-US" sz="2800">
              <a:solidFill>
                <a:srgbClr val="000000"/>
              </a:solidFill>
              <a:latin typeface="Century Gothic" panose="020B0502020202020204" pitchFamily="34" charset="0"/>
              <a:ea typeface="Calibri"/>
              <a:cs typeface="Calibri"/>
            </a:endParaRPr>
          </a:p>
          <a:p>
            <a:r>
              <a:rPr lang="en-US" sz="2400" b="1">
                <a:solidFill>
                  <a:schemeClr val="bg1"/>
                </a:solidFill>
                <a:latin typeface="Century Gothic" panose="020B0502020202020204" pitchFamily="34" charset="0"/>
                <a:ea typeface="Calibri"/>
                <a:cs typeface="Calibri"/>
              </a:rPr>
              <a:t> </a:t>
            </a:r>
            <a:endParaRPr lang="en-US" sz="2800" b="1">
              <a:solidFill>
                <a:schemeClr val="bg1"/>
              </a:solidFill>
              <a:latin typeface="Century Gothic" panose="020B0502020202020204" pitchFamily="34" charset="0"/>
              <a:ea typeface="Calibri"/>
              <a:cs typeface="Calibri"/>
            </a:endParaRPr>
          </a:p>
          <a:p>
            <a:endParaRPr lang="en-US" sz="1200">
              <a:solidFill>
                <a:srgbClr val="000000"/>
              </a:solidFill>
              <a:latin typeface="Century Gothic" panose="020B0502020202020204" pitchFamily="34" charset="0"/>
              <a:ea typeface="Calibri"/>
              <a:cs typeface="Calibri"/>
            </a:endParaRPr>
          </a:p>
          <a:p>
            <a:endParaRPr lang="en-US" sz="1200">
              <a:solidFill>
                <a:srgbClr val="FFFFFF"/>
              </a:solidFill>
              <a:latin typeface="TW Cen MT"/>
              <a:ea typeface="Calibri"/>
              <a:cs typeface="Calibri"/>
            </a:endParaRPr>
          </a:p>
        </p:txBody>
      </p:sp>
      <p:pic>
        <p:nvPicPr>
          <p:cNvPr id="5" name="Picture 4" descr="The King's CofE Academy, Kidsgrove, Stoke-on-Trent | Teaching Jobs &amp;  Education Jobs | MyNewTerm">
            <a:extLst>
              <a:ext uri="{FF2B5EF4-FFF2-40B4-BE49-F238E27FC236}">
                <a16:creationId xmlns:a16="http://schemas.microsoft.com/office/drawing/2014/main" id="{A84E4715-0827-6F82-C5DF-5F351FDBF9B8}"/>
              </a:ext>
            </a:extLst>
          </p:cNvPr>
          <p:cNvPicPr>
            <a:picLocks noChangeAspect="1"/>
          </p:cNvPicPr>
          <p:nvPr/>
        </p:nvPicPr>
        <p:blipFill>
          <a:blip r:embed="rId3"/>
          <a:stretch>
            <a:fillRect/>
          </a:stretch>
        </p:blipFill>
        <p:spPr>
          <a:xfrm>
            <a:off x="8361591" y="5864680"/>
            <a:ext cx="2143125" cy="904875"/>
          </a:xfrm>
          <a:prstGeom prst="rect">
            <a:avLst/>
          </a:prstGeom>
        </p:spPr>
      </p:pic>
    </p:spTree>
    <p:extLst>
      <p:ext uri="{BB962C8B-B14F-4D97-AF65-F5344CB8AC3E}">
        <p14:creationId xmlns:p14="http://schemas.microsoft.com/office/powerpoint/2010/main" val="3852626943"/>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B6521-114B-B7AA-AA09-999BB9BF64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3DC125-4913-ED56-8B29-8EFEC1747B0C}"/>
              </a:ext>
            </a:extLst>
          </p:cNvPr>
          <p:cNvSpPr>
            <a:spLocks noGrp="1"/>
          </p:cNvSpPr>
          <p:nvPr>
            <p:ph type="title"/>
          </p:nvPr>
        </p:nvSpPr>
        <p:spPr>
          <a:xfrm>
            <a:off x="429592" y="300600"/>
            <a:ext cx="11509512" cy="1109320"/>
          </a:xfrm>
          <a:solidFill>
            <a:schemeClr val="bg1">
              <a:lumMod val="95000"/>
            </a:schemeClr>
          </a:solidFill>
        </p:spPr>
        <p:txBody>
          <a:bodyPr>
            <a:normAutofit fontScale="90000"/>
          </a:bodyPr>
          <a:lstStyle/>
          <a:p>
            <a:pPr algn="ctr"/>
            <a:r>
              <a:rPr lang="en-US" i="1" dirty="0">
                <a:latin typeface="Century Gothic"/>
                <a:ea typeface="+mj-lt"/>
                <a:cs typeface="+mj-lt"/>
              </a:rPr>
              <a:t>“Love… keeps no record of wrongs.”</a:t>
            </a:r>
            <a:r>
              <a:rPr lang="en-US" dirty="0">
                <a:latin typeface="Century Gothic"/>
                <a:ea typeface="+mj-lt"/>
                <a:cs typeface="+mj-lt"/>
              </a:rPr>
              <a:t> </a:t>
            </a:r>
            <a:r>
              <a:rPr lang="en-US" sz="3600" dirty="0">
                <a:latin typeface="Century Gothic"/>
                <a:ea typeface="+mj-lt"/>
                <a:cs typeface="+mj-lt"/>
              </a:rPr>
              <a:t>- 1 Corinthians 13:5 </a:t>
            </a:r>
            <a:endParaRPr lang="en-US" sz="3600" dirty="0">
              <a:latin typeface="Century Gothic"/>
            </a:endParaRPr>
          </a:p>
        </p:txBody>
      </p:sp>
      <p:pic>
        <p:nvPicPr>
          <p:cNvPr id="5" name="Picture 4">
            <a:extLst>
              <a:ext uri="{FF2B5EF4-FFF2-40B4-BE49-F238E27FC236}">
                <a16:creationId xmlns:a16="http://schemas.microsoft.com/office/drawing/2014/main" id="{0F0C6AA7-4E94-CDD0-1C69-E412D7613AC3}"/>
              </a:ext>
            </a:extLst>
          </p:cNvPr>
          <p:cNvPicPr>
            <a:picLocks noChangeAspect="1"/>
          </p:cNvPicPr>
          <p:nvPr/>
        </p:nvPicPr>
        <p:blipFill>
          <a:blip r:embed="rId2"/>
          <a:stretch>
            <a:fillRect/>
          </a:stretch>
        </p:blipFill>
        <p:spPr>
          <a:xfrm>
            <a:off x="432602" y="3003692"/>
            <a:ext cx="4846876" cy="3631256"/>
          </a:xfrm>
          <a:prstGeom prst="rect">
            <a:avLst/>
          </a:prstGeom>
        </p:spPr>
      </p:pic>
      <p:sp>
        <p:nvSpPr>
          <p:cNvPr id="7" name="Content Placeholder 6">
            <a:extLst>
              <a:ext uri="{FF2B5EF4-FFF2-40B4-BE49-F238E27FC236}">
                <a16:creationId xmlns:a16="http://schemas.microsoft.com/office/drawing/2014/main" id="{4EC3174E-4388-E3D9-3366-30851D6E0911}"/>
              </a:ext>
            </a:extLst>
          </p:cNvPr>
          <p:cNvSpPr>
            <a:spLocks noGrp="1"/>
          </p:cNvSpPr>
          <p:nvPr>
            <p:ph idx="1"/>
          </p:nvPr>
        </p:nvSpPr>
        <p:spPr>
          <a:xfrm>
            <a:off x="430371" y="1713336"/>
            <a:ext cx="11642500" cy="1005165"/>
          </a:xfrm>
        </p:spPr>
        <p:txBody>
          <a:bodyPr vert="horz" lIns="91440" tIns="45720" rIns="91440" bIns="45720" rtlCol="0" anchor="t">
            <a:normAutofit/>
          </a:bodyPr>
          <a:lstStyle/>
          <a:p>
            <a:pPr marL="0" indent="0" algn="ctr">
              <a:buNone/>
            </a:pPr>
            <a:r>
              <a:rPr lang="en-US" sz="3200" dirty="0">
                <a:solidFill>
                  <a:srgbClr val="000000"/>
                </a:solidFill>
                <a:latin typeface="Century Gothic"/>
                <a:ea typeface="+mn-lt"/>
                <a:cs typeface="+mn-lt"/>
              </a:rPr>
              <a:t>Forgiveness sets people free — both the one who hurt us and ourselves.</a:t>
            </a:r>
            <a:endParaRPr lang="en-US" sz="3200" dirty="0">
              <a:latin typeface="Century Gothic"/>
            </a:endParaRPr>
          </a:p>
          <a:p>
            <a:pPr marL="0" indent="0" algn="ctr">
              <a:buNone/>
            </a:pPr>
            <a:endParaRPr lang="en-US" sz="4800" i="1" dirty="0">
              <a:latin typeface="Century Gothic"/>
              <a:cs typeface="Times New Roman"/>
            </a:endParaRPr>
          </a:p>
        </p:txBody>
      </p:sp>
      <p:sp>
        <p:nvSpPr>
          <p:cNvPr id="3" name="TextBox 2">
            <a:extLst>
              <a:ext uri="{FF2B5EF4-FFF2-40B4-BE49-F238E27FC236}">
                <a16:creationId xmlns:a16="http://schemas.microsoft.com/office/drawing/2014/main" id="{291779FE-E88B-7B99-8E0E-60C7EF228172}"/>
              </a:ext>
            </a:extLst>
          </p:cNvPr>
          <p:cNvSpPr txBox="1"/>
          <p:nvPr/>
        </p:nvSpPr>
        <p:spPr>
          <a:xfrm>
            <a:off x="5552662" y="3145182"/>
            <a:ext cx="6398591" cy="33547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panose="020B0604020202020204" pitchFamily="34" charset="0"/>
              <a:buChar char="•"/>
            </a:pPr>
            <a:r>
              <a:rPr lang="en-US" sz="2800" dirty="0">
                <a:latin typeface="Century Gothic"/>
                <a:cs typeface="Arial"/>
              </a:rPr>
              <a:t>Why do we sometimes cling to past hurts?</a:t>
            </a:r>
            <a:endParaRPr lang="en-US"/>
          </a:p>
          <a:p>
            <a:pPr marL="457200" indent="-457200">
              <a:buFont typeface="Arial" panose="020B0604020202020204" pitchFamily="34" charset="0"/>
              <a:buChar char="•"/>
            </a:pPr>
            <a:endParaRPr lang="en-US" sz="2000" dirty="0">
              <a:latin typeface="Century Gothic"/>
              <a:cs typeface="Arial"/>
            </a:endParaRPr>
          </a:p>
          <a:p>
            <a:pPr marL="457200" indent="-457200">
              <a:buFont typeface="Arial" panose="020B0604020202020204" pitchFamily="34" charset="0"/>
              <a:buChar char="•"/>
            </a:pPr>
            <a:r>
              <a:rPr lang="en-US" sz="2800" dirty="0">
                <a:latin typeface="Century Gothic"/>
                <a:cs typeface="Arial"/>
              </a:rPr>
              <a:t>How does forgiveness show care for yourself as well as others?</a:t>
            </a:r>
          </a:p>
          <a:p>
            <a:pPr marL="457200" indent="-457200">
              <a:buFont typeface="Arial" panose="020B0604020202020204" pitchFamily="34" charset="0"/>
              <a:buChar char="•"/>
            </a:pPr>
            <a:endParaRPr lang="en-US" sz="2000" dirty="0">
              <a:latin typeface="Century Gothic"/>
              <a:cs typeface="Arial"/>
            </a:endParaRPr>
          </a:p>
          <a:p>
            <a:pPr marL="457200" indent="-457200">
              <a:buFont typeface="Arial" panose="020B0604020202020204" pitchFamily="34" charset="0"/>
              <a:buChar char="•"/>
            </a:pPr>
            <a:r>
              <a:rPr lang="en-US" sz="2800" dirty="0">
                <a:latin typeface="Century Gothic"/>
                <a:cs typeface="Arial"/>
              </a:rPr>
              <a:t>What would our community look like if forgiveness came first?</a:t>
            </a:r>
          </a:p>
        </p:txBody>
      </p:sp>
    </p:spTree>
    <p:extLst>
      <p:ext uri="{BB962C8B-B14F-4D97-AF65-F5344CB8AC3E}">
        <p14:creationId xmlns:p14="http://schemas.microsoft.com/office/powerpoint/2010/main" val="3825959702"/>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AD71AF5-7B92-5A2A-DA24-D4A01B6F7448}"/>
              </a:ext>
            </a:extLst>
          </p:cNvPr>
          <p:cNvPicPr>
            <a:picLocks noChangeAspect="1"/>
          </p:cNvPicPr>
          <p:nvPr/>
        </p:nvPicPr>
        <p:blipFill rotWithShape="1">
          <a:blip r:embed="rId3"/>
          <a:srcRect l="13481" r="12210"/>
          <a:stretch/>
        </p:blipFill>
        <p:spPr>
          <a:xfrm>
            <a:off x="8758238" y="159139"/>
            <a:ext cx="3228975" cy="6539721"/>
          </a:xfrm>
          <a:prstGeom prst="rect">
            <a:avLst/>
          </a:prstGeom>
        </p:spPr>
      </p:pic>
      <p:grpSp>
        <p:nvGrpSpPr>
          <p:cNvPr id="3" name="Group 2">
            <a:extLst>
              <a:ext uri="{FF2B5EF4-FFF2-40B4-BE49-F238E27FC236}">
                <a16:creationId xmlns:a16="http://schemas.microsoft.com/office/drawing/2014/main" id="{F2524AEB-DBD1-3B4D-7F0F-EF717945FF0E}"/>
              </a:ext>
            </a:extLst>
          </p:cNvPr>
          <p:cNvGrpSpPr/>
          <p:nvPr/>
        </p:nvGrpSpPr>
        <p:grpSpPr>
          <a:xfrm>
            <a:off x="1452395" y="371781"/>
            <a:ext cx="6182032" cy="6114436"/>
            <a:chOff x="1452395" y="371781"/>
            <a:chExt cx="6182032" cy="6114436"/>
          </a:xfrm>
        </p:grpSpPr>
        <p:sp>
          <p:nvSpPr>
            <p:cNvPr id="4" name="TextBox 3">
              <a:extLst>
                <a:ext uri="{FF2B5EF4-FFF2-40B4-BE49-F238E27FC236}">
                  <a16:creationId xmlns:a16="http://schemas.microsoft.com/office/drawing/2014/main" id="{6429FA51-999D-FEA9-5367-AF1086769F8B}"/>
                </a:ext>
              </a:extLst>
            </p:cNvPr>
            <p:cNvSpPr txBox="1"/>
            <p:nvPr/>
          </p:nvSpPr>
          <p:spPr>
            <a:xfrm>
              <a:off x="1770151" y="458955"/>
              <a:ext cx="5864276" cy="5940088"/>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800">
                  <a:latin typeface="TW Cen MT"/>
                  <a:ea typeface="Open Sans"/>
                  <a:cs typeface="Open Sans"/>
                </a:rPr>
                <a:t>Our Father in heaven,</a:t>
              </a:r>
              <a:r>
                <a:rPr lang="en-US" sz="2800">
                  <a:latin typeface="TW Cen MT"/>
                  <a:ea typeface="Open Sans"/>
                  <a:cs typeface="Open Sans"/>
                </a:rPr>
                <a:t>  </a:t>
              </a:r>
              <a:br>
                <a:rPr lang="en-US" sz="2800">
                  <a:latin typeface="TW Cen MT"/>
                  <a:ea typeface="Open Sans"/>
                  <a:cs typeface="Open Sans"/>
                </a:rPr>
              </a:br>
              <a:r>
                <a:rPr lang="en-US" sz="2800">
                  <a:latin typeface="TW Cen MT"/>
                  <a:ea typeface="Open Sans"/>
                  <a:cs typeface="Open Sans"/>
                </a:rPr>
                <a:t>hallowed be Your name,  </a:t>
              </a:r>
              <a:br>
                <a:rPr lang="en-US" sz="2800">
                  <a:latin typeface="TW Cen MT"/>
                  <a:ea typeface="Open Sans"/>
                  <a:cs typeface="Open Sans"/>
                </a:rPr>
              </a:br>
              <a:r>
                <a:rPr lang="en-US" sz="2800">
                  <a:latin typeface="TW Cen MT"/>
                  <a:ea typeface="Open Sans"/>
                  <a:cs typeface="Open Sans"/>
                </a:rPr>
                <a:t>Your kingdom come,  </a:t>
              </a:r>
              <a:br>
                <a:rPr lang="en-US" sz="2800">
                  <a:latin typeface="TW Cen MT"/>
                  <a:ea typeface="Open Sans"/>
                  <a:cs typeface="Open Sans"/>
                </a:rPr>
              </a:br>
              <a:r>
                <a:rPr lang="en-US" sz="2800">
                  <a:latin typeface="TW Cen MT"/>
                  <a:ea typeface="Open Sans"/>
                  <a:cs typeface="Open Sans"/>
                </a:rPr>
                <a:t>Your will be done,  </a:t>
              </a:r>
              <a:br>
                <a:rPr lang="en-US" sz="2800">
                  <a:latin typeface="TW Cen MT"/>
                  <a:ea typeface="Open Sans"/>
                  <a:cs typeface="Open Sans"/>
                </a:rPr>
              </a:br>
              <a:r>
                <a:rPr lang="en-US" sz="2800">
                  <a:latin typeface="TW Cen MT"/>
                  <a:ea typeface="Open Sans"/>
                  <a:cs typeface="Open Sans"/>
                </a:rPr>
                <a:t>on earth as in heaven.  </a:t>
              </a:r>
              <a:br>
                <a:rPr lang="en-US" sz="2800">
                  <a:latin typeface="TW Cen MT"/>
                  <a:ea typeface="Open Sans"/>
                  <a:cs typeface="Open Sans"/>
                </a:rPr>
              </a:br>
              <a:r>
                <a:rPr lang="en-US" sz="2800">
                  <a:latin typeface="TW Cen MT"/>
                  <a:ea typeface="Open Sans"/>
                  <a:cs typeface="Open Sans"/>
                </a:rPr>
                <a:t>Give us today our daily bread.  </a:t>
              </a:r>
              <a:br>
                <a:rPr lang="en-US" sz="2800">
                  <a:latin typeface="TW Cen MT"/>
                  <a:ea typeface="Open Sans"/>
                  <a:cs typeface="Open Sans"/>
                </a:rPr>
              </a:br>
              <a:r>
                <a:rPr lang="en-US" sz="2800">
                  <a:latin typeface="TW Cen MT"/>
                  <a:ea typeface="Open Sans"/>
                  <a:cs typeface="Open Sans"/>
                </a:rPr>
                <a:t>Forgive us our sins  </a:t>
              </a:r>
              <a:br>
                <a:rPr lang="en-US" sz="2800">
                  <a:latin typeface="TW Cen MT"/>
                  <a:ea typeface="Open Sans"/>
                  <a:cs typeface="Open Sans"/>
                </a:rPr>
              </a:br>
              <a:r>
                <a:rPr lang="en-US" sz="2800">
                  <a:latin typeface="TW Cen MT"/>
                  <a:ea typeface="Open Sans"/>
                  <a:cs typeface="Open Sans"/>
                </a:rPr>
                <a:t>as we forgive those who sin against us.  </a:t>
              </a:r>
              <a:br>
                <a:rPr lang="en-US" sz="2800">
                  <a:latin typeface="TW Cen MT"/>
                  <a:ea typeface="Open Sans"/>
                  <a:cs typeface="Open Sans"/>
                </a:rPr>
              </a:br>
              <a:r>
                <a:rPr lang="en-US" sz="2800">
                  <a:latin typeface="TW Cen MT"/>
                  <a:ea typeface="Open Sans"/>
                  <a:cs typeface="Open Sans"/>
                </a:rPr>
                <a:t>Lead us not into temptation  </a:t>
              </a:r>
              <a:br>
                <a:rPr lang="en-US" sz="2800">
                  <a:latin typeface="TW Cen MT"/>
                  <a:ea typeface="Open Sans"/>
                  <a:cs typeface="Open Sans"/>
                </a:rPr>
              </a:br>
              <a:r>
                <a:rPr lang="en-US" sz="2800">
                  <a:latin typeface="TW Cen MT"/>
                  <a:ea typeface="Open Sans"/>
                  <a:cs typeface="Open Sans"/>
                </a:rPr>
                <a:t>but deliver us from evil.  </a:t>
              </a:r>
              <a:br>
                <a:rPr lang="en-US" sz="2800">
                  <a:latin typeface="TW Cen MT"/>
                  <a:ea typeface="Open Sans"/>
                  <a:cs typeface="Open Sans"/>
                </a:rPr>
              </a:br>
              <a:r>
                <a:rPr lang="en-US" sz="2800">
                  <a:latin typeface="TW Cen MT"/>
                  <a:ea typeface="Open Sans"/>
                  <a:cs typeface="Open Sans"/>
                </a:rPr>
                <a:t>For the kingdom, the power,  </a:t>
              </a:r>
              <a:br>
                <a:rPr lang="en-US" sz="2800">
                  <a:latin typeface="TW Cen MT"/>
                  <a:ea typeface="Open Sans"/>
                  <a:cs typeface="Open Sans"/>
                </a:rPr>
              </a:br>
              <a:r>
                <a:rPr lang="en-US" sz="2800">
                  <a:latin typeface="TW Cen MT"/>
                  <a:ea typeface="Open Sans"/>
                  <a:cs typeface="Open Sans"/>
                </a:rPr>
                <a:t>and the glory are Yours  </a:t>
              </a:r>
              <a:endParaRPr lang="en-US" sz="2800">
                <a:latin typeface="TW Cen MT"/>
                <a:cs typeface="Calibri"/>
              </a:endParaRPr>
            </a:p>
            <a:p>
              <a:r>
                <a:rPr lang="en-GB" sz="2800">
                  <a:latin typeface="TW Cen MT"/>
                  <a:ea typeface="Open Sans"/>
                  <a:cs typeface="Open Sans"/>
                </a:rPr>
                <a:t>now and for ever.</a:t>
              </a:r>
              <a:r>
                <a:rPr lang="en-GB" sz="2800" b="1">
                  <a:latin typeface="TW Cen MT"/>
                  <a:ea typeface="Open Sans"/>
                  <a:cs typeface="Open Sans"/>
                </a:rPr>
                <a:t>  Amen.</a:t>
              </a:r>
              <a:endParaRPr lang="en-GB" sz="2800" b="1">
                <a:latin typeface="TW Cen MT"/>
              </a:endParaRPr>
            </a:p>
            <a:p>
              <a:pPr algn="r"/>
              <a:endParaRPr lang="en-US" sz="1600">
                <a:solidFill>
                  <a:srgbClr val="000000"/>
                </a:solidFill>
                <a:latin typeface="TW Cen MT"/>
                <a:cs typeface="Segoe UI"/>
              </a:endParaRPr>
            </a:p>
          </p:txBody>
        </p:sp>
        <p:sp>
          <p:nvSpPr>
            <p:cNvPr id="5" name="Rectangle 4">
              <a:extLst>
                <a:ext uri="{FF2B5EF4-FFF2-40B4-BE49-F238E27FC236}">
                  <a16:creationId xmlns:a16="http://schemas.microsoft.com/office/drawing/2014/main" id="{EE070141-7719-F802-1247-318DBC1669FD}"/>
                </a:ext>
              </a:extLst>
            </p:cNvPr>
            <p:cNvSpPr/>
            <p:nvPr/>
          </p:nvSpPr>
          <p:spPr>
            <a:xfrm>
              <a:off x="1452395" y="371781"/>
              <a:ext cx="6182032" cy="6114436"/>
            </a:xfrm>
            <a:prstGeom prst="rect">
              <a:avLst/>
            </a:prstGeom>
            <a:noFill/>
            <a:ln w="57150"/>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spTree>
    <p:extLst>
      <p:ext uri="{BB962C8B-B14F-4D97-AF65-F5344CB8AC3E}">
        <p14:creationId xmlns:p14="http://schemas.microsoft.com/office/powerpoint/2010/main" val="955631906"/>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CC452-06B2-B580-A6F6-CAE19B30A9BD}"/>
            </a:ext>
          </a:extLst>
        </p:cNvPr>
        <p:cNvGrpSpPr/>
        <p:nvPr/>
      </p:nvGrpSpPr>
      <p:grpSpPr>
        <a:xfrm>
          <a:off x="0" y="0"/>
          <a:ext cx="0" cy="0"/>
          <a:chOff x="0" y="0"/>
          <a:chExt cx="0" cy="0"/>
        </a:xfrm>
      </p:grpSpPr>
      <p:pic>
        <p:nvPicPr>
          <p:cNvPr id="2" name="Picture 1" descr="A picture containing text&#10;&#10;Description automatically generated">
            <a:extLst>
              <a:ext uri="{FF2B5EF4-FFF2-40B4-BE49-F238E27FC236}">
                <a16:creationId xmlns:a16="http://schemas.microsoft.com/office/drawing/2014/main" id="{1F849424-B85B-3173-DC23-425D05A5D7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2051" y="41408"/>
            <a:ext cx="5707495" cy="1914537"/>
          </a:xfrm>
          <a:prstGeom prst="rect">
            <a:avLst/>
          </a:prstGeom>
        </p:spPr>
      </p:pic>
      <p:sp>
        <p:nvSpPr>
          <p:cNvPr id="10" name="TextBox 9">
            <a:extLst>
              <a:ext uri="{FF2B5EF4-FFF2-40B4-BE49-F238E27FC236}">
                <a16:creationId xmlns:a16="http://schemas.microsoft.com/office/drawing/2014/main" id="{AC768885-5584-90F1-CA1D-ED1CA8473BF4}"/>
              </a:ext>
            </a:extLst>
          </p:cNvPr>
          <p:cNvSpPr txBox="1"/>
          <p:nvPr/>
        </p:nvSpPr>
        <p:spPr>
          <a:xfrm>
            <a:off x="2002416" y="1959430"/>
            <a:ext cx="8331043" cy="2185214"/>
          </a:xfrm>
          <a:prstGeom prst="rect">
            <a:avLst/>
          </a:prstGeom>
          <a:solidFill>
            <a:srgbClr val="3A224D"/>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TW Cen MT"/>
                <a:ea typeface="Calibri"/>
                <a:cs typeface="Calibri"/>
              </a:rPr>
              <a:t> </a:t>
            </a:r>
            <a:r>
              <a:rPr kumimoji="0" lang="en-US" sz="2800" b="1" i="0" u="none" strike="noStrike" kern="1200" cap="none" spc="0" normalizeH="0" baseline="0" noProof="0">
                <a:ln>
                  <a:noFill/>
                </a:ln>
                <a:solidFill>
                  <a:prstClr val="white"/>
                </a:solidFill>
                <a:effectLst/>
                <a:uLnTx/>
                <a:uFillTx/>
                <a:latin typeface="TW Cen MT"/>
                <a:ea typeface="Calibri"/>
                <a:cs typeface="Calibri"/>
              </a:rPr>
              <a:t>Dismissal</a:t>
            </a:r>
            <a:endParaRPr kumimoji="0" lang="en-US" sz="2800" b="0" i="0" u="none" strike="noStrike" kern="1200" cap="none" spc="0" normalizeH="0" baseline="0" noProof="0">
              <a:ln>
                <a:noFill/>
              </a:ln>
              <a:solidFill>
                <a:prstClr val="white"/>
              </a:solidFill>
              <a:effectLst/>
              <a:uLnTx/>
              <a:uFillTx/>
              <a:latin typeface="Calibri"/>
              <a:ea typeface="Calibri" panose="020F0502020204030204"/>
              <a:cs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white"/>
              </a:solidFill>
              <a:effectLst/>
              <a:uLnTx/>
              <a:uFillTx/>
              <a:latin typeface="TW Cen MT"/>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white"/>
                </a:solidFill>
                <a:effectLst/>
                <a:uLnTx/>
                <a:uFillTx/>
                <a:latin typeface="TW Cen MT"/>
                <a:ea typeface="Calibri"/>
                <a:cs typeface="Calibri"/>
              </a:rPr>
              <a:t> Leader:</a:t>
            </a:r>
            <a:r>
              <a:rPr kumimoji="0" lang="en-US" sz="2800" b="0" i="0" u="none" strike="noStrike" kern="1200" cap="none" spc="0" normalizeH="0" baseline="0" noProof="0">
                <a:ln>
                  <a:noFill/>
                </a:ln>
                <a:solidFill>
                  <a:prstClr val="white"/>
                </a:solidFill>
                <a:effectLst/>
                <a:uLnTx/>
                <a:uFillTx/>
                <a:latin typeface="TW Cen MT"/>
                <a:ea typeface="Calibri"/>
                <a:cs typeface="Calibri"/>
              </a:rPr>
              <a:t>       Jesus the promise of hope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TW Cen MT"/>
                <a:ea typeface="Calibri"/>
                <a:cs typeface="Calibri"/>
              </a:rPr>
              <a:t> </a:t>
            </a:r>
            <a:r>
              <a:rPr kumimoji="0" lang="en-US" sz="2400" b="0" i="0" u="none" strike="noStrike" kern="1200" cap="none" spc="0" normalizeH="0" baseline="0" noProof="0">
                <a:ln>
                  <a:noFill/>
                </a:ln>
                <a:solidFill>
                  <a:prstClr val="white"/>
                </a:solidFill>
                <a:effectLst/>
                <a:uLnTx/>
                <a:uFillTx/>
                <a:latin typeface="TW Cen MT"/>
                <a:ea typeface="Calibri"/>
                <a:cs typeface="Calibri"/>
              </a:rPr>
              <a:t>Leader:</a:t>
            </a:r>
            <a:r>
              <a:rPr kumimoji="0" lang="en-US" sz="2800" b="0" i="0" u="none" strike="noStrike" kern="1200" cap="none" spc="0" normalizeH="0" baseline="0" noProof="0">
                <a:ln>
                  <a:noFill/>
                </a:ln>
                <a:solidFill>
                  <a:prstClr val="white"/>
                </a:solidFill>
                <a:effectLst/>
                <a:uLnTx/>
                <a:uFillTx/>
                <a:latin typeface="TW Cen MT"/>
                <a:ea typeface="Calibri"/>
                <a:cs typeface="Calibri"/>
              </a:rPr>
              <a:t>       Build our school community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TW Cen MT"/>
                <a:ea typeface="Calibri"/>
                <a:cs typeface="Calibri"/>
              </a:rPr>
              <a:t> Everyone:</a:t>
            </a:r>
            <a:r>
              <a:rPr kumimoji="0" lang="en-US" sz="2800" b="1" i="0" u="none" strike="noStrike" kern="1200" cap="none" spc="0" normalizeH="0" baseline="0" noProof="0">
                <a:ln>
                  <a:noFill/>
                </a:ln>
                <a:solidFill>
                  <a:prstClr val="white"/>
                </a:solidFill>
                <a:effectLst/>
                <a:uLnTx/>
                <a:uFillTx/>
                <a:latin typeface="TW Cen MT"/>
                <a:ea typeface="Calibri"/>
                <a:cs typeface="Calibri"/>
              </a:rPr>
              <a:t>    Amen.</a:t>
            </a:r>
            <a:endParaRPr kumimoji="0" lang="en-US" sz="1800" b="0" i="0" u="none" strike="noStrike" kern="1200" cap="none" spc="0" normalizeH="0" baseline="0" noProof="0">
              <a:ln>
                <a:noFill/>
              </a:ln>
              <a:solidFill>
                <a:prstClr val="white"/>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white"/>
              </a:solidFill>
              <a:effectLst/>
              <a:uLnTx/>
              <a:uFillTx/>
              <a:latin typeface="TW Cen MT"/>
              <a:ea typeface="Calibri"/>
              <a:cs typeface="Calibri"/>
            </a:endParaRPr>
          </a:p>
        </p:txBody>
      </p:sp>
      <p:pic>
        <p:nvPicPr>
          <p:cNvPr id="4" name="Picture 3" descr="The King's CofE Academy, Kidsgrove, Stoke-on-Trent | Teaching Jobs &amp;  Education Jobs | MyNewTerm">
            <a:extLst>
              <a:ext uri="{FF2B5EF4-FFF2-40B4-BE49-F238E27FC236}">
                <a16:creationId xmlns:a16="http://schemas.microsoft.com/office/drawing/2014/main" id="{9F299151-E50E-4D58-9557-2A254F051006}"/>
              </a:ext>
            </a:extLst>
          </p:cNvPr>
          <p:cNvPicPr>
            <a:picLocks noChangeAspect="1"/>
          </p:cNvPicPr>
          <p:nvPr/>
        </p:nvPicPr>
        <p:blipFill>
          <a:blip r:embed="rId3"/>
          <a:stretch>
            <a:fillRect/>
          </a:stretch>
        </p:blipFill>
        <p:spPr>
          <a:xfrm>
            <a:off x="8392207" y="5844269"/>
            <a:ext cx="2143125" cy="904875"/>
          </a:xfrm>
          <a:prstGeom prst="rect">
            <a:avLst/>
          </a:prstGeom>
        </p:spPr>
      </p:pic>
    </p:spTree>
    <p:extLst>
      <p:ext uri="{BB962C8B-B14F-4D97-AF65-F5344CB8AC3E}">
        <p14:creationId xmlns:p14="http://schemas.microsoft.com/office/powerpoint/2010/main" val="4004856298"/>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blue text on a white background&#10;&#10;Description automatically generated">
            <a:extLst>
              <a:ext uri="{FF2B5EF4-FFF2-40B4-BE49-F238E27FC236}">
                <a16:creationId xmlns:a16="http://schemas.microsoft.com/office/drawing/2014/main" id="{A8DEF3D9-A3CC-4129-4866-72A79E2E8B9C}"/>
              </a:ext>
            </a:extLst>
          </p:cNvPr>
          <p:cNvPicPr>
            <a:picLocks noChangeAspect="1"/>
          </p:cNvPicPr>
          <p:nvPr/>
        </p:nvPicPr>
        <p:blipFill>
          <a:blip r:embed="rId2"/>
          <a:stretch>
            <a:fillRect/>
          </a:stretch>
        </p:blipFill>
        <p:spPr>
          <a:xfrm>
            <a:off x="402314" y="260627"/>
            <a:ext cx="2917760" cy="1228555"/>
          </a:xfrm>
          <a:prstGeom prst="rect">
            <a:avLst/>
          </a:prstGeom>
        </p:spPr>
      </p:pic>
      <p:sp>
        <p:nvSpPr>
          <p:cNvPr id="12" name="Rectangle 11">
            <a:extLst>
              <a:ext uri="{FF2B5EF4-FFF2-40B4-BE49-F238E27FC236}">
                <a16:creationId xmlns:a16="http://schemas.microsoft.com/office/drawing/2014/main" id="{233A0650-2CBA-B6BC-6CF5-5F633A9BA398}"/>
              </a:ext>
            </a:extLst>
          </p:cNvPr>
          <p:cNvSpPr/>
          <p:nvPr/>
        </p:nvSpPr>
        <p:spPr>
          <a:xfrm>
            <a:off x="3803986" y="302868"/>
            <a:ext cx="8381999" cy="1253288"/>
          </a:xfrm>
          <a:prstGeom prst="rect">
            <a:avLst/>
          </a:prstGeom>
          <a:solidFill>
            <a:srgbClr val="3AAD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TextBox 12">
            <a:extLst>
              <a:ext uri="{FF2B5EF4-FFF2-40B4-BE49-F238E27FC236}">
                <a16:creationId xmlns:a16="http://schemas.microsoft.com/office/drawing/2014/main" id="{0B390E3C-6B70-0809-C4A7-2647CC4BA4E9}"/>
              </a:ext>
            </a:extLst>
          </p:cNvPr>
          <p:cNvSpPr txBox="1"/>
          <p:nvPr/>
        </p:nvSpPr>
        <p:spPr>
          <a:xfrm>
            <a:off x="4257866" y="563141"/>
            <a:ext cx="5870225" cy="9848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1" dirty="0">
                <a:latin typeface="TW Cen MT"/>
              </a:rPr>
              <a:t> STUDENT SUPPORT</a:t>
            </a:r>
            <a:endParaRPr lang="en-US" sz="4000" dirty="0"/>
          </a:p>
          <a:p>
            <a:pPr algn="l"/>
            <a:endParaRPr lang="en-US"/>
          </a:p>
        </p:txBody>
      </p:sp>
      <p:pic>
        <p:nvPicPr>
          <p:cNvPr id="2" name="Picture 1">
            <a:extLst>
              <a:ext uri="{FF2B5EF4-FFF2-40B4-BE49-F238E27FC236}">
                <a16:creationId xmlns:a16="http://schemas.microsoft.com/office/drawing/2014/main" id="{CF2050A5-2944-5B78-44C4-E3947D57140E}"/>
              </a:ext>
            </a:extLst>
          </p:cNvPr>
          <p:cNvPicPr>
            <a:picLocks noChangeAspect="1"/>
          </p:cNvPicPr>
          <p:nvPr/>
        </p:nvPicPr>
        <p:blipFill>
          <a:blip r:embed="rId3"/>
          <a:stretch>
            <a:fillRect/>
          </a:stretch>
        </p:blipFill>
        <p:spPr>
          <a:xfrm>
            <a:off x="373811" y="2076630"/>
            <a:ext cx="7620000" cy="4286250"/>
          </a:xfrm>
          <a:prstGeom prst="rect">
            <a:avLst/>
          </a:prstGeom>
        </p:spPr>
      </p:pic>
      <p:pic>
        <p:nvPicPr>
          <p:cNvPr id="5" name="Picture 4" descr="A group of people sitting on books with a computer&#10;&#10;AI-generated content may be incorrect.">
            <a:extLst>
              <a:ext uri="{FF2B5EF4-FFF2-40B4-BE49-F238E27FC236}">
                <a16:creationId xmlns:a16="http://schemas.microsoft.com/office/drawing/2014/main" id="{86366E1D-5560-D584-92E8-E3F7FDFBDDAA}"/>
              </a:ext>
            </a:extLst>
          </p:cNvPr>
          <p:cNvPicPr>
            <a:picLocks noChangeAspect="1"/>
          </p:cNvPicPr>
          <p:nvPr/>
        </p:nvPicPr>
        <p:blipFill>
          <a:blip r:embed="rId4"/>
          <a:stretch>
            <a:fillRect/>
          </a:stretch>
        </p:blipFill>
        <p:spPr>
          <a:xfrm>
            <a:off x="7091884" y="2637950"/>
            <a:ext cx="4779774" cy="3476564"/>
          </a:xfrm>
          <a:prstGeom prst="rect">
            <a:avLst/>
          </a:prstGeom>
        </p:spPr>
      </p:pic>
    </p:spTree>
    <p:extLst>
      <p:ext uri="{BB962C8B-B14F-4D97-AF65-F5344CB8AC3E}">
        <p14:creationId xmlns:p14="http://schemas.microsoft.com/office/powerpoint/2010/main" val="33102824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75916347-BAF9-E69B-F672-63E9C055D57C}"/>
              </a:ext>
            </a:extLst>
          </p:cNvPr>
          <p:cNvSpPr/>
          <p:nvPr/>
        </p:nvSpPr>
        <p:spPr>
          <a:xfrm>
            <a:off x="3815192" y="1941887"/>
            <a:ext cx="8381999" cy="1253288"/>
          </a:xfrm>
          <a:prstGeom prst="rect">
            <a:avLst/>
          </a:prstGeom>
          <a:solidFill>
            <a:srgbClr val="3AAD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5" name="TextBox 4"/>
          <p:cNvSpPr txBox="1"/>
          <p:nvPr/>
        </p:nvSpPr>
        <p:spPr>
          <a:xfrm>
            <a:off x="3928864" y="2212868"/>
            <a:ext cx="7953350" cy="707886"/>
          </a:xfrm>
          <a:prstGeom prst="rect">
            <a:avLst/>
          </a:prstGeom>
          <a:solidFill>
            <a:srgbClr val="3AAD00"/>
          </a:solidFill>
        </p:spPr>
        <p:txBody>
          <a:bodyPr wrap="square" lIns="91440" tIns="45720" rIns="91440" bIns="45720" rtlCol="0" anchor="ctr">
            <a:spAutoFit/>
          </a:bodyPr>
          <a:lstStyle/>
          <a:p>
            <a:r>
              <a:rPr lang="en-GB" sz="3200" b="1" dirty="0">
                <a:latin typeface="Tw Cen MT"/>
                <a:ea typeface="Yu Gothic UI Semibold"/>
              </a:rPr>
              <a:t>   </a:t>
            </a:r>
            <a:r>
              <a:rPr lang="en-GB" sz="4000" b="1" dirty="0">
                <a:latin typeface="Tw Cen MT"/>
                <a:ea typeface="Yu Gothic UI Semibold"/>
              </a:rPr>
              <a:t>THURSDAY </a:t>
            </a:r>
            <a:endParaRPr lang="en-US" sz="4000" dirty="0">
              <a:latin typeface="Aptos" panose="020B0004020202020204"/>
              <a:ea typeface="Yu Gothic UI Semibold"/>
            </a:endParaRPr>
          </a:p>
        </p:txBody>
      </p:sp>
      <p:pic>
        <p:nvPicPr>
          <p:cNvPr id="8" name="Picture 7" descr="A blue text on a white background&#10;&#10;Description automatically generated">
            <a:extLst>
              <a:ext uri="{FF2B5EF4-FFF2-40B4-BE49-F238E27FC236}">
                <a16:creationId xmlns:a16="http://schemas.microsoft.com/office/drawing/2014/main" id="{387C2D04-F4D7-B852-3605-ED5ABAA7985E}"/>
              </a:ext>
            </a:extLst>
          </p:cNvPr>
          <p:cNvPicPr>
            <a:picLocks noChangeAspect="1"/>
          </p:cNvPicPr>
          <p:nvPr/>
        </p:nvPicPr>
        <p:blipFill>
          <a:blip r:embed="rId2"/>
          <a:stretch>
            <a:fillRect/>
          </a:stretch>
        </p:blipFill>
        <p:spPr>
          <a:xfrm>
            <a:off x="689861" y="174363"/>
            <a:ext cx="2917760" cy="1228555"/>
          </a:xfrm>
          <a:prstGeom prst="rect">
            <a:avLst/>
          </a:prstGeom>
        </p:spPr>
      </p:pic>
      <p:grpSp>
        <p:nvGrpSpPr>
          <p:cNvPr id="4" name="Group 3">
            <a:extLst>
              <a:ext uri="{FF2B5EF4-FFF2-40B4-BE49-F238E27FC236}">
                <a16:creationId xmlns:a16="http://schemas.microsoft.com/office/drawing/2014/main" id="{ECD8FD28-F453-D2BB-9ACE-15CB50AF7C1E}"/>
              </a:ext>
            </a:extLst>
          </p:cNvPr>
          <p:cNvGrpSpPr/>
          <p:nvPr/>
        </p:nvGrpSpPr>
        <p:grpSpPr>
          <a:xfrm>
            <a:off x="1797198" y="4314487"/>
            <a:ext cx="9130363" cy="2436104"/>
            <a:chOff x="1797198" y="4314487"/>
            <a:chExt cx="9130363" cy="2436104"/>
          </a:xfrm>
        </p:grpSpPr>
        <p:pic>
          <p:nvPicPr>
            <p:cNvPr id="7" name="Picture 6" descr="Logo, icon&#10;&#10;Description automatically generated">
              <a:extLst>
                <a:ext uri="{FF2B5EF4-FFF2-40B4-BE49-F238E27FC236}">
                  <a16:creationId xmlns:a16="http://schemas.microsoft.com/office/drawing/2014/main" id="{BA61B4A6-6CB2-D517-4B0E-6C740A443EF3}"/>
                </a:ext>
              </a:extLst>
            </p:cNvPr>
            <p:cNvPicPr>
              <a:picLocks noChangeAspect="1"/>
            </p:cNvPicPr>
            <p:nvPr/>
          </p:nvPicPr>
          <p:blipFill>
            <a:blip r:embed="rId3"/>
            <a:stretch>
              <a:fillRect/>
            </a:stretch>
          </p:blipFill>
          <p:spPr>
            <a:xfrm>
              <a:off x="1797198" y="4314487"/>
              <a:ext cx="1417692" cy="1738136"/>
            </a:xfrm>
            <a:prstGeom prst="rect">
              <a:avLst/>
            </a:prstGeom>
          </p:spPr>
        </p:pic>
        <p:pic>
          <p:nvPicPr>
            <p:cNvPr id="18" name="Picture 17" descr="Icon&#10;&#10;Description automatically generated">
              <a:extLst>
                <a:ext uri="{FF2B5EF4-FFF2-40B4-BE49-F238E27FC236}">
                  <a16:creationId xmlns:a16="http://schemas.microsoft.com/office/drawing/2014/main" id="{86C00A82-3004-4595-7034-C9D135E5E189}"/>
                </a:ext>
              </a:extLst>
            </p:cNvPr>
            <p:cNvPicPr>
              <a:picLocks noChangeAspect="1"/>
            </p:cNvPicPr>
            <p:nvPr/>
          </p:nvPicPr>
          <p:blipFill>
            <a:blip r:embed="rId4"/>
            <a:stretch>
              <a:fillRect/>
            </a:stretch>
          </p:blipFill>
          <p:spPr>
            <a:xfrm>
              <a:off x="3369052" y="4328966"/>
              <a:ext cx="1417695" cy="1748703"/>
            </a:xfrm>
            <a:prstGeom prst="rect">
              <a:avLst/>
            </a:prstGeom>
          </p:spPr>
        </p:pic>
        <p:pic>
          <p:nvPicPr>
            <p:cNvPr id="19" name="Picture 18" descr="Icon&#10;&#10;Description automatically generated">
              <a:extLst>
                <a:ext uri="{FF2B5EF4-FFF2-40B4-BE49-F238E27FC236}">
                  <a16:creationId xmlns:a16="http://schemas.microsoft.com/office/drawing/2014/main" id="{22F0015F-6B1A-0A83-801C-E93F55310C71}"/>
                </a:ext>
              </a:extLst>
            </p:cNvPr>
            <p:cNvPicPr>
              <a:picLocks noChangeAspect="1"/>
            </p:cNvPicPr>
            <p:nvPr/>
          </p:nvPicPr>
          <p:blipFill>
            <a:blip r:embed="rId5"/>
            <a:stretch>
              <a:fillRect/>
            </a:stretch>
          </p:blipFill>
          <p:spPr>
            <a:xfrm>
              <a:off x="4928922" y="4344982"/>
              <a:ext cx="1422627" cy="1738139"/>
            </a:xfrm>
            <a:prstGeom prst="rect">
              <a:avLst/>
            </a:prstGeom>
          </p:spPr>
        </p:pic>
        <p:pic>
          <p:nvPicPr>
            <p:cNvPr id="21" name="Picture 20" descr="A picture containing shape&#10;&#10;Description automatically generated">
              <a:extLst>
                <a:ext uri="{FF2B5EF4-FFF2-40B4-BE49-F238E27FC236}">
                  <a16:creationId xmlns:a16="http://schemas.microsoft.com/office/drawing/2014/main" id="{ECC6DAB3-629B-C4F8-385D-6975A79450E4}"/>
                </a:ext>
              </a:extLst>
            </p:cNvPr>
            <p:cNvPicPr>
              <a:picLocks noChangeAspect="1"/>
            </p:cNvPicPr>
            <p:nvPr/>
          </p:nvPicPr>
          <p:blipFill>
            <a:blip r:embed="rId6"/>
            <a:stretch>
              <a:fillRect/>
            </a:stretch>
          </p:blipFill>
          <p:spPr>
            <a:xfrm>
              <a:off x="6438898" y="4327456"/>
              <a:ext cx="1412766" cy="1746581"/>
            </a:xfrm>
            <a:prstGeom prst="rect">
              <a:avLst/>
            </a:prstGeom>
          </p:spPr>
        </p:pic>
        <p:pic>
          <p:nvPicPr>
            <p:cNvPr id="22" name="Picture 21" descr="Shape, icon&#10;&#10;Description automatically generated">
              <a:extLst>
                <a:ext uri="{FF2B5EF4-FFF2-40B4-BE49-F238E27FC236}">
                  <a16:creationId xmlns:a16="http://schemas.microsoft.com/office/drawing/2014/main" id="{F45E4174-85B0-F8B1-4995-1F3745B2E6DB}"/>
                </a:ext>
              </a:extLst>
            </p:cNvPr>
            <p:cNvPicPr>
              <a:picLocks noChangeAspect="1"/>
            </p:cNvPicPr>
            <p:nvPr/>
          </p:nvPicPr>
          <p:blipFill>
            <a:blip r:embed="rId7"/>
            <a:stretch>
              <a:fillRect/>
            </a:stretch>
          </p:blipFill>
          <p:spPr>
            <a:xfrm>
              <a:off x="7985558" y="4327415"/>
              <a:ext cx="1412763" cy="1750866"/>
            </a:xfrm>
            <a:prstGeom prst="rect">
              <a:avLst/>
            </a:prstGeom>
          </p:spPr>
        </p:pic>
        <p:pic>
          <p:nvPicPr>
            <p:cNvPr id="23" name="Picture 22" descr="Logo, icon&#10;&#10;Description automatically generated">
              <a:extLst>
                <a:ext uri="{FF2B5EF4-FFF2-40B4-BE49-F238E27FC236}">
                  <a16:creationId xmlns:a16="http://schemas.microsoft.com/office/drawing/2014/main" id="{E039594C-24FD-3741-8109-9CE51C9C33D5}"/>
                </a:ext>
              </a:extLst>
            </p:cNvPr>
            <p:cNvPicPr>
              <a:picLocks noChangeAspect="1"/>
            </p:cNvPicPr>
            <p:nvPr/>
          </p:nvPicPr>
          <p:blipFill>
            <a:blip r:embed="rId8"/>
            <a:stretch>
              <a:fillRect/>
            </a:stretch>
          </p:blipFill>
          <p:spPr>
            <a:xfrm>
              <a:off x="9514796" y="4321280"/>
              <a:ext cx="1412765" cy="1746580"/>
            </a:xfrm>
            <a:prstGeom prst="rect">
              <a:avLst/>
            </a:prstGeom>
          </p:spPr>
        </p:pic>
        <p:pic>
          <p:nvPicPr>
            <p:cNvPr id="24" name="Picture 23">
              <a:extLst>
                <a:ext uri="{FF2B5EF4-FFF2-40B4-BE49-F238E27FC236}">
                  <a16:creationId xmlns:a16="http://schemas.microsoft.com/office/drawing/2014/main" id="{E9B5306F-87C2-5231-E340-E0365BA7438B}"/>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16920" t="5417" r="75444" b="2617"/>
            <a:stretch/>
          </p:blipFill>
          <p:spPr>
            <a:xfrm>
              <a:off x="9835081" y="6056015"/>
              <a:ext cx="696323" cy="667211"/>
            </a:xfrm>
            <a:prstGeom prst="rect">
              <a:avLst/>
            </a:prstGeom>
          </p:spPr>
        </p:pic>
        <p:pic>
          <p:nvPicPr>
            <p:cNvPr id="25" name="Picture 24" descr="A close up of a logo&#10;&#10;Description automatically generated">
              <a:extLst>
                <a:ext uri="{FF2B5EF4-FFF2-40B4-BE49-F238E27FC236}">
                  <a16:creationId xmlns:a16="http://schemas.microsoft.com/office/drawing/2014/main" id="{CEB54B88-D33B-8C37-15D0-AE894CA4E737}"/>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81976" t="4044" r="2214" b="-750"/>
            <a:stretch/>
          </p:blipFill>
          <p:spPr>
            <a:xfrm>
              <a:off x="3233873" y="6083551"/>
              <a:ext cx="1698738" cy="656943"/>
            </a:xfrm>
            <a:prstGeom prst="rect">
              <a:avLst/>
            </a:prstGeom>
          </p:spPr>
        </p:pic>
        <p:pic>
          <p:nvPicPr>
            <p:cNvPr id="26" name="Picture 25" descr="A close up of a logo&#10;&#10;Description automatically generated">
              <a:extLst>
                <a:ext uri="{FF2B5EF4-FFF2-40B4-BE49-F238E27FC236}">
                  <a16:creationId xmlns:a16="http://schemas.microsoft.com/office/drawing/2014/main" id="{58AE0D1B-62B4-7773-3369-3469DD7BB007}"/>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2050" t="9632" r="87645" b="-105"/>
            <a:stretch/>
          </p:blipFill>
          <p:spPr>
            <a:xfrm>
              <a:off x="2016603" y="6105558"/>
              <a:ext cx="1070578" cy="645033"/>
            </a:xfrm>
            <a:prstGeom prst="rect">
              <a:avLst/>
            </a:prstGeom>
          </p:spPr>
        </p:pic>
        <p:pic>
          <p:nvPicPr>
            <p:cNvPr id="27" name="Picture 26" descr="A close up of a logo&#10;&#10;Description automatically generated">
              <a:extLst>
                <a:ext uri="{FF2B5EF4-FFF2-40B4-BE49-F238E27FC236}">
                  <a16:creationId xmlns:a16="http://schemas.microsoft.com/office/drawing/2014/main" id="{1F51C4E5-63BF-39F3-616A-C28E1988A47E}"/>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29270" t="5599" r="62867" b="2035"/>
            <a:stretch/>
          </p:blipFill>
          <p:spPr>
            <a:xfrm>
              <a:off x="5169612" y="6072613"/>
              <a:ext cx="797067" cy="662229"/>
            </a:xfrm>
            <a:prstGeom prst="rect">
              <a:avLst/>
            </a:prstGeom>
          </p:spPr>
        </p:pic>
        <p:pic>
          <p:nvPicPr>
            <p:cNvPr id="28" name="Picture 27" descr="A close up of a logo&#10;&#10;Description automatically generated">
              <a:extLst>
                <a:ext uri="{FF2B5EF4-FFF2-40B4-BE49-F238E27FC236}">
                  <a16:creationId xmlns:a16="http://schemas.microsoft.com/office/drawing/2014/main" id="{5D5B8383-606F-43E6-12C4-23FAB39DAC96}"/>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63608" t="7255" r="22877" b="2033"/>
            <a:stretch/>
          </p:blipFill>
          <p:spPr>
            <a:xfrm>
              <a:off x="6287547" y="6064493"/>
              <a:ext cx="1427744" cy="668878"/>
            </a:xfrm>
            <a:prstGeom prst="rect">
              <a:avLst/>
            </a:prstGeom>
          </p:spPr>
        </p:pic>
        <p:pic>
          <p:nvPicPr>
            <p:cNvPr id="30" name="Picture 29" descr="A close up of a logo&#10;&#10;Description automatically generated">
              <a:extLst>
                <a:ext uri="{FF2B5EF4-FFF2-40B4-BE49-F238E27FC236}">
                  <a16:creationId xmlns:a16="http://schemas.microsoft.com/office/drawing/2014/main" id="{595BC09C-3520-7643-C2EB-A628B318CC79}"/>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42123" t="5063" r="41123" b="2743"/>
            <a:stretch/>
          </p:blipFill>
          <p:spPr>
            <a:xfrm>
              <a:off x="7864762" y="6060881"/>
              <a:ext cx="1604849" cy="669021"/>
            </a:xfrm>
            <a:prstGeom prst="rect">
              <a:avLst/>
            </a:prstGeom>
          </p:spPr>
        </p:pic>
      </p:grpSp>
    </p:spTree>
    <p:extLst>
      <p:ext uri="{BB962C8B-B14F-4D97-AF65-F5344CB8AC3E}">
        <p14:creationId xmlns:p14="http://schemas.microsoft.com/office/powerpoint/2010/main" val="14971118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C94A8-22C7-0540-A1E3-8CA04F370D01}"/>
            </a:ext>
          </a:extLst>
        </p:cNvPr>
        <p:cNvGrpSpPr/>
        <p:nvPr/>
      </p:nvGrpSpPr>
      <p:grpSpPr>
        <a:xfrm>
          <a:off x="0" y="0"/>
          <a:ext cx="0" cy="0"/>
          <a:chOff x="0" y="0"/>
          <a:chExt cx="0" cy="0"/>
        </a:xfrm>
      </p:grpSpPr>
      <p:pic>
        <p:nvPicPr>
          <p:cNvPr id="4" name="Content Placeholder 3" descr="Design thinking mindset and some common ...">
            <a:extLst>
              <a:ext uri="{FF2B5EF4-FFF2-40B4-BE49-F238E27FC236}">
                <a16:creationId xmlns:a16="http://schemas.microsoft.com/office/drawing/2014/main" id="{405BE1C8-69F2-172C-26A8-6CB697DC1921}"/>
              </a:ext>
            </a:extLst>
          </p:cNvPr>
          <p:cNvPicPr>
            <a:picLocks noGrp="1" noChangeAspect="1"/>
          </p:cNvPicPr>
          <p:nvPr>
            <p:ph idx="1"/>
          </p:nvPr>
        </p:nvPicPr>
        <p:blipFill>
          <a:blip r:embed="rId2"/>
          <a:stretch>
            <a:fillRect/>
          </a:stretch>
        </p:blipFill>
        <p:spPr>
          <a:xfrm>
            <a:off x="197057" y="237193"/>
            <a:ext cx="4292947" cy="2108839"/>
          </a:xfrm>
        </p:spPr>
      </p:pic>
      <p:sp>
        <p:nvSpPr>
          <p:cNvPr id="2" name="Title 1">
            <a:extLst>
              <a:ext uri="{FF2B5EF4-FFF2-40B4-BE49-F238E27FC236}">
                <a16:creationId xmlns:a16="http://schemas.microsoft.com/office/drawing/2014/main" id="{EDB32827-7535-10A6-9949-CDC1DB739DF1}"/>
              </a:ext>
            </a:extLst>
          </p:cNvPr>
          <p:cNvSpPr>
            <a:spLocks noGrp="1"/>
          </p:cNvSpPr>
          <p:nvPr>
            <p:ph type="title"/>
          </p:nvPr>
        </p:nvSpPr>
        <p:spPr>
          <a:xfrm>
            <a:off x="297068" y="1138168"/>
            <a:ext cx="2034211" cy="629825"/>
          </a:xfrm>
        </p:spPr>
        <p:txBody>
          <a:bodyPr>
            <a:normAutofit fontScale="90000"/>
          </a:bodyPr>
          <a:lstStyle/>
          <a:p>
            <a:r>
              <a:rPr lang="en-US" sz="2800" b="1">
                <a:solidFill>
                  <a:srgbClr val="FFFFFF"/>
                </a:solidFill>
                <a:latin typeface="Century Gothic"/>
                <a:cs typeface="Calibri Light"/>
              </a:rPr>
              <a:t>Something to consider</a:t>
            </a:r>
            <a:endParaRPr lang="en-US" sz="2800" b="1">
              <a:solidFill>
                <a:srgbClr val="FFFFFF"/>
              </a:solidFill>
              <a:latin typeface="Century Gothic"/>
            </a:endParaRPr>
          </a:p>
        </p:txBody>
      </p:sp>
      <p:sp>
        <p:nvSpPr>
          <p:cNvPr id="12" name="TextBox 11">
            <a:extLst>
              <a:ext uri="{FF2B5EF4-FFF2-40B4-BE49-F238E27FC236}">
                <a16:creationId xmlns:a16="http://schemas.microsoft.com/office/drawing/2014/main" id="{0C755786-B888-8C2C-D09C-C2C29542A745}"/>
              </a:ext>
            </a:extLst>
          </p:cNvPr>
          <p:cNvSpPr txBox="1"/>
          <p:nvPr/>
        </p:nvSpPr>
        <p:spPr>
          <a:xfrm>
            <a:off x="4828519" y="373481"/>
            <a:ext cx="7149032" cy="1938992"/>
          </a:xfrm>
          <a:prstGeom prst="rect">
            <a:avLst/>
          </a:prstGeom>
          <a:solidFill>
            <a:schemeClr val="bg1">
              <a:lumMod val="9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6000" b="1" dirty="0">
                <a:latin typeface="Century Gothic"/>
              </a:rPr>
              <a:t>Caring means forgiveness</a:t>
            </a:r>
          </a:p>
        </p:txBody>
      </p:sp>
      <p:pic>
        <p:nvPicPr>
          <p:cNvPr id="6" name="Picture 5" descr="How to Draw a Book 📖 (opened or closed ...">
            <a:extLst>
              <a:ext uri="{FF2B5EF4-FFF2-40B4-BE49-F238E27FC236}">
                <a16:creationId xmlns:a16="http://schemas.microsoft.com/office/drawing/2014/main" id="{FF864DD9-0047-6F97-937D-47A5AF5BEFD0}"/>
              </a:ext>
            </a:extLst>
          </p:cNvPr>
          <p:cNvPicPr>
            <a:picLocks noChangeAspect="1"/>
          </p:cNvPicPr>
          <p:nvPr/>
        </p:nvPicPr>
        <p:blipFill>
          <a:blip r:embed="rId3"/>
          <a:srcRect l="24744" t="25519" r="22594" b="27635"/>
          <a:stretch/>
        </p:blipFill>
        <p:spPr>
          <a:xfrm rot="21240000">
            <a:off x="5590715" y="3814664"/>
            <a:ext cx="1883046" cy="1084438"/>
          </a:xfrm>
          <a:prstGeom prst="rect">
            <a:avLst/>
          </a:prstGeom>
        </p:spPr>
      </p:pic>
      <p:sp>
        <p:nvSpPr>
          <p:cNvPr id="5" name="TextBox 4">
            <a:extLst>
              <a:ext uri="{FF2B5EF4-FFF2-40B4-BE49-F238E27FC236}">
                <a16:creationId xmlns:a16="http://schemas.microsoft.com/office/drawing/2014/main" id="{85EFDFC9-3E26-F36A-57FD-61C6B9A22F0C}"/>
              </a:ext>
            </a:extLst>
          </p:cNvPr>
          <p:cNvSpPr txBox="1"/>
          <p:nvPr/>
        </p:nvSpPr>
        <p:spPr>
          <a:xfrm>
            <a:off x="293914" y="2634342"/>
            <a:ext cx="689609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latin typeface="Century Gothic"/>
                <a:ea typeface="+mn-lt"/>
                <a:cs typeface="+mn-lt"/>
              </a:rPr>
              <a:t>Sometimes caring means letting go of grudges.</a:t>
            </a:r>
            <a:endParaRPr lang="en-US" sz="3600">
              <a:latin typeface="Century Gothic"/>
            </a:endParaRPr>
          </a:p>
        </p:txBody>
      </p:sp>
      <p:sp>
        <p:nvSpPr>
          <p:cNvPr id="8" name="TextBox 7">
            <a:extLst>
              <a:ext uri="{FF2B5EF4-FFF2-40B4-BE49-F238E27FC236}">
                <a16:creationId xmlns:a16="http://schemas.microsoft.com/office/drawing/2014/main" id="{D1B4B432-F58B-7794-F672-4A0D71788889}"/>
              </a:ext>
            </a:extLst>
          </p:cNvPr>
          <p:cNvSpPr txBox="1"/>
          <p:nvPr/>
        </p:nvSpPr>
        <p:spPr>
          <a:xfrm>
            <a:off x="293913" y="4183166"/>
            <a:ext cx="4926199"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panose="020B0604020202020204" pitchFamily="34" charset="0"/>
              <a:buChar char="•"/>
            </a:pPr>
            <a:r>
              <a:rPr lang="en-US" sz="2400" dirty="0">
                <a:latin typeface="Century Gothic"/>
              </a:rPr>
              <a:t>What can you remember about the parable of the Lost Son?</a:t>
            </a:r>
            <a:endParaRPr lang="en-US"/>
          </a:p>
          <a:p>
            <a:pPr marL="342900" indent="-342900">
              <a:buFont typeface="Arial" panose="020B0604020202020204" pitchFamily="34" charset="0"/>
              <a:buChar char="•"/>
            </a:pPr>
            <a:endParaRPr lang="en-US" sz="2000" dirty="0">
              <a:latin typeface="Century Gothic"/>
            </a:endParaRPr>
          </a:p>
          <a:p>
            <a:pPr marL="342900" indent="-342900">
              <a:buFont typeface="Arial" panose="020B0604020202020204" pitchFamily="34" charset="0"/>
              <a:buChar char="•"/>
            </a:pPr>
            <a:r>
              <a:rPr lang="en-US" sz="2400" dirty="0">
                <a:latin typeface="Century Gothic"/>
              </a:rPr>
              <a:t>How does this link to the concept of forgiveness? </a:t>
            </a:r>
          </a:p>
        </p:txBody>
      </p:sp>
      <p:pic>
        <p:nvPicPr>
          <p:cNvPr id="9" name="Picture 8" descr="The Prodigal Son (by Kaye Redman Fine Art)">
            <a:extLst>
              <a:ext uri="{FF2B5EF4-FFF2-40B4-BE49-F238E27FC236}">
                <a16:creationId xmlns:a16="http://schemas.microsoft.com/office/drawing/2014/main" id="{A3E3068B-E100-F9B6-C7B2-11480F8931F6}"/>
              </a:ext>
            </a:extLst>
          </p:cNvPr>
          <p:cNvPicPr>
            <a:picLocks noChangeAspect="1"/>
          </p:cNvPicPr>
          <p:nvPr/>
        </p:nvPicPr>
        <p:blipFill>
          <a:blip r:embed="rId4"/>
          <a:stretch>
            <a:fillRect/>
          </a:stretch>
        </p:blipFill>
        <p:spPr>
          <a:xfrm>
            <a:off x="8109858" y="2632923"/>
            <a:ext cx="3233057" cy="3965239"/>
          </a:xfrm>
          <a:prstGeom prst="rect">
            <a:avLst/>
          </a:prstGeom>
        </p:spPr>
      </p:pic>
    </p:spTree>
    <p:extLst>
      <p:ext uri="{BB962C8B-B14F-4D97-AF65-F5344CB8AC3E}">
        <p14:creationId xmlns:p14="http://schemas.microsoft.com/office/powerpoint/2010/main" val="87052149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65C2D-94E9-488A-89C5-97822C1F09A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A656DCD-1088-87C8-0A0B-592317219D04}"/>
              </a:ext>
            </a:extLst>
          </p:cNvPr>
          <p:cNvSpPr/>
          <p:nvPr/>
        </p:nvSpPr>
        <p:spPr>
          <a:xfrm>
            <a:off x="277906" y="233082"/>
            <a:ext cx="11582400" cy="6294271"/>
          </a:xfrm>
          <a:prstGeom prst="rect">
            <a:avLst/>
          </a:prstGeom>
          <a:noFill/>
          <a:ln w="57150">
            <a:solidFill>
              <a:srgbClr val="3789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6F89C9F3-80FC-3D7C-8B23-C3D7A5F3D936}"/>
              </a:ext>
            </a:extLst>
          </p:cNvPr>
          <p:cNvSpPr txBox="1">
            <a:spLocks/>
          </p:cNvSpPr>
          <p:nvPr/>
        </p:nvSpPr>
        <p:spPr>
          <a:xfrm>
            <a:off x="-2110866" y="458470"/>
            <a:ext cx="10003916" cy="1325563"/>
          </a:xfrm>
          <a:prstGeom prst="rect">
            <a:avLst/>
          </a:prstGeom>
        </p:spPr>
        <p:txBody>
          <a:bodyPr vert="horz" lIns="91440" tIns="45720" rIns="91440" bIns="45720" rtlCol="0" anchor="b">
            <a:normAutofit/>
          </a:bodyPr>
          <a:lstStyle>
            <a:lvl1pPr algn="ctr" defTabSz="914400" rtl="0" eaLnBrk="1" latinLnBrk="0" hangingPunct="1">
              <a:lnSpc>
                <a:spcPct val="100000"/>
              </a:lnSpc>
              <a:spcBef>
                <a:spcPct val="0"/>
              </a:spcBef>
              <a:buNone/>
              <a:defRPr sz="6000" b="1" i="0" kern="1200">
                <a:solidFill>
                  <a:schemeClr val="tx1"/>
                </a:solidFill>
                <a:latin typeface="Lexend" pitchFamily="2" charset="77"/>
                <a:ea typeface="+mj-ea"/>
                <a:cs typeface="+mj-cs"/>
              </a:defRPr>
            </a:lvl1pPr>
          </a:lstStyle>
          <a:p>
            <a:endParaRPr lang="en-GB" sz="2800">
              <a:solidFill>
                <a:srgbClr val="378935"/>
              </a:solidFill>
              <a:effectLst>
                <a:outerShdw blurRad="38100" dist="38100" dir="2700000" algn="tl">
                  <a:srgbClr val="000000">
                    <a:alpha val="43137"/>
                  </a:srgbClr>
                </a:outerShdw>
              </a:effectLst>
            </a:endParaRPr>
          </a:p>
        </p:txBody>
      </p:sp>
      <p:cxnSp>
        <p:nvCxnSpPr>
          <p:cNvPr id="4" name="Straight Connector 3">
            <a:extLst>
              <a:ext uri="{FF2B5EF4-FFF2-40B4-BE49-F238E27FC236}">
                <a16:creationId xmlns:a16="http://schemas.microsoft.com/office/drawing/2014/main" id="{916C50A2-6949-5894-7260-DBE2CD8024C3}"/>
              </a:ext>
            </a:extLst>
          </p:cNvPr>
          <p:cNvCxnSpPr/>
          <p:nvPr/>
        </p:nvCxnSpPr>
        <p:spPr>
          <a:xfrm>
            <a:off x="838200" y="1023413"/>
            <a:ext cx="10800806" cy="7033"/>
          </a:xfrm>
          <a:prstGeom prst="line">
            <a:avLst/>
          </a:prstGeom>
          <a:ln w="25400">
            <a:solidFill>
              <a:srgbClr val="378935"/>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6" name="Title 1">
            <a:extLst>
              <a:ext uri="{FF2B5EF4-FFF2-40B4-BE49-F238E27FC236}">
                <a16:creationId xmlns:a16="http://schemas.microsoft.com/office/drawing/2014/main" id="{5FB75FDF-BA80-DA37-DA5A-DD89280D0A6D}"/>
              </a:ext>
            </a:extLst>
          </p:cNvPr>
          <p:cNvSpPr txBox="1">
            <a:spLocks/>
          </p:cNvSpPr>
          <p:nvPr/>
        </p:nvSpPr>
        <p:spPr>
          <a:xfrm>
            <a:off x="838200" y="-290528"/>
            <a:ext cx="8300701" cy="1325563"/>
          </a:xfrm>
          <a:prstGeom prst="rect">
            <a:avLst/>
          </a:prstGeom>
        </p:spPr>
        <p:txBody>
          <a:bodyPr vert="horz" lIns="91440" tIns="45720" rIns="91440" bIns="45720" rtlCol="0" anchor="b">
            <a:normAutofit/>
          </a:bodyPr>
          <a:lstStyle>
            <a:lvl1pPr algn="ctr" defTabSz="914400" rtl="0" eaLnBrk="1" latinLnBrk="0" hangingPunct="1">
              <a:lnSpc>
                <a:spcPct val="100000"/>
              </a:lnSpc>
              <a:spcBef>
                <a:spcPct val="0"/>
              </a:spcBef>
              <a:buNone/>
              <a:defRPr sz="6000" b="1" i="0" kern="1200">
                <a:solidFill>
                  <a:schemeClr val="tx1"/>
                </a:solidFill>
                <a:latin typeface="Lexend" pitchFamily="2" charset="77"/>
                <a:ea typeface="+mj-ea"/>
                <a:cs typeface="+mj-cs"/>
              </a:defRPr>
            </a:lvl1pPr>
          </a:lstStyle>
          <a:p>
            <a:pPr algn="l"/>
            <a:r>
              <a:rPr lang="en-GB" sz="3600" b="0">
                <a:solidFill>
                  <a:srgbClr val="17417D"/>
                </a:solidFill>
                <a:latin typeface="+mn-lt"/>
              </a:rPr>
              <a:t>Our Academy Vision</a:t>
            </a:r>
            <a:endParaRPr lang="en-GB" sz="2000" b="0">
              <a:solidFill>
                <a:srgbClr val="17417D"/>
              </a:solidFill>
              <a:latin typeface="+mn-lt"/>
            </a:endParaRPr>
          </a:p>
        </p:txBody>
      </p:sp>
      <p:pic>
        <p:nvPicPr>
          <p:cNvPr id="3" name="Picture 2" descr="A close-up of a logo&#10;&#10;Description automatically generated">
            <a:extLst>
              <a:ext uri="{FF2B5EF4-FFF2-40B4-BE49-F238E27FC236}">
                <a16:creationId xmlns:a16="http://schemas.microsoft.com/office/drawing/2014/main" id="{8F673AA3-D6F8-512D-3C58-FED1CBD3EFA9}"/>
              </a:ext>
            </a:extLst>
          </p:cNvPr>
          <p:cNvPicPr>
            <a:picLocks noChangeAspect="1"/>
          </p:cNvPicPr>
          <p:nvPr/>
        </p:nvPicPr>
        <p:blipFill>
          <a:blip r:embed="rId2"/>
          <a:stretch>
            <a:fillRect/>
          </a:stretch>
        </p:blipFill>
        <p:spPr>
          <a:xfrm>
            <a:off x="9508140" y="404576"/>
            <a:ext cx="2226660" cy="926117"/>
          </a:xfrm>
          <a:prstGeom prst="rect">
            <a:avLst/>
          </a:prstGeom>
        </p:spPr>
      </p:pic>
      <p:sp>
        <p:nvSpPr>
          <p:cNvPr id="9" name="TextBox 8">
            <a:extLst>
              <a:ext uri="{FF2B5EF4-FFF2-40B4-BE49-F238E27FC236}">
                <a16:creationId xmlns:a16="http://schemas.microsoft.com/office/drawing/2014/main" id="{059113DF-27E1-4520-80FE-189E131EA9A7}"/>
              </a:ext>
            </a:extLst>
          </p:cNvPr>
          <p:cNvSpPr txBox="1"/>
          <p:nvPr/>
        </p:nvSpPr>
        <p:spPr>
          <a:xfrm>
            <a:off x="926275" y="3268902"/>
            <a:ext cx="8720272" cy="3170099"/>
          </a:xfrm>
          <a:prstGeom prst="rect">
            <a:avLst/>
          </a:prstGeom>
          <a:noFill/>
        </p:spPr>
        <p:txBody>
          <a:bodyPr wrap="square">
            <a:spAutoFit/>
          </a:bodyPr>
          <a:lstStyle/>
          <a:p>
            <a:r>
              <a:rPr lang="en-GB" sz="2000">
                <a:solidFill>
                  <a:schemeClr val="tx1">
                    <a:lumMod val="75000"/>
                  </a:schemeClr>
                </a:solidFill>
                <a:effectLst/>
                <a:ea typeface="Times New Roman" panose="02020603050405020304" pitchFamily="18" charset="0"/>
              </a:rPr>
              <a:t>Discovering 'life in all its fullness' (John 10:10) </a:t>
            </a:r>
          </a:p>
          <a:p>
            <a:r>
              <a:rPr lang="en-GB" sz="2000">
                <a:solidFill>
                  <a:schemeClr val="tx1">
                    <a:lumMod val="75000"/>
                  </a:schemeClr>
                </a:solidFill>
                <a:effectLst/>
                <a:ea typeface="Times New Roman" panose="02020603050405020304" pitchFamily="18" charset="0"/>
              </a:rPr>
              <a:t> </a:t>
            </a:r>
          </a:p>
          <a:p>
            <a:r>
              <a:rPr lang="en-GB" sz="2000">
                <a:solidFill>
                  <a:schemeClr val="tx1">
                    <a:lumMod val="75000"/>
                  </a:schemeClr>
                </a:solidFill>
                <a:effectLst/>
                <a:ea typeface="Times New Roman" panose="02020603050405020304" pitchFamily="18" charset="0"/>
              </a:rPr>
              <a:t>Rooted in the life and teaching of Jesus the King, we: </a:t>
            </a:r>
          </a:p>
          <a:p>
            <a:r>
              <a:rPr lang="en-GB" sz="2000">
                <a:solidFill>
                  <a:schemeClr val="tx1">
                    <a:lumMod val="75000"/>
                  </a:schemeClr>
                </a:solidFill>
                <a:effectLst/>
                <a:ea typeface="Times New Roman" panose="02020603050405020304" pitchFamily="18" charset="0"/>
              </a:rPr>
              <a:t>• Aspire to grow into the people God calls us to be.</a:t>
            </a:r>
          </a:p>
          <a:p>
            <a:r>
              <a:rPr lang="en-GB" sz="2000">
                <a:solidFill>
                  <a:schemeClr val="tx1">
                    <a:lumMod val="75000"/>
                  </a:schemeClr>
                </a:solidFill>
                <a:effectLst/>
                <a:ea typeface="Times New Roman" panose="02020603050405020304" pitchFamily="18" charset="0"/>
              </a:rPr>
              <a:t> • Belong to a community where everyone is known and valued. </a:t>
            </a:r>
          </a:p>
          <a:p>
            <a:r>
              <a:rPr lang="en-GB" sz="2000">
                <a:solidFill>
                  <a:schemeClr val="tx1">
                    <a:lumMod val="75000"/>
                  </a:schemeClr>
                </a:solidFill>
                <a:effectLst/>
                <a:ea typeface="Times New Roman" panose="02020603050405020304" pitchFamily="18" charset="0"/>
              </a:rPr>
              <a:t>• Care for others with compassion and courage. </a:t>
            </a:r>
          </a:p>
          <a:p>
            <a:r>
              <a:rPr lang="en-GB" sz="2000">
                <a:solidFill>
                  <a:schemeClr val="tx1">
                    <a:lumMod val="75000"/>
                  </a:schemeClr>
                </a:solidFill>
                <a:effectLst/>
                <a:ea typeface="Times New Roman" panose="02020603050405020304" pitchFamily="18" charset="0"/>
              </a:rPr>
              <a:t> </a:t>
            </a:r>
          </a:p>
          <a:p>
            <a:r>
              <a:rPr lang="en-GB" sz="2000">
                <a:solidFill>
                  <a:schemeClr val="tx1">
                    <a:lumMod val="75000"/>
                  </a:schemeClr>
                </a:solidFill>
                <a:effectLst/>
                <a:ea typeface="Times New Roman" panose="02020603050405020304" pitchFamily="18" charset="0"/>
              </a:rPr>
              <a:t>Through the vision, we live out the Christian faith with hope, dignity, and love shaping lives of purpose, service, and “life in all its fullness”.</a:t>
            </a:r>
          </a:p>
        </p:txBody>
      </p:sp>
      <p:pic>
        <p:nvPicPr>
          <p:cNvPr id="12" name="Picture 11">
            <a:extLst>
              <a:ext uri="{FF2B5EF4-FFF2-40B4-BE49-F238E27FC236}">
                <a16:creationId xmlns:a16="http://schemas.microsoft.com/office/drawing/2014/main" id="{5F0D86F9-EEE5-4549-987A-33EF1DA988BB}"/>
              </a:ext>
            </a:extLst>
          </p:cNvPr>
          <p:cNvPicPr>
            <a:picLocks noChangeAspect="1"/>
          </p:cNvPicPr>
          <p:nvPr/>
        </p:nvPicPr>
        <p:blipFill>
          <a:blip r:embed="rId3"/>
          <a:stretch>
            <a:fillRect/>
          </a:stretch>
        </p:blipFill>
        <p:spPr>
          <a:xfrm>
            <a:off x="838200" y="1146068"/>
            <a:ext cx="4038600" cy="1726705"/>
          </a:xfrm>
          <a:prstGeom prst="rect">
            <a:avLst/>
          </a:prstGeom>
          <a:ln w="57150">
            <a:solidFill>
              <a:srgbClr val="0070C0"/>
            </a:solidFill>
          </a:ln>
        </p:spPr>
      </p:pic>
    </p:spTree>
    <p:extLst>
      <p:ext uri="{BB962C8B-B14F-4D97-AF65-F5344CB8AC3E}">
        <p14:creationId xmlns:p14="http://schemas.microsoft.com/office/powerpoint/2010/main" val="38490555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667A5-B5D3-695B-4E6D-42BF1316E24D}"/>
            </a:ext>
          </a:extLst>
        </p:cNvPr>
        <p:cNvGrpSpPr/>
        <p:nvPr/>
      </p:nvGrpSpPr>
      <p:grpSpPr>
        <a:xfrm>
          <a:off x="0" y="0"/>
          <a:ext cx="0" cy="0"/>
          <a:chOff x="0" y="0"/>
          <a:chExt cx="0" cy="0"/>
        </a:xfrm>
      </p:grpSpPr>
      <p:pic>
        <p:nvPicPr>
          <p:cNvPr id="2" name="Picture 1" descr="A picture containing text&#10;&#10;Description automatically generated">
            <a:extLst>
              <a:ext uri="{FF2B5EF4-FFF2-40B4-BE49-F238E27FC236}">
                <a16:creationId xmlns:a16="http://schemas.microsoft.com/office/drawing/2014/main" id="{E8E213E8-58E1-2C86-7887-E532E3E9FC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2051" y="41408"/>
            <a:ext cx="5707495" cy="1914537"/>
          </a:xfrm>
          <a:prstGeom prst="rect">
            <a:avLst/>
          </a:prstGeom>
        </p:spPr>
      </p:pic>
      <p:sp>
        <p:nvSpPr>
          <p:cNvPr id="4" name="TextBox 3">
            <a:extLst>
              <a:ext uri="{FF2B5EF4-FFF2-40B4-BE49-F238E27FC236}">
                <a16:creationId xmlns:a16="http://schemas.microsoft.com/office/drawing/2014/main" id="{82FF95FF-6150-7B9D-9D2D-8919809FA558}"/>
              </a:ext>
            </a:extLst>
          </p:cNvPr>
          <p:cNvSpPr txBox="1"/>
          <p:nvPr/>
        </p:nvSpPr>
        <p:spPr>
          <a:xfrm>
            <a:off x="1896703" y="2033981"/>
            <a:ext cx="8561248" cy="2985433"/>
          </a:xfrm>
          <a:prstGeom prst="rect">
            <a:avLst/>
          </a:prstGeom>
          <a:solidFill>
            <a:srgbClr val="3A224D"/>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a:solidFill>
                  <a:schemeClr val="bg1"/>
                </a:solidFill>
                <a:latin typeface="Century Gothic" panose="020B0502020202020204" pitchFamily="34" charset="0"/>
                <a:ea typeface="Calibri"/>
                <a:cs typeface="Calibri"/>
              </a:rPr>
              <a:t> Gathering</a:t>
            </a:r>
            <a:endParaRPr lang="en-US" sz="2800">
              <a:solidFill>
                <a:schemeClr val="bg1"/>
              </a:solidFill>
              <a:latin typeface="Century Gothic" panose="020B0502020202020204" pitchFamily="34" charset="0"/>
              <a:ea typeface="Calibri" panose="020F0502020204030204"/>
              <a:cs typeface="Calibri" panose="020F0502020204030204"/>
            </a:endParaRPr>
          </a:p>
          <a:p>
            <a:pPr algn="ctr"/>
            <a:endParaRPr lang="en-US" sz="2800" b="1">
              <a:solidFill>
                <a:schemeClr val="bg1"/>
              </a:solidFill>
              <a:latin typeface="Century Gothic" panose="020B0502020202020204" pitchFamily="34" charset="0"/>
              <a:ea typeface="Calibri"/>
              <a:cs typeface="Calibri"/>
            </a:endParaRPr>
          </a:p>
          <a:p>
            <a:r>
              <a:rPr lang="en-US" sz="2400">
                <a:solidFill>
                  <a:schemeClr val="bg1"/>
                </a:solidFill>
                <a:latin typeface="Century Gothic" panose="020B0502020202020204" pitchFamily="34" charset="0"/>
                <a:ea typeface="Calibri"/>
                <a:cs typeface="Calibri"/>
              </a:rPr>
              <a:t> Leader:  </a:t>
            </a:r>
            <a:r>
              <a:rPr lang="en-US" sz="2800">
                <a:solidFill>
                  <a:schemeClr val="bg1"/>
                </a:solidFill>
                <a:latin typeface="Century Gothic" panose="020B0502020202020204" pitchFamily="34" charset="0"/>
                <a:ea typeface="Calibri"/>
                <a:cs typeface="Calibri"/>
              </a:rPr>
              <a:t>   Let us begin our time of daily worship:</a:t>
            </a:r>
          </a:p>
          <a:p>
            <a:r>
              <a:rPr lang="en-US" sz="2800">
                <a:solidFill>
                  <a:schemeClr val="bg1"/>
                </a:solidFill>
                <a:latin typeface="Century Gothic" panose="020B0502020202020204" pitchFamily="34" charset="0"/>
                <a:ea typeface="Calibri"/>
                <a:cs typeface="Calibri"/>
              </a:rPr>
              <a:t>               As your Word reveals your kingdom ...</a:t>
            </a:r>
            <a:endParaRPr lang="en-US" sz="2800">
              <a:solidFill>
                <a:schemeClr val="bg1"/>
              </a:solidFill>
              <a:latin typeface="Century Gothic" panose="020B0502020202020204" pitchFamily="34" charset="0"/>
              <a:cs typeface="Calibri"/>
            </a:endParaRPr>
          </a:p>
          <a:p>
            <a:endParaRPr lang="en-US" sz="2800">
              <a:solidFill>
                <a:srgbClr val="000000"/>
              </a:solidFill>
              <a:latin typeface="Century Gothic" panose="020B0502020202020204" pitchFamily="34" charset="0"/>
              <a:ea typeface="Calibri"/>
              <a:cs typeface="Calibri"/>
            </a:endParaRPr>
          </a:p>
          <a:p>
            <a:r>
              <a:rPr lang="en-US" sz="2400" b="1">
                <a:solidFill>
                  <a:schemeClr val="bg1"/>
                </a:solidFill>
                <a:latin typeface="Century Gothic" panose="020B0502020202020204" pitchFamily="34" charset="0"/>
                <a:ea typeface="Calibri"/>
                <a:cs typeface="Calibri"/>
              </a:rPr>
              <a:t> </a:t>
            </a:r>
            <a:endParaRPr lang="en-US" sz="2800" b="1">
              <a:solidFill>
                <a:schemeClr val="bg1"/>
              </a:solidFill>
              <a:latin typeface="Century Gothic" panose="020B0502020202020204" pitchFamily="34" charset="0"/>
              <a:ea typeface="Calibri"/>
              <a:cs typeface="Calibri"/>
            </a:endParaRPr>
          </a:p>
          <a:p>
            <a:endParaRPr lang="en-US" sz="1200">
              <a:solidFill>
                <a:srgbClr val="000000"/>
              </a:solidFill>
              <a:latin typeface="Century Gothic" panose="020B0502020202020204" pitchFamily="34" charset="0"/>
              <a:ea typeface="Calibri"/>
              <a:cs typeface="Calibri"/>
            </a:endParaRPr>
          </a:p>
          <a:p>
            <a:endParaRPr lang="en-US" sz="1200">
              <a:solidFill>
                <a:srgbClr val="FFFFFF"/>
              </a:solidFill>
              <a:latin typeface="TW Cen MT"/>
              <a:ea typeface="Calibri"/>
              <a:cs typeface="Calibri"/>
            </a:endParaRPr>
          </a:p>
        </p:txBody>
      </p:sp>
      <p:pic>
        <p:nvPicPr>
          <p:cNvPr id="5" name="Picture 4" descr="The King's CofE Academy, Kidsgrove, Stoke-on-Trent | Teaching Jobs &amp;  Education Jobs | MyNewTerm">
            <a:extLst>
              <a:ext uri="{FF2B5EF4-FFF2-40B4-BE49-F238E27FC236}">
                <a16:creationId xmlns:a16="http://schemas.microsoft.com/office/drawing/2014/main" id="{A84E4715-0827-6F82-C5DF-5F351FDBF9B8}"/>
              </a:ext>
            </a:extLst>
          </p:cNvPr>
          <p:cNvPicPr>
            <a:picLocks noChangeAspect="1"/>
          </p:cNvPicPr>
          <p:nvPr/>
        </p:nvPicPr>
        <p:blipFill>
          <a:blip r:embed="rId3"/>
          <a:stretch>
            <a:fillRect/>
          </a:stretch>
        </p:blipFill>
        <p:spPr>
          <a:xfrm>
            <a:off x="8361591" y="5864680"/>
            <a:ext cx="2143125" cy="904875"/>
          </a:xfrm>
          <a:prstGeom prst="rect">
            <a:avLst/>
          </a:prstGeom>
        </p:spPr>
      </p:pic>
    </p:spTree>
    <p:extLst>
      <p:ext uri="{BB962C8B-B14F-4D97-AF65-F5344CB8AC3E}">
        <p14:creationId xmlns:p14="http://schemas.microsoft.com/office/powerpoint/2010/main" val="1874971948"/>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B6521-114B-B7AA-AA09-999BB9BF64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3DC125-4913-ED56-8B29-8EFEC1747B0C}"/>
              </a:ext>
            </a:extLst>
          </p:cNvPr>
          <p:cNvSpPr>
            <a:spLocks noGrp="1"/>
          </p:cNvSpPr>
          <p:nvPr>
            <p:ph type="title"/>
          </p:nvPr>
        </p:nvSpPr>
        <p:spPr>
          <a:xfrm>
            <a:off x="429592" y="300600"/>
            <a:ext cx="11509512" cy="1109320"/>
          </a:xfrm>
          <a:solidFill>
            <a:schemeClr val="bg1">
              <a:lumMod val="95000"/>
            </a:schemeClr>
          </a:solidFill>
        </p:spPr>
        <p:txBody>
          <a:bodyPr>
            <a:normAutofit fontScale="90000"/>
          </a:bodyPr>
          <a:lstStyle/>
          <a:p>
            <a:pPr algn="ctr"/>
            <a:r>
              <a:rPr lang="en-US" i="1" dirty="0">
                <a:latin typeface="Century Gothic"/>
                <a:ea typeface="+mj-lt"/>
                <a:cs typeface="+mj-lt"/>
              </a:rPr>
              <a:t>“Love… keeps no record of wrongs.”</a:t>
            </a:r>
            <a:r>
              <a:rPr lang="en-US" dirty="0">
                <a:latin typeface="Century Gothic"/>
                <a:ea typeface="+mj-lt"/>
                <a:cs typeface="+mj-lt"/>
              </a:rPr>
              <a:t> </a:t>
            </a:r>
            <a:r>
              <a:rPr lang="en-US" sz="3600" dirty="0">
                <a:latin typeface="Century Gothic"/>
                <a:ea typeface="+mj-lt"/>
                <a:cs typeface="+mj-lt"/>
              </a:rPr>
              <a:t>- 1 Corinthians 13:5 </a:t>
            </a:r>
            <a:endParaRPr lang="en-US" sz="3600" dirty="0">
              <a:latin typeface="Century Gothic"/>
            </a:endParaRPr>
          </a:p>
        </p:txBody>
      </p:sp>
      <p:pic>
        <p:nvPicPr>
          <p:cNvPr id="5" name="Picture 4">
            <a:extLst>
              <a:ext uri="{FF2B5EF4-FFF2-40B4-BE49-F238E27FC236}">
                <a16:creationId xmlns:a16="http://schemas.microsoft.com/office/drawing/2014/main" id="{0F0C6AA7-4E94-CDD0-1C69-E412D7613AC3}"/>
              </a:ext>
            </a:extLst>
          </p:cNvPr>
          <p:cNvPicPr>
            <a:picLocks noChangeAspect="1"/>
          </p:cNvPicPr>
          <p:nvPr/>
        </p:nvPicPr>
        <p:blipFill>
          <a:blip r:embed="rId2"/>
          <a:stretch>
            <a:fillRect/>
          </a:stretch>
        </p:blipFill>
        <p:spPr>
          <a:xfrm>
            <a:off x="432602" y="3003692"/>
            <a:ext cx="4846876" cy="3631256"/>
          </a:xfrm>
          <a:prstGeom prst="rect">
            <a:avLst/>
          </a:prstGeom>
        </p:spPr>
      </p:pic>
      <p:sp>
        <p:nvSpPr>
          <p:cNvPr id="7" name="Content Placeholder 6">
            <a:extLst>
              <a:ext uri="{FF2B5EF4-FFF2-40B4-BE49-F238E27FC236}">
                <a16:creationId xmlns:a16="http://schemas.microsoft.com/office/drawing/2014/main" id="{4EC3174E-4388-E3D9-3366-30851D6E0911}"/>
              </a:ext>
            </a:extLst>
          </p:cNvPr>
          <p:cNvSpPr>
            <a:spLocks noGrp="1"/>
          </p:cNvSpPr>
          <p:nvPr>
            <p:ph idx="1"/>
          </p:nvPr>
        </p:nvSpPr>
        <p:spPr>
          <a:xfrm>
            <a:off x="430371" y="1713336"/>
            <a:ext cx="11642500" cy="1005165"/>
          </a:xfrm>
        </p:spPr>
        <p:txBody>
          <a:bodyPr vert="horz" lIns="91440" tIns="45720" rIns="91440" bIns="45720" rtlCol="0" anchor="t">
            <a:normAutofit/>
          </a:bodyPr>
          <a:lstStyle/>
          <a:p>
            <a:pPr marL="0" indent="0" algn="ctr">
              <a:buNone/>
            </a:pPr>
            <a:r>
              <a:rPr lang="en-US" sz="3200" dirty="0">
                <a:solidFill>
                  <a:srgbClr val="000000"/>
                </a:solidFill>
                <a:latin typeface="Century Gothic"/>
                <a:ea typeface="+mn-lt"/>
                <a:cs typeface="+mn-lt"/>
              </a:rPr>
              <a:t>Forgiveness sets people free — both the one who hurt us and ourselves.</a:t>
            </a:r>
            <a:endParaRPr lang="en-US" sz="3200" dirty="0">
              <a:latin typeface="Century Gothic"/>
            </a:endParaRPr>
          </a:p>
          <a:p>
            <a:pPr marL="0" indent="0" algn="ctr">
              <a:buNone/>
            </a:pPr>
            <a:endParaRPr lang="en-US" sz="4800" i="1" dirty="0">
              <a:latin typeface="Century Gothic"/>
              <a:cs typeface="Times New Roman"/>
            </a:endParaRPr>
          </a:p>
        </p:txBody>
      </p:sp>
      <p:sp>
        <p:nvSpPr>
          <p:cNvPr id="3" name="TextBox 2">
            <a:extLst>
              <a:ext uri="{FF2B5EF4-FFF2-40B4-BE49-F238E27FC236}">
                <a16:creationId xmlns:a16="http://schemas.microsoft.com/office/drawing/2014/main" id="{291779FE-E88B-7B99-8E0E-60C7EF228172}"/>
              </a:ext>
            </a:extLst>
          </p:cNvPr>
          <p:cNvSpPr txBox="1"/>
          <p:nvPr/>
        </p:nvSpPr>
        <p:spPr>
          <a:xfrm>
            <a:off x="5552662" y="3145182"/>
            <a:ext cx="6398591" cy="33547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panose="020B0604020202020204" pitchFamily="34" charset="0"/>
              <a:buChar char="•"/>
            </a:pPr>
            <a:r>
              <a:rPr lang="en-US" sz="2800" dirty="0">
                <a:latin typeface="Century Gothic"/>
                <a:cs typeface="Arial"/>
              </a:rPr>
              <a:t>Why do we sometimes cling to past hurts?</a:t>
            </a:r>
            <a:endParaRPr lang="en-US"/>
          </a:p>
          <a:p>
            <a:pPr marL="457200" indent="-457200">
              <a:buFont typeface="Arial" panose="020B0604020202020204" pitchFamily="34" charset="0"/>
              <a:buChar char="•"/>
            </a:pPr>
            <a:endParaRPr lang="en-US" sz="2000" dirty="0">
              <a:latin typeface="Century Gothic"/>
              <a:cs typeface="Arial"/>
            </a:endParaRPr>
          </a:p>
          <a:p>
            <a:pPr marL="457200" indent="-457200">
              <a:buFont typeface="Arial" panose="020B0604020202020204" pitchFamily="34" charset="0"/>
              <a:buChar char="•"/>
            </a:pPr>
            <a:r>
              <a:rPr lang="en-US" sz="2800" dirty="0">
                <a:latin typeface="Century Gothic"/>
                <a:cs typeface="Arial"/>
              </a:rPr>
              <a:t>How does forgiveness show care for yourself as well as others?</a:t>
            </a:r>
          </a:p>
          <a:p>
            <a:pPr marL="457200" indent="-457200">
              <a:buFont typeface="Arial" panose="020B0604020202020204" pitchFamily="34" charset="0"/>
              <a:buChar char="•"/>
            </a:pPr>
            <a:endParaRPr lang="en-US" sz="2000" dirty="0">
              <a:latin typeface="Century Gothic"/>
              <a:cs typeface="Arial"/>
            </a:endParaRPr>
          </a:p>
          <a:p>
            <a:pPr marL="457200" indent="-457200">
              <a:buFont typeface="Arial" panose="020B0604020202020204" pitchFamily="34" charset="0"/>
              <a:buChar char="•"/>
            </a:pPr>
            <a:r>
              <a:rPr lang="en-US" sz="2800" dirty="0">
                <a:latin typeface="Century Gothic"/>
                <a:cs typeface="Arial"/>
              </a:rPr>
              <a:t>What would our community look like if forgiveness came first?</a:t>
            </a:r>
          </a:p>
        </p:txBody>
      </p:sp>
    </p:spTree>
    <p:extLst>
      <p:ext uri="{BB962C8B-B14F-4D97-AF65-F5344CB8AC3E}">
        <p14:creationId xmlns:p14="http://schemas.microsoft.com/office/powerpoint/2010/main" val="2236877221"/>
      </p:ext>
    </p:extLst>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AD71AF5-7B92-5A2A-DA24-D4A01B6F7448}"/>
              </a:ext>
            </a:extLst>
          </p:cNvPr>
          <p:cNvPicPr>
            <a:picLocks noChangeAspect="1"/>
          </p:cNvPicPr>
          <p:nvPr/>
        </p:nvPicPr>
        <p:blipFill rotWithShape="1">
          <a:blip r:embed="rId3"/>
          <a:srcRect l="13481" r="12210"/>
          <a:stretch/>
        </p:blipFill>
        <p:spPr>
          <a:xfrm>
            <a:off x="8758238" y="159139"/>
            <a:ext cx="3228975" cy="6539721"/>
          </a:xfrm>
          <a:prstGeom prst="rect">
            <a:avLst/>
          </a:prstGeom>
        </p:spPr>
      </p:pic>
      <p:grpSp>
        <p:nvGrpSpPr>
          <p:cNvPr id="3" name="Group 2">
            <a:extLst>
              <a:ext uri="{FF2B5EF4-FFF2-40B4-BE49-F238E27FC236}">
                <a16:creationId xmlns:a16="http://schemas.microsoft.com/office/drawing/2014/main" id="{F2524AEB-DBD1-3B4D-7F0F-EF717945FF0E}"/>
              </a:ext>
            </a:extLst>
          </p:cNvPr>
          <p:cNvGrpSpPr/>
          <p:nvPr/>
        </p:nvGrpSpPr>
        <p:grpSpPr>
          <a:xfrm>
            <a:off x="1452395" y="371781"/>
            <a:ext cx="6182032" cy="6114436"/>
            <a:chOff x="1452395" y="371781"/>
            <a:chExt cx="6182032" cy="6114436"/>
          </a:xfrm>
        </p:grpSpPr>
        <p:sp>
          <p:nvSpPr>
            <p:cNvPr id="4" name="TextBox 3">
              <a:extLst>
                <a:ext uri="{FF2B5EF4-FFF2-40B4-BE49-F238E27FC236}">
                  <a16:creationId xmlns:a16="http://schemas.microsoft.com/office/drawing/2014/main" id="{6429FA51-999D-FEA9-5367-AF1086769F8B}"/>
                </a:ext>
              </a:extLst>
            </p:cNvPr>
            <p:cNvSpPr txBox="1"/>
            <p:nvPr/>
          </p:nvSpPr>
          <p:spPr>
            <a:xfrm>
              <a:off x="1770151" y="458955"/>
              <a:ext cx="5864276" cy="5940088"/>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800">
                  <a:latin typeface="TW Cen MT"/>
                  <a:ea typeface="Open Sans"/>
                  <a:cs typeface="Open Sans"/>
                </a:rPr>
                <a:t>Our Father in heaven,</a:t>
              </a:r>
              <a:r>
                <a:rPr lang="en-US" sz="2800">
                  <a:latin typeface="TW Cen MT"/>
                  <a:ea typeface="Open Sans"/>
                  <a:cs typeface="Open Sans"/>
                </a:rPr>
                <a:t>  </a:t>
              </a:r>
              <a:br>
                <a:rPr lang="en-US" sz="2800">
                  <a:latin typeface="TW Cen MT"/>
                  <a:ea typeface="Open Sans"/>
                  <a:cs typeface="Open Sans"/>
                </a:rPr>
              </a:br>
              <a:r>
                <a:rPr lang="en-US" sz="2800">
                  <a:latin typeface="TW Cen MT"/>
                  <a:ea typeface="Open Sans"/>
                  <a:cs typeface="Open Sans"/>
                </a:rPr>
                <a:t>hallowed be Your name,  </a:t>
              </a:r>
              <a:br>
                <a:rPr lang="en-US" sz="2800">
                  <a:latin typeface="TW Cen MT"/>
                  <a:ea typeface="Open Sans"/>
                  <a:cs typeface="Open Sans"/>
                </a:rPr>
              </a:br>
              <a:r>
                <a:rPr lang="en-US" sz="2800">
                  <a:latin typeface="TW Cen MT"/>
                  <a:ea typeface="Open Sans"/>
                  <a:cs typeface="Open Sans"/>
                </a:rPr>
                <a:t>Your kingdom come,  </a:t>
              </a:r>
              <a:br>
                <a:rPr lang="en-US" sz="2800">
                  <a:latin typeface="TW Cen MT"/>
                  <a:ea typeface="Open Sans"/>
                  <a:cs typeface="Open Sans"/>
                </a:rPr>
              </a:br>
              <a:r>
                <a:rPr lang="en-US" sz="2800">
                  <a:latin typeface="TW Cen MT"/>
                  <a:ea typeface="Open Sans"/>
                  <a:cs typeface="Open Sans"/>
                </a:rPr>
                <a:t>Your will be done,  </a:t>
              </a:r>
              <a:br>
                <a:rPr lang="en-US" sz="2800">
                  <a:latin typeface="TW Cen MT"/>
                  <a:ea typeface="Open Sans"/>
                  <a:cs typeface="Open Sans"/>
                </a:rPr>
              </a:br>
              <a:r>
                <a:rPr lang="en-US" sz="2800">
                  <a:latin typeface="TW Cen MT"/>
                  <a:ea typeface="Open Sans"/>
                  <a:cs typeface="Open Sans"/>
                </a:rPr>
                <a:t>on earth as in heaven.  </a:t>
              </a:r>
              <a:br>
                <a:rPr lang="en-US" sz="2800">
                  <a:latin typeface="TW Cen MT"/>
                  <a:ea typeface="Open Sans"/>
                  <a:cs typeface="Open Sans"/>
                </a:rPr>
              </a:br>
              <a:r>
                <a:rPr lang="en-US" sz="2800">
                  <a:latin typeface="TW Cen MT"/>
                  <a:ea typeface="Open Sans"/>
                  <a:cs typeface="Open Sans"/>
                </a:rPr>
                <a:t>Give us today our daily bread.  </a:t>
              </a:r>
              <a:br>
                <a:rPr lang="en-US" sz="2800">
                  <a:latin typeface="TW Cen MT"/>
                  <a:ea typeface="Open Sans"/>
                  <a:cs typeface="Open Sans"/>
                </a:rPr>
              </a:br>
              <a:r>
                <a:rPr lang="en-US" sz="2800">
                  <a:latin typeface="TW Cen MT"/>
                  <a:ea typeface="Open Sans"/>
                  <a:cs typeface="Open Sans"/>
                </a:rPr>
                <a:t>Forgive us our sins  </a:t>
              </a:r>
              <a:br>
                <a:rPr lang="en-US" sz="2800">
                  <a:latin typeface="TW Cen MT"/>
                  <a:ea typeface="Open Sans"/>
                  <a:cs typeface="Open Sans"/>
                </a:rPr>
              </a:br>
              <a:r>
                <a:rPr lang="en-US" sz="2800">
                  <a:latin typeface="TW Cen MT"/>
                  <a:ea typeface="Open Sans"/>
                  <a:cs typeface="Open Sans"/>
                </a:rPr>
                <a:t>as we forgive those who sin against us.  </a:t>
              </a:r>
              <a:br>
                <a:rPr lang="en-US" sz="2800">
                  <a:latin typeface="TW Cen MT"/>
                  <a:ea typeface="Open Sans"/>
                  <a:cs typeface="Open Sans"/>
                </a:rPr>
              </a:br>
              <a:r>
                <a:rPr lang="en-US" sz="2800">
                  <a:latin typeface="TW Cen MT"/>
                  <a:ea typeface="Open Sans"/>
                  <a:cs typeface="Open Sans"/>
                </a:rPr>
                <a:t>Lead us not into temptation  </a:t>
              </a:r>
              <a:br>
                <a:rPr lang="en-US" sz="2800">
                  <a:latin typeface="TW Cen MT"/>
                  <a:ea typeface="Open Sans"/>
                  <a:cs typeface="Open Sans"/>
                </a:rPr>
              </a:br>
              <a:r>
                <a:rPr lang="en-US" sz="2800">
                  <a:latin typeface="TW Cen MT"/>
                  <a:ea typeface="Open Sans"/>
                  <a:cs typeface="Open Sans"/>
                </a:rPr>
                <a:t>but deliver us from evil.  </a:t>
              </a:r>
              <a:br>
                <a:rPr lang="en-US" sz="2800">
                  <a:latin typeface="TW Cen MT"/>
                  <a:ea typeface="Open Sans"/>
                  <a:cs typeface="Open Sans"/>
                </a:rPr>
              </a:br>
              <a:r>
                <a:rPr lang="en-US" sz="2800">
                  <a:latin typeface="TW Cen MT"/>
                  <a:ea typeface="Open Sans"/>
                  <a:cs typeface="Open Sans"/>
                </a:rPr>
                <a:t>For the kingdom, the power,  </a:t>
              </a:r>
              <a:br>
                <a:rPr lang="en-US" sz="2800">
                  <a:latin typeface="TW Cen MT"/>
                  <a:ea typeface="Open Sans"/>
                  <a:cs typeface="Open Sans"/>
                </a:rPr>
              </a:br>
              <a:r>
                <a:rPr lang="en-US" sz="2800">
                  <a:latin typeface="TW Cen MT"/>
                  <a:ea typeface="Open Sans"/>
                  <a:cs typeface="Open Sans"/>
                </a:rPr>
                <a:t>and the glory are Yours  </a:t>
              </a:r>
              <a:endParaRPr lang="en-US" sz="2800">
                <a:latin typeface="TW Cen MT"/>
                <a:cs typeface="Calibri"/>
              </a:endParaRPr>
            </a:p>
            <a:p>
              <a:r>
                <a:rPr lang="en-GB" sz="2800">
                  <a:latin typeface="TW Cen MT"/>
                  <a:ea typeface="Open Sans"/>
                  <a:cs typeface="Open Sans"/>
                </a:rPr>
                <a:t>now and for ever.</a:t>
              </a:r>
              <a:r>
                <a:rPr lang="en-GB" sz="2800" b="1">
                  <a:latin typeface="TW Cen MT"/>
                  <a:ea typeface="Open Sans"/>
                  <a:cs typeface="Open Sans"/>
                </a:rPr>
                <a:t>  Amen.</a:t>
              </a:r>
              <a:endParaRPr lang="en-GB" sz="2800" b="1">
                <a:latin typeface="TW Cen MT"/>
              </a:endParaRPr>
            </a:p>
            <a:p>
              <a:pPr algn="r"/>
              <a:endParaRPr lang="en-US" sz="1600">
                <a:solidFill>
                  <a:srgbClr val="000000"/>
                </a:solidFill>
                <a:latin typeface="TW Cen MT"/>
                <a:cs typeface="Segoe UI"/>
              </a:endParaRPr>
            </a:p>
          </p:txBody>
        </p:sp>
        <p:sp>
          <p:nvSpPr>
            <p:cNvPr id="5" name="Rectangle 4">
              <a:extLst>
                <a:ext uri="{FF2B5EF4-FFF2-40B4-BE49-F238E27FC236}">
                  <a16:creationId xmlns:a16="http://schemas.microsoft.com/office/drawing/2014/main" id="{EE070141-7719-F802-1247-318DBC1669FD}"/>
                </a:ext>
              </a:extLst>
            </p:cNvPr>
            <p:cNvSpPr/>
            <p:nvPr/>
          </p:nvSpPr>
          <p:spPr>
            <a:xfrm>
              <a:off x="1452395" y="371781"/>
              <a:ext cx="6182032" cy="6114436"/>
            </a:xfrm>
            <a:prstGeom prst="rect">
              <a:avLst/>
            </a:prstGeom>
            <a:noFill/>
            <a:ln w="57150"/>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spTree>
    <p:extLst>
      <p:ext uri="{BB962C8B-B14F-4D97-AF65-F5344CB8AC3E}">
        <p14:creationId xmlns:p14="http://schemas.microsoft.com/office/powerpoint/2010/main" val="4213728640"/>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CC452-06B2-B580-A6F6-CAE19B30A9BD}"/>
            </a:ext>
          </a:extLst>
        </p:cNvPr>
        <p:cNvGrpSpPr/>
        <p:nvPr/>
      </p:nvGrpSpPr>
      <p:grpSpPr>
        <a:xfrm>
          <a:off x="0" y="0"/>
          <a:ext cx="0" cy="0"/>
          <a:chOff x="0" y="0"/>
          <a:chExt cx="0" cy="0"/>
        </a:xfrm>
      </p:grpSpPr>
      <p:pic>
        <p:nvPicPr>
          <p:cNvPr id="2" name="Picture 1" descr="A picture containing text&#10;&#10;Description automatically generated">
            <a:extLst>
              <a:ext uri="{FF2B5EF4-FFF2-40B4-BE49-F238E27FC236}">
                <a16:creationId xmlns:a16="http://schemas.microsoft.com/office/drawing/2014/main" id="{1F849424-B85B-3173-DC23-425D05A5D7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2051" y="41408"/>
            <a:ext cx="5707495" cy="1914537"/>
          </a:xfrm>
          <a:prstGeom prst="rect">
            <a:avLst/>
          </a:prstGeom>
        </p:spPr>
      </p:pic>
      <p:sp>
        <p:nvSpPr>
          <p:cNvPr id="10" name="TextBox 9">
            <a:extLst>
              <a:ext uri="{FF2B5EF4-FFF2-40B4-BE49-F238E27FC236}">
                <a16:creationId xmlns:a16="http://schemas.microsoft.com/office/drawing/2014/main" id="{AC768885-5584-90F1-CA1D-ED1CA8473BF4}"/>
              </a:ext>
            </a:extLst>
          </p:cNvPr>
          <p:cNvSpPr txBox="1"/>
          <p:nvPr/>
        </p:nvSpPr>
        <p:spPr>
          <a:xfrm>
            <a:off x="2002416" y="1959430"/>
            <a:ext cx="8331043" cy="2185214"/>
          </a:xfrm>
          <a:prstGeom prst="rect">
            <a:avLst/>
          </a:prstGeom>
          <a:solidFill>
            <a:srgbClr val="3A224D"/>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TW Cen MT"/>
                <a:ea typeface="Calibri"/>
                <a:cs typeface="Calibri"/>
              </a:rPr>
              <a:t> </a:t>
            </a:r>
            <a:r>
              <a:rPr kumimoji="0" lang="en-US" sz="2800" b="1" i="0" u="none" strike="noStrike" kern="1200" cap="none" spc="0" normalizeH="0" baseline="0" noProof="0">
                <a:ln>
                  <a:noFill/>
                </a:ln>
                <a:solidFill>
                  <a:prstClr val="white"/>
                </a:solidFill>
                <a:effectLst/>
                <a:uLnTx/>
                <a:uFillTx/>
                <a:latin typeface="TW Cen MT"/>
                <a:ea typeface="Calibri"/>
                <a:cs typeface="Calibri"/>
              </a:rPr>
              <a:t>Dismissal</a:t>
            </a:r>
            <a:endParaRPr kumimoji="0" lang="en-US" sz="2800" b="0" i="0" u="none" strike="noStrike" kern="1200" cap="none" spc="0" normalizeH="0" baseline="0" noProof="0">
              <a:ln>
                <a:noFill/>
              </a:ln>
              <a:solidFill>
                <a:prstClr val="white"/>
              </a:solidFill>
              <a:effectLst/>
              <a:uLnTx/>
              <a:uFillTx/>
              <a:latin typeface="Calibri"/>
              <a:ea typeface="Calibri" panose="020F0502020204030204"/>
              <a:cs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white"/>
              </a:solidFill>
              <a:effectLst/>
              <a:uLnTx/>
              <a:uFillTx/>
              <a:latin typeface="TW Cen MT"/>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white"/>
                </a:solidFill>
                <a:effectLst/>
                <a:uLnTx/>
                <a:uFillTx/>
                <a:latin typeface="TW Cen MT"/>
                <a:ea typeface="Calibri"/>
                <a:cs typeface="Calibri"/>
              </a:rPr>
              <a:t> Leader:</a:t>
            </a:r>
            <a:r>
              <a:rPr kumimoji="0" lang="en-US" sz="2800" b="0" i="0" u="none" strike="noStrike" kern="1200" cap="none" spc="0" normalizeH="0" baseline="0" noProof="0">
                <a:ln>
                  <a:noFill/>
                </a:ln>
                <a:solidFill>
                  <a:prstClr val="white"/>
                </a:solidFill>
                <a:effectLst/>
                <a:uLnTx/>
                <a:uFillTx/>
                <a:latin typeface="TW Cen MT"/>
                <a:ea typeface="Calibri"/>
                <a:cs typeface="Calibri"/>
              </a:rPr>
              <a:t>       Jesus the promise of hope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TW Cen MT"/>
                <a:ea typeface="Calibri"/>
                <a:cs typeface="Calibri"/>
              </a:rPr>
              <a:t> </a:t>
            </a:r>
            <a:r>
              <a:rPr kumimoji="0" lang="en-US" sz="2400" b="0" i="0" u="none" strike="noStrike" kern="1200" cap="none" spc="0" normalizeH="0" baseline="0" noProof="0">
                <a:ln>
                  <a:noFill/>
                </a:ln>
                <a:solidFill>
                  <a:prstClr val="white"/>
                </a:solidFill>
                <a:effectLst/>
                <a:uLnTx/>
                <a:uFillTx/>
                <a:latin typeface="TW Cen MT"/>
                <a:ea typeface="Calibri"/>
                <a:cs typeface="Calibri"/>
              </a:rPr>
              <a:t>Leader:</a:t>
            </a:r>
            <a:r>
              <a:rPr kumimoji="0" lang="en-US" sz="2800" b="0" i="0" u="none" strike="noStrike" kern="1200" cap="none" spc="0" normalizeH="0" baseline="0" noProof="0">
                <a:ln>
                  <a:noFill/>
                </a:ln>
                <a:solidFill>
                  <a:prstClr val="white"/>
                </a:solidFill>
                <a:effectLst/>
                <a:uLnTx/>
                <a:uFillTx/>
                <a:latin typeface="TW Cen MT"/>
                <a:ea typeface="Calibri"/>
                <a:cs typeface="Calibri"/>
              </a:rPr>
              <a:t>       Build our school community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TW Cen MT"/>
                <a:ea typeface="Calibri"/>
                <a:cs typeface="Calibri"/>
              </a:rPr>
              <a:t> Everyone:</a:t>
            </a:r>
            <a:r>
              <a:rPr kumimoji="0" lang="en-US" sz="2800" b="1" i="0" u="none" strike="noStrike" kern="1200" cap="none" spc="0" normalizeH="0" baseline="0" noProof="0">
                <a:ln>
                  <a:noFill/>
                </a:ln>
                <a:solidFill>
                  <a:prstClr val="white"/>
                </a:solidFill>
                <a:effectLst/>
                <a:uLnTx/>
                <a:uFillTx/>
                <a:latin typeface="TW Cen MT"/>
                <a:ea typeface="Calibri"/>
                <a:cs typeface="Calibri"/>
              </a:rPr>
              <a:t>    Amen.</a:t>
            </a:r>
            <a:endParaRPr kumimoji="0" lang="en-US" sz="1800" b="0" i="0" u="none" strike="noStrike" kern="1200" cap="none" spc="0" normalizeH="0" baseline="0" noProof="0">
              <a:ln>
                <a:noFill/>
              </a:ln>
              <a:solidFill>
                <a:prstClr val="white"/>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white"/>
              </a:solidFill>
              <a:effectLst/>
              <a:uLnTx/>
              <a:uFillTx/>
              <a:latin typeface="TW Cen MT"/>
              <a:ea typeface="Calibri"/>
              <a:cs typeface="Calibri"/>
            </a:endParaRPr>
          </a:p>
        </p:txBody>
      </p:sp>
      <p:pic>
        <p:nvPicPr>
          <p:cNvPr id="4" name="Picture 3" descr="The King's CofE Academy, Kidsgrove, Stoke-on-Trent | Teaching Jobs &amp;  Education Jobs | MyNewTerm">
            <a:extLst>
              <a:ext uri="{FF2B5EF4-FFF2-40B4-BE49-F238E27FC236}">
                <a16:creationId xmlns:a16="http://schemas.microsoft.com/office/drawing/2014/main" id="{9F299151-E50E-4D58-9557-2A254F051006}"/>
              </a:ext>
            </a:extLst>
          </p:cNvPr>
          <p:cNvPicPr>
            <a:picLocks noChangeAspect="1"/>
          </p:cNvPicPr>
          <p:nvPr/>
        </p:nvPicPr>
        <p:blipFill>
          <a:blip r:embed="rId3"/>
          <a:stretch>
            <a:fillRect/>
          </a:stretch>
        </p:blipFill>
        <p:spPr>
          <a:xfrm>
            <a:off x="8392207" y="5844269"/>
            <a:ext cx="2143125" cy="904875"/>
          </a:xfrm>
          <a:prstGeom prst="rect">
            <a:avLst/>
          </a:prstGeom>
        </p:spPr>
      </p:pic>
    </p:spTree>
    <p:extLst>
      <p:ext uri="{BB962C8B-B14F-4D97-AF65-F5344CB8AC3E}">
        <p14:creationId xmlns:p14="http://schemas.microsoft.com/office/powerpoint/2010/main" val="999065705"/>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75916347-BAF9-E69B-F672-63E9C055D57C}"/>
              </a:ext>
            </a:extLst>
          </p:cNvPr>
          <p:cNvSpPr/>
          <p:nvPr/>
        </p:nvSpPr>
        <p:spPr>
          <a:xfrm>
            <a:off x="3815192" y="1941887"/>
            <a:ext cx="8381999" cy="1253288"/>
          </a:xfrm>
          <a:prstGeom prst="rect">
            <a:avLst/>
          </a:prstGeom>
          <a:solidFill>
            <a:srgbClr val="3AAD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5" name="TextBox 4"/>
          <p:cNvSpPr txBox="1"/>
          <p:nvPr/>
        </p:nvSpPr>
        <p:spPr>
          <a:xfrm>
            <a:off x="3928864" y="2058979"/>
            <a:ext cx="7953350" cy="1015663"/>
          </a:xfrm>
          <a:prstGeom prst="rect">
            <a:avLst/>
          </a:prstGeom>
          <a:solidFill>
            <a:srgbClr val="3AAD00"/>
          </a:solidFill>
        </p:spPr>
        <p:txBody>
          <a:bodyPr wrap="square" lIns="91440" tIns="45720" rIns="91440" bIns="45720" rtlCol="0" anchor="ctr">
            <a:spAutoFit/>
          </a:bodyPr>
          <a:lstStyle/>
          <a:p>
            <a:r>
              <a:rPr lang="en-GB" sz="3200" b="1" dirty="0">
                <a:latin typeface="Tw Cen MT"/>
                <a:ea typeface="Yu Gothic UI Semibold"/>
              </a:rPr>
              <a:t>   </a:t>
            </a:r>
            <a:r>
              <a:rPr lang="en-GB" sz="4000" b="1" dirty="0">
                <a:latin typeface="Tw Cen MT"/>
                <a:ea typeface="Yu Gothic UI Semibold"/>
              </a:rPr>
              <a:t>RSHE</a:t>
            </a:r>
            <a:endParaRPr lang="en-US" sz="4000" dirty="0"/>
          </a:p>
          <a:p>
            <a:r>
              <a:rPr lang="en-GB" sz="2000" b="1" dirty="0">
                <a:latin typeface="Tw Cen MT"/>
                <a:ea typeface="Yu Gothic UI Semibold"/>
              </a:rPr>
              <a:t>  </a:t>
            </a:r>
            <a:endParaRPr lang="en-GB" sz="2000" dirty="0">
              <a:latin typeface="Aptos"/>
              <a:ea typeface="Yu Gothic UI Semibold"/>
            </a:endParaRPr>
          </a:p>
        </p:txBody>
      </p:sp>
      <p:pic>
        <p:nvPicPr>
          <p:cNvPr id="8" name="Picture 7" descr="A blue text on a white background&#10;&#10;Description automatically generated">
            <a:extLst>
              <a:ext uri="{FF2B5EF4-FFF2-40B4-BE49-F238E27FC236}">
                <a16:creationId xmlns:a16="http://schemas.microsoft.com/office/drawing/2014/main" id="{387C2D04-F4D7-B852-3605-ED5ABAA7985E}"/>
              </a:ext>
            </a:extLst>
          </p:cNvPr>
          <p:cNvPicPr>
            <a:picLocks noChangeAspect="1"/>
          </p:cNvPicPr>
          <p:nvPr/>
        </p:nvPicPr>
        <p:blipFill>
          <a:blip r:embed="rId2"/>
          <a:stretch>
            <a:fillRect/>
          </a:stretch>
        </p:blipFill>
        <p:spPr>
          <a:xfrm>
            <a:off x="689861" y="174363"/>
            <a:ext cx="2917760" cy="1228555"/>
          </a:xfrm>
          <a:prstGeom prst="rect">
            <a:avLst/>
          </a:prstGeom>
        </p:spPr>
      </p:pic>
      <p:grpSp>
        <p:nvGrpSpPr>
          <p:cNvPr id="4" name="Group 3">
            <a:extLst>
              <a:ext uri="{FF2B5EF4-FFF2-40B4-BE49-F238E27FC236}">
                <a16:creationId xmlns:a16="http://schemas.microsoft.com/office/drawing/2014/main" id="{ECD8FD28-F453-D2BB-9ACE-15CB50AF7C1E}"/>
              </a:ext>
            </a:extLst>
          </p:cNvPr>
          <p:cNvGrpSpPr/>
          <p:nvPr/>
        </p:nvGrpSpPr>
        <p:grpSpPr>
          <a:xfrm>
            <a:off x="1797198" y="4314487"/>
            <a:ext cx="9130363" cy="2436104"/>
            <a:chOff x="1797198" y="4314487"/>
            <a:chExt cx="9130363" cy="2436104"/>
          </a:xfrm>
        </p:grpSpPr>
        <p:pic>
          <p:nvPicPr>
            <p:cNvPr id="7" name="Picture 6" descr="Logo, icon&#10;&#10;Description automatically generated">
              <a:extLst>
                <a:ext uri="{FF2B5EF4-FFF2-40B4-BE49-F238E27FC236}">
                  <a16:creationId xmlns:a16="http://schemas.microsoft.com/office/drawing/2014/main" id="{BA61B4A6-6CB2-D517-4B0E-6C740A443EF3}"/>
                </a:ext>
              </a:extLst>
            </p:cNvPr>
            <p:cNvPicPr>
              <a:picLocks noChangeAspect="1"/>
            </p:cNvPicPr>
            <p:nvPr/>
          </p:nvPicPr>
          <p:blipFill>
            <a:blip r:embed="rId3"/>
            <a:stretch>
              <a:fillRect/>
            </a:stretch>
          </p:blipFill>
          <p:spPr>
            <a:xfrm>
              <a:off x="1797198" y="4314487"/>
              <a:ext cx="1417692" cy="1738136"/>
            </a:xfrm>
            <a:prstGeom prst="rect">
              <a:avLst/>
            </a:prstGeom>
          </p:spPr>
        </p:pic>
        <p:pic>
          <p:nvPicPr>
            <p:cNvPr id="18" name="Picture 17" descr="Icon&#10;&#10;Description automatically generated">
              <a:extLst>
                <a:ext uri="{FF2B5EF4-FFF2-40B4-BE49-F238E27FC236}">
                  <a16:creationId xmlns:a16="http://schemas.microsoft.com/office/drawing/2014/main" id="{86C00A82-3004-4595-7034-C9D135E5E189}"/>
                </a:ext>
              </a:extLst>
            </p:cNvPr>
            <p:cNvPicPr>
              <a:picLocks noChangeAspect="1"/>
            </p:cNvPicPr>
            <p:nvPr/>
          </p:nvPicPr>
          <p:blipFill>
            <a:blip r:embed="rId4"/>
            <a:stretch>
              <a:fillRect/>
            </a:stretch>
          </p:blipFill>
          <p:spPr>
            <a:xfrm>
              <a:off x="3369052" y="4328966"/>
              <a:ext cx="1417695" cy="1748703"/>
            </a:xfrm>
            <a:prstGeom prst="rect">
              <a:avLst/>
            </a:prstGeom>
          </p:spPr>
        </p:pic>
        <p:pic>
          <p:nvPicPr>
            <p:cNvPr id="19" name="Picture 18" descr="Icon&#10;&#10;Description automatically generated">
              <a:extLst>
                <a:ext uri="{FF2B5EF4-FFF2-40B4-BE49-F238E27FC236}">
                  <a16:creationId xmlns:a16="http://schemas.microsoft.com/office/drawing/2014/main" id="{22F0015F-6B1A-0A83-801C-E93F55310C71}"/>
                </a:ext>
              </a:extLst>
            </p:cNvPr>
            <p:cNvPicPr>
              <a:picLocks noChangeAspect="1"/>
            </p:cNvPicPr>
            <p:nvPr/>
          </p:nvPicPr>
          <p:blipFill>
            <a:blip r:embed="rId5"/>
            <a:stretch>
              <a:fillRect/>
            </a:stretch>
          </p:blipFill>
          <p:spPr>
            <a:xfrm>
              <a:off x="4928922" y="4344982"/>
              <a:ext cx="1422627" cy="1738139"/>
            </a:xfrm>
            <a:prstGeom prst="rect">
              <a:avLst/>
            </a:prstGeom>
          </p:spPr>
        </p:pic>
        <p:pic>
          <p:nvPicPr>
            <p:cNvPr id="21" name="Picture 20" descr="A picture containing shape&#10;&#10;Description automatically generated">
              <a:extLst>
                <a:ext uri="{FF2B5EF4-FFF2-40B4-BE49-F238E27FC236}">
                  <a16:creationId xmlns:a16="http://schemas.microsoft.com/office/drawing/2014/main" id="{ECC6DAB3-629B-C4F8-385D-6975A79450E4}"/>
                </a:ext>
              </a:extLst>
            </p:cNvPr>
            <p:cNvPicPr>
              <a:picLocks noChangeAspect="1"/>
            </p:cNvPicPr>
            <p:nvPr/>
          </p:nvPicPr>
          <p:blipFill>
            <a:blip r:embed="rId6"/>
            <a:stretch>
              <a:fillRect/>
            </a:stretch>
          </p:blipFill>
          <p:spPr>
            <a:xfrm>
              <a:off x="6438898" y="4327456"/>
              <a:ext cx="1412766" cy="1746581"/>
            </a:xfrm>
            <a:prstGeom prst="rect">
              <a:avLst/>
            </a:prstGeom>
          </p:spPr>
        </p:pic>
        <p:pic>
          <p:nvPicPr>
            <p:cNvPr id="22" name="Picture 21" descr="Shape, icon&#10;&#10;Description automatically generated">
              <a:extLst>
                <a:ext uri="{FF2B5EF4-FFF2-40B4-BE49-F238E27FC236}">
                  <a16:creationId xmlns:a16="http://schemas.microsoft.com/office/drawing/2014/main" id="{F45E4174-85B0-F8B1-4995-1F3745B2E6DB}"/>
                </a:ext>
              </a:extLst>
            </p:cNvPr>
            <p:cNvPicPr>
              <a:picLocks noChangeAspect="1"/>
            </p:cNvPicPr>
            <p:nvPr/>
          </p:nvPicPr>
          <p:blipFill>
            <a:blip r:embed="rId7"/>
            <a:stretch>
              <a:fillRect/>
            </a:stretch>
          </p:blipFill>
          <p:spPr>
            <a:xfrm>
              <a:off x="7985558" y="4327415"/>
              <a:ext cx="1412763" cy="1750866"/>
            </a:xfrm>
            <a:prstGeom prst="rect">
              <a:avLst/>
            </a:prstGeom>
          </p:spPr>
        </p:pic>
        <p:pic>
          <p:nvPicPr>
            <p:cNvPr id="23" name="Picture 22" descr="Logo, icon&#10;&#10;Description automatically generated">
              <a:extLst>
                <a:ext uri="{FF2B5EF4-FFF2-40B4-BE49-F238E27FC236}">
                  <a16:creationId xmlns:a16="http://schemas.microsoft.com/office/drawing/2014/main" id="{E039594C-24FD-3741-8109-9CE51C9C33D5}"/>
                </a:ext>
              </a:extLst>
            </p:cNvPr>
            <p:cNvPicPr>
              <a:picLocks noChangeAspect="1"/>
            </p:cNvPicPr>
            <p:nvPr/>
          </p:nvPicPr>
          <p:blipFill>
            <a:blip r:embed="rId8"/>
            <a:stretch>
              <a:fillRect/>
            </a:stretch>
          </p:blipFill>
          <p:spPr>
            <a:xfrm>
              <a:off x="9514796" y="4321280"/>
              <a:ext cx="1412765" cy="1746580"/>
            </a:xfrm>
            <a:prstGeom prst="rect">
              <a:avLst/>
            </a:prstGeom>
          </p:spPr>
        </p:pic>
        <p:pic>
          <p:nvPicPr>
            <p:cNvPr id="24" name="Picture 23">
              <a:extLst>
                <a:ext uri="{FF2B5EF4-FFF2-40B4-BE49-F238E27FC236}">
                  <a16:creationId xmlns:a16="http://schemas.microsoft.com/office/drawing/2014/main" id="{E9B5306F-87C2-5231-E340-E0365BA7438B}"/>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16920" t="5417" r="75444" b="2617"/>
            <a:stretch/>
          </p:blipFill>
          <p:spPr>
            <a:xfrm>
              <a:off x="9835081" y="6056015"/>
              <a:ext cx="696323" cy="667211"/>
            </a:xfrm>
            <a:prstGeom prst="rect">
              <a:avLst/>
            </a:prstGeom>
          </p:spPr>
        </p:pic>
        <p:pic>
          <p:nvPicPr>
            <p:cNvPr id="25" name="Picture 24" descr="A close up of a logo&#10;&#10;Description automatically generated">
              <a:extLst>
                <a:ext uri="{FF2B5EF4-FFF2-40B4-BE49-F238E27FC236}">
                  <a16:creationId xmlns:a16="http://schemas.microsoft.com/office/drawing/2014/main" id="{CEB54B88-D33B-8C37-15D0-AE894CA4E737}"/>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81976" t="4044" r="2214" b="-750"/>
            <a:stretch/>
          </p:blipFill>
          <p:spPr>
            <a:xfrm>
              <a:off x="3233873" y="6083551"/>
              <a:ext cx="1698738" cy="656943"/>
            </a:xfrm>
            <a:prstGeom prst="rect">
              <a:avLst/>
            </a:prstGeom>
          </p:spPr>
        </p:pic>
        <p:pic>
          <p:nvPicPr>
            <p:cNvPr id="26" name="Picture 25" descr="A close up of a logo&#10;&#10;Description automatically generated">
              <a:extLst>
                <a:ext uri="{FF2B5EF4-FFF2-40B4-BE49-F238E27FC236}">
                  <a16:creationId xmlns:a16="http://schemas.microsoft.com/office/drawing/2014/main" id="{58AE0D1B-62B4-7773-3369-3469DD7BB007}"/>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2050" t="9632" r="87645" b="-105"/>
            <a:stretch/>
          </p:blipFill>
          <p:spPr>
            <a:xfrm>
              <a:off x="2016603" y="6105558"/>
              <a:ext cx="1070578" cy="645033"/>
            </a:xfrm>
            <a:prstGeom prst="rect">
              <a:avLst/>
            </a:prstGeom>
          </p:spPr>
        </p:pic>
        <p:pic>
          <p:nvPicPr>
            <p:cNvPr id="27" name="Picture 26" descr="A close up of a logo&#10;&#10;Description automatically generated">
              <a:extLst>
                <a:ext uri="{FF2B5EF4-FFF2-40B4-BE49-F238E27FC236}">
                  <a16:creationId xmlns:a16="http://schemas.microsoft.com/office/drawing/2014/main" id="{1F51C4E5-63BF-39F3-616A-C28E1988A47E}"/>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29270" t="5599" r="62867" b="2035"/>
            <a:stretch/>
          </p:blipFill>
          <p:spPr>
            <a:xfrm>
              <a:off x="5169612" y="6072613"/>
              <a:ext cx="797067" cy="662229"/>
            </a:xfrm>
            <a:prstGeom prst="rect">
              <a:avLst/>
            </a:prstGeom>
          </p:spPr>
        </p:pic>
        <p:pic>
          <p:nvPicPr>
            <p:cNvPr id="28" name="Picture 27" descr="A close up of a logo&#10;&#10;Description automatically generated">
              <a:extLst>
                <a:ext uri="{FF2B5EF4-FFF2-40B4-BE49-F238E27FC236}">
                  <a16:creationId xmlns:a16="http://schemas.microsoft.com/office/drawing/2014/main" id="{5D5B8383-606F-43E6-12C4-23FAB39DAC96}"/>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63608" t="7255" r="22877" b="2033"/>
            <a:stretch/>
          </p:blipFill>
          <p:spPr>
            <a:xfrm>
              <a:off x="6287547" y="6064493"/>
              <a:ext cx="1427744" cy="668878"/>
            </a:xfrm>
            <a:prstGeom prst="rect">
              <a:avLst/>
            </a:prstGeom>
          </p:spPr>
        </p:pic>
        <p:pic>
          <p:nvPicPr>
            <p:cNvPr id="30" name="Picture 29" descr="A close up of a logo&#10;&#10;Description automatically generated">
              <a:extLst>
                <a:ext uri="{FF2B5EF4-FFF2-40B4-BE49-F238E27FC236}">
                  <a16:creationId xmlns:a16="http://schemas.microsoft.com/office/drawing/2014/main" id="{595BC09C-3520-7643-C2EB-A628B318CC79}"/>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42123" t="5063" r="41123" b="2743"/>
            <a:stretch/>
          </p:blipFill>
          <p:spPr>
            <a:xfrm>
              <a:off x="7864762" y="6060881"/>
              <a:ext cx="1604849" cy="669021"/>
            </a:xfrm>
            <a:prstGeom prst="rect">
              <a:avLst/>
            </a:prstGeom>
          </p:spPr>
        </p:pic>
      </p:grpSp>
    </p:spTree>
    <p:extLst>
      <p:ext uri="{BB962C8B-B14F-4D97-AF65-F5344CB8AC3E}">
        <p14:creationId xmlns:p14="http://schemas.microsoft.com/office/powerpoint/2010/main" val="41089394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75916347-BAF9-E69B-F672-63E9C055D57C}"/>
              </a:ext>
            </a:extLst>
          </p:cNvPr>
          <p:cNvSpPr/>
          <p:nvPr/>
        </p:nvSpPr>
        <p:spPr>
          <a:xfrm>
            <a:off x="3815192" y="1941887"/>
            <a:ext cx="8381999" cy="1253288"/>
          </a:xfrm>
          <a:prstGeom prst="rect">
            <a:avLst/>
          </a:prstGeom>
          <a:solidFill>
            <a:srgbClr val="3AAD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5" name="TextBox 4"/>
          <p:cNvSpPr txBox="1"/>
          <p:nvPr/>
        </p:nvSpPr>
        <p:spPr>
          <a:xfrm>
            <a:off x="3928864" y="2058980"/>
            <a:ext cx="7953350" cy="1015663"/>
          </a:xfrm>
          <a:prstGeom prst="rect">
            <a:avLst/>
          </a:prstGeom>
          <a:solidFill>
            <a:srgbClr val="3AAD00"/>
          </a:solidFill>
        </p:spPr>
        <p:txBody>
          <a:bodyPr wrap="square" lIns="91440" tIns="45720" rIns="91440" bIns="45720" rtlCol="0" anchor="ctr">
            <a:spAutoFit/>
          </a:bodyPr>
          <a:lstStyle/>
          <a:p>
            <a:r>
              <a:rPr lang="en-GB" sz="3200" b="1" dirty="0">
                <a:latin typeface="Tw Cen MT"/>
                <a:ea typeface="Yu Gothic UI Semibold"/>
              </a:rPr>
              <a:t>   </a:t>
            </a:r>
            <a:r>
              <a:rPr lang="en-GB" sz="4000" b="1" dirty="0">
                <a:latin typeface="Tw Cen MT"/>
                <a:ea typeface="Yu Gothic UI Semibold"/>
              </a:rPr>
              <a:t>FRIDAY</a:t>
            </a:r>
            <a:endParaRPr lang="en-US" sz="4000" dirty="0"/>
          </a:p>
          <a:p>
            <a:r>
              <a:rPr lang="en-GB" sz="2000" b="1" dirty="0">
                <a:latin typeface="Tw Cen MT"/>
                <a:ea typeface="Yu Gothic UI Semibold"/>
              </a:rPr>
              <a:t>                                             </a:t>
            </a:r>
            <a:endParaRPr lang="en-GB" sz="3200" b="1" dirty="0">
              <a:latin typeface="Tw Cen MT"/>
              <a:ea typeface="Yu Gothic UI Semibold"/>
            </a:endParaRPr>
          </a:p>
        </p:txBody>
      </p:sp>
      <p:pic>
        <p:nvPicPr>
          <p:cNvPr id="8" name="Picture 7" descr="A blue text on a white background&#10;&#10;Description automatically generated">
            <a:extLst>
              <a:ext uri="{FF2B5EF4-FFF2-40B4-BE49-F238E27FC236}">
                <a16:creationId xmlns:a16="http://schemas.microsoft.com/office/drawing/2014/main" id="{387C2D04-F4D7-B852-3605-ED5ABAA7985E}"/>
              </a:ext>
            </a:extLst>
          </p:cNvPr>
          <p:cNvPicPr>
            <a:picLocks noChangeAspect="1"/>
          </p:cNvPicPr>
          <p:nvPr/>
        </p:nvPicPr>
        <p:blipFill>
          <a:blip r:embed="rId2"/>
          <a:stretch>
            <a:fillRect/>
          </a:stretch>
        </p:blipFill>
        <p:spPr>
          <a:xfrm>
            <a:off x="689861" y="174363"/>
            <a:ext cx="2917760" cy="1228555"/>
          </a:xfrm>
          <a:prstGeom prst="rect">
            <a:avLst/>
          </a:prstGeom>
        </p:spPr>
      </p:pic>
      <p:grpSp>
        <p:nvGrpSpPr>
          <p:cNvPr id="4" name="Group 3">
            <a:extLst>
              <a:ext uri="{FF2B5EF4-FFF2-40B4-BE49-F238E27FC236}">
                <a16:creationId xmlns:a16="http://schemas.microsoft.com/office/drawing/2014/main" id="{ECD8FD28-F453-D2BB-9ACE-15CB50AF7C1E}"/>
              </a:ext>
            </a:extLst>
          </p:cNvPr>
          <p:cNvGrpSpPr/>
          <p:nvPr/>
        </p:nvGrpSpPr>
        <p:grpSpPr>
          <a:xfrm>
            <a:off x="1797198" y="4314487"/>
            <a:ext cx="9130363" cy="2436104"/>
            <a:chOff x="1797198" y="4314487"/>
            <a:chExt cx="9130363" cy="2436104"/>
          </a:xfrm>
        </p:grpSpPr>
        <p:pic>
          <p:nvPicPr>
            <p:cNvPr id="7" name="Picture 6" descr="Logo, icon&#10;&#10;Description automatically generated">
              <a:extLst>
                <a:ext uri="{FF2B5EF4-FFF2-40B4-BE49-F238E27FC236}">
                  <a16:creationId xmlns:a16="http://schemas.microsoft.com/office/drawing/2014/main" id="{BA61B4A6-6CB2-D517-4B0E-6C740A443EF3}"/>
                </a:ext>
              </a:extLst>
            </p:cNvPr>
            <p:cNvPicPr>
              <a:picLocks noChangeAspect="1"/>
            </p:cNvPicPr>
            <p:nvPr/>
          </p:nvPicPr>
          <p:blipFill>
            <a:blip r:embed="rId3"/>
            <a:stretch>
              <a:fillRect/>
            </a:stretch>
          </p:blipFill>
          <p:spPr>
            <a:xfrm>
              <a:off x="1797198" y="4314487"/>
              <a:ext cx="1417692" cy="1738136"/>
            </a:xfrm>
            <a:prstGeom prst="rect">
              <a:avLst/>
            </a:prstGeom>
          </p:spPr>
        </p:pic>
        <p:pic>
          <p:nvPicPr>
            <p:cNvPr id="18" name="Picture 17" descr="Icon&#10;&#10;Description automatically generated">
              <a:extLst>
                <a:ext uri="{FF2B5EF4-FFF2-40B4-BE49-F238E27FC236}">
                  <a16:creationId xmlns:a16="http://schemas.microsoft.com/office/drawing/2014/main" id="{86C00A82-3004-4595-7034-C9D135E5E189}"/>
                </a:ext>
              </a:extLst>
            </p:cNvPr>
            <p:cNvPicPr>
              <a:picLocks noChangeAspect="1"/>
            </p:cNvPicPr>
            <p:nvPr/>
          </p:nvPicPr>
          <p:blipFill>
            <a:blip r:embed="rId4"/>
            <a:stretch>
              <a:fillRect/>
            </a:stretch>
          </p:blipFill>
          <p:spPr>
            <a:xfrm>
              <a:off x="3369052" y="4328966"/>
              <a:ext cx="1417695" cy="1748703"/>
            </a:xfrm>
            <a:prstGeom prst="rect">
              <a:avLst/>
            </a:prstGeom>
          </p:spPr>
        </p:pic>
        <p:pic>
          <p:nvPicPr>
            <p:cNvPr id="19" name="Picture 18" descr="Icon&#10;&#10;Description automatically generated">
              <a:extLst>
                <a:ext uri="{FF2B5EF4-FFF2-40B4-BE49-F238E27FC236}">
                  <a16:creationId xmlns:a16="http://schemas.microsoft.com/office/drawing/2014/main" id="{22F0015F-6B1A-0A83-801C-E93F55310C71}"/>
                </a:ext>
              </a:extLst>
            </p:cNvPr>
            <p:cNvPicPr>
              <a:picLocks noChangeAspect="1"/>
            </p:cNvPicPr>
            <p:nvPr/>
          </p:nvPicPr>
          <p:blipFill>
            <a:blip r:embed="rId5"/>
            <a:stretch>
              <a:fillRect/>
            </a:stretch>
          </p:blipFill>
          <p:spPr>
            <a:xfrm>
              <a:off x="4928922" y="4344982"/>
              <a:ext cx="1422627" cy="1738139"/>
            </a:xfrm>
            <a:prstGeom prst="rect">
              <a:avLst/>
            </a:prstGeom>
          </p:spPr>
        </p:pic>
        <p:pic>
          <p:nvPicPr>
            <p:cNvPr id="21" name="Picture 20" descr="A picture containing shape&#10;&#10;Description automatically generated">
              <a:extLst>
                <a:ext uri="{FF2B5EF4-FFF2-40B4-BE49-F238E27FC236}">
                  <a16:creationId xmlns:a16="http://schemas.microsoft.com/office/drawing/2014/main" id="{ECC6DAB3-629B-C4F8-385D-6975A79450E4}"/>
                </a:ext>
              </a:extLst>
            </p:cNvPr>
            <p:cNvPicPr>
              <a:picLocks noChangeAspect="1"/>
            </p:cNvPicPr>
            <p:nvPr/>
          </p:nvPicPr>
          <p:blipFill>
            <a:blip r:embed="rId6"/>
            <a:stretch>
              <a:fillRect/>
            </a:stretch>
          </p:blipFill>
          <p:spPr>
            <a:xfrm>
              <a:off x="6438898" y="4327456"/>
              <a:ext cx="1412766" cy="1746581"/>
            </a:xfrm>
            <a:prstGeom prst="rect">
              <a:avLst/>
            </a:prstGeom>
          </p:spPr>
        </p:pic>
        <p:pic>
          <p:nvPicPr>
            <p:cNvPr id="22" name="Picture 21" descr="Shape, icon&#10;&#10;Description automatically generated">
              <a:extLst>
                <a:ext uri="{FF2B5EF4-FFF2-40B4-BE49-F238E27FC236}">
                  <a16:creationId xmlns:a16="http://schemas.microsoft.com/office/drawing/2014/main" id="{F45E4174-85B0-F8B1-4995-1F3745B2E6DB}"/>
                </a:ext>
              </a:extLst>
            </p:cNvPr>
            <p:cNvPicPr>
              <a:picLocks noChangeAspect="1"/>
            </p:cNvPicPr>
            <p:nvPr/>
          </p:nvPicPr>
          <p:blipFill>
            <a:blip r:embed="rId7"/>
            <a:stretch>
              <a:fillRect/>
            </a:stretch>
          </p:blipFill>
          <p:spPr>
            <a:xfrm>
              <a:off x="7985558" y="4327415"/>
              <a:ext cx="1412763" cy="1750866"/>
            </a:xfrm>
            <a:prstGeom prst="rect">
              <a:avLst/>
            </a:prstGeom>
          </p:spPr>
        </p:pic>
        <p:pic>
          <p:nvPicPr>
            <p:cNvPr id="23" name="Picture 22" descr="Logo, icon&#10;&#10;Description automatically generated">
              <a:extLst>
                <a:ext uri="{FF2B5EF4-FFF2-40B4-BE49-F238E27FC236}">
                  <a16:creationId xmlns:a16="http://schemas.microsoft.com/office/drawing/2014/main" id="{E039594C-24FD-3741-8109-9CE51C9C33D5}"/>
                </a:ext>
              </a:extLst>
            </p:cNvPr>
            <p:cNvPicPr>
              <a:picLocks noChangeAspect="1"/>
            </p:cNvPicPr>
            <p:nvPr/>
          </p:nvPicPr>
          <p:blipFill>
            <a:blip r:embed="rId8"/>
            <a:stretch>
              <a:fillRect/>
            </a:stretch>
          </p:blipFill>
          <p:spPr>
            <a:xfrm>
              <a:off x="9514796" y="4321280"/>
              <a:ext cx="1412765" cy="1746580"/>
            </a:xfrm>
            <a:prstGeom prst="rect">
              <a:avLst/>
            </a:prstGeom>
          </p:spPr>
        </p:pic>
        <p:pic>
          <p:nvPicPr>
            <p:cNvPr id="24" name="Picture 23">
              <a:extLst>
                <a:ext uri="{FF2B5EF4-FFF2-40B4-BE49-F238E27FC236}">
                  <a16:creationId xmlns:a16="http://schemas.microsoft.com/office/drawing/2014/main" id="{E9B5306F-87C2-5231-E340-E0365BA7438B}"/>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16920" t="5417" r="75444" b="2617"/>
            <a:stretch/>
          </p:blipFill>
          <p:spPr>
            <a:xfrm>
              <a:off x="9835081" y="6056015"/>
              <a:ext cx="696323" cy="667211"/>
            </a:xfrm>
            <a:prstGeom prst="rect">
              <a:avLst/>
            </a:prstGeom>
          </p:spPr>
        </p:pic>
        <p:pic>
          <p:nvPicPr>
            <p:cNvPr id="25" name="Picture 24" descr="A close up of a logo&#10;&#10;Description automatically generated">
              <a:extLst>
                <a:ext uri="{FF2B5EF4-FFF2-40B4-BE49-F238E27FC236}">
                  <a16:creationId xmlns:a16="http://schemas.microsoft.com/office/drawing/2014/main" id="{CEB54B88-D33B-8C37-15D0-AE894CA4E737}"/>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81976" t="4044" r="2214" b="-750"/>
            <a:stretch/>
          </p:blipFill>
          <p:spPr>
            <a:xfrm>
              <a:off x="3233873" y="6083551"/>
              <a:ext cx="1698738" cy="656943"/>
            </a:xfrm>
            <a:prstGeom prst="rect">
              <a:avLst/>
            </a:prstGeom>
          </p:spPr>
        </p:pic>
        <p:pic>
          <p:nvPicPr>
            <p:cNvPr id="26" name="Picture 25" descr="A close up of a logo&#10;&#10;Description automatically generated">
              <a:extLst>
                <a:ext uri="{FF2B5EF4-FFF2-40B4-BE49-F238E27FC236}">
                  <a16:creationId xmlns:a16="http://schemas.microsoft.com/office/drawing/2014/main" id="{58AE0D1B-62B4-7773-3369-3469DD7BB007}"/>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2050" t="9632" r="87645" b="-105"/>
            <a:stretch/>
          </p:blipFill>
          <p:spPr>
            <a:xfrm>
              <a:off x="2016603" y="6105558"/>
              <a:ext cx="1070578" cy="645033"/>
            </a:xfrm>
            <a:prstGeom prst="rect">
              <a:avLst/>
            </a:prstGeom>
          </p:spPr>
        </p:pic>
        <p:pic>
          <p:nvPicPr>
            <p:cNvPr id="27" name="Picture 26" descr="A close up of a logo&#10;&#10;Description automatically generated">
              <a:extLst>
                <a:ext uri="{FF2B5EF4-FFF2-40B4-BE49-F238E27FC236}">
                  <a16:creationId xmlns:a16="http://schemas.microsoft.com/office/drawing/2014/main" id="{1F51C4E5-63BF-39F3-616A-C28E1988A47E}"/>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29270" t="5599" r="62867" b="2035"/>
            <a:stretch/>
          </p:blipFill>
          <p:spPr>
            <a:xfrm>
              <a:off x="5169612" y="6072613"/>
              <a:ext cx="797067" cy="662229"/>
            </a:xfrm>
            <a:prstGeom prst="rect">
              <a:avLst/>
            </a:prstGeom>
          </p:spPr>
        </p:pic>
        <p:pic>
          <p:nvPicPr>
            <p:cNvPr id="28" name="Picture 27" descr="A close up of a logo&#10;&#10;Description automatically generated">
              <a:extLst>
                <a:ext uri="{FF2B5EF4-FFF2-40B4-BE49-F238E27FC236}">
                  <a16:creationId xmlns:a16="http://schemas.microsoft.com/office/drawing/2014/main" id="{5D5B8383-606F-43E6-12C4-23FAB39DAC96}"/>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63608" t="7255" r="22877" b="2033"/>
            <a:stretch/>
          </p:blipFill>
          <p:spPr>
            <a:xfrm>
              <a:off x="6287547" y="6064493"/>
              <a:ext cx="1427744" cy="668878"/>
            </a:xfrm>
            <a:prstGeom prst="rect">
              <a:avLst/>
            </a:prstGeom>
          </p:spPr>
        </p:pic>
        <p:pic>
          <p:nvPicPr>
            <p:cNvPr id="30" name="Picture 29" descr="A close up of a logo&#10;&#10;Description automatically generated">
              <a:extLst>
                <a:ext uri="{FF2B5EF4-FFF2-40B4-BE49-F238E27FC236}">
                  <a16:creationId xmlns:a16="http://schemas.microsoft.com/office/drawing/2014/main" id="{595BC09C-3520-7643-C2EB-A628B318CC79}"/>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42123" t="5063" r="41123" b="2743"/>
            <a:stretch/>
          </p:blipFill>
          <p:spPr>
            <a:xfrm>
              <a:off x="7864762" y="6060881"/>
              <a:ext cx="1604849" cy="669021"/>
            </a:xfrm>
            <a:prstGeom prst="rect">
              <a:avLst/>
            </a:prstGeom>
          </p:spPr>
        </p:pic>
      </p:grpSp>
    </p:spTree>
    <p:extLst>
      <p:ext uri="{BB962C8B-B14F-4D97-AF65-F5344CB8AC3E}">
        <p14:creationId xmlns:p14="http://schemas.microsoft.com/office/powerpoint/2010/main" val="35016438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601414-6A2E-3864-355B-ED4D1AC87621}"/>
            </a:ext>
          </a:extLst>
        </p:cNvPr>
        <p:cNvGrpSpPr/>
        <p:nvPr/>
      </p:nvGrpSpPr>
      <p:grpSpPr>
        <a:xfrm>
          <a:off x="0" y="0"/>
          <a:ext cx="0" cy="0"/>
          <a:chOff x="0" y="0"/>
          <a:chExt cx="0" cy="0"/>
        </a:xfrm>
      </p:grpSpPr>
      <p:pic>
        <p:nvPicPr>
          <p:cNvPr id="6" name="Picture 5" descr="How to Draw a Book 📖 (opened or closed ...">
            <a:extLst>
              <a:ext uri="{FF2B5EF4-FFF2-40B4-BE49-F238E27FC236}">
                <a16:creationId xmlns:a16="http://schemas.microsoft.com/office/drawing/2014/main" id="{4EDCC6BA-562E-A61A-833A-0688FD259B12}"/>
              </a:ext>
            </a:extLst>
          </p:cNvPr>
          <p:cNvPicPr>
            <a:picLocks noChangeAspect="1"/>
          </p:cNvPicPr>
          <p:nvPr/>
        </p:nvPicPr>
        <p:blipFill>
          <a:blip r:embed="rId2"/>
          <a:srcRect l="24744" t="25519" r="22594" b="27635"/>
          <a:stretch/>
        </p:blipFill>
        <p:spPr>
          <a:xfrm rot="240000">
            <a:off x="7404032" y="2843473"/>
            <a:ext cx="3553184" cy="2170028"/>
          </a:xfrm>
          <a:prstGeom prst="rect">
            <a:avLst/>
          </a:prstGeom>
        </p:spPr>
      </p:pic>
      <p:pic>
        <p:nvPicPr>
          <p:cNvPr id="4" name="Content Placeholder 3" descr="Design thinking mindset and some common ...">
            <a:extLst>
              <a:ext uri="{FF2B5EF4-FFF2-40B4-BE49-F238E27FC236}">
                <a16:creationId xmlns:a16="http://schemas.microsoft.com/office/drawing/2014/main" id="{314ECA4F-8172-850E-B751-7FFF6797A383}"/>
              </a:ext>
            </a:extLst>
          </p:cNvPr>
          <p:cNvPicPr>
            <a:picLocks noGrp="1" noChangeAspect="1"/>
          </p:cNvPicPr>
          <p:nvPr>
            <p:ph idx="1"/>
          </p:nvPr>
        </p:nvPicPr>
        <p:blipFill>
          <a:blip r:embed="rId3"/>
          <a:stretch>
            <a:fillRect/>
          </a:stretch>
        </p:blipFill>
        <p:spPr>
          <a:xfrm>
            <a:off x="197057" y="237193"/>
            <a:ext cx="4292947" cy="2108839"/>
          </a:xfrm>
        </p:spPr>
      </p:pic>
      <p:sp>
        <p:nvSpPr>
          <p:cNvPr id="2" name="Title 1">
            <a:extLst>
              <a:ext uri="{FF2B5EF4-FFF2-40B4-BE49-F238E27FC236}">
                <a16:creationId xmlns:a16="http://schemas.microsoft.com/office/drawing/2014/main" id="{08F55DA3-FD23-5A1C-39CB-1CDCBA215807}"/>
              </a:ext>
            </a:extLst>
          </p:cNvPr>
          <p:cNvSpPr>
            <a:spLocks noGrp="1"/>
          </p:cNvSpPr>
          <p:nvPr>
            <p:ph type="title"/>
          </p:nvPr>
        </p:nvSpPr>
        <p:spPr>
          <a:xfrm>
            <a:off x="297068" y="1138168"/>
            <a:ext cx="2034211" cy="629825"/>
          </a:xfrm>
        </p:spPr>
        <p:txBody>
          <a:bodyPr>
            <a:normAutofit fontScale="90000"/>
          </a:bodyPr>
          <a:lstStyle/>
          <a:p>
            <a:r>
              <a:rPr lang="en-US" sz="2800" b="1">
                <a:solidFill>
                  <a:srgbClr val="FFFFFF"/>
                </a:solidFill>
                <a:latin typeface="Century Gothic"/>
                <a:cs typeface="Calibri Light"/>
              </a:rPr>
              <a:t>Something to consider</a:t>
            </a:r>
            <a:endParaRPr lang="en-US" sz="2800" b="1">
              <a:solidFill>
                <a:srgbClr val="FFFFFF"/>
              </a:solidFill>
              <a:latin typeface="Century Gothic"/>
            </a:endParaRPr>
          </a:p>
        </p:txBody>
      </p:sp>
      <p:sp>
        <p:nvSpPr>
          <p:cNvPr id="12" name="TextBox 11">
            <a:extLst>
              <a:ext uri="{FF2B5EF4-FFF2-40B4-BE49-F238E27FC236}">
                <a16:creationId xmlns:a16="http://schemas.microsoft.com/office/drawing/2014/main" id="{87B5A0B8-3161-E052-E893-DD20A83A6727}"/>
              </a:ext>
            </a:extLst>
          </p:cNvPr>
          <p:cNvSpPr txBox="1"/>
          <p:nvPr/>
        </p:nvSpPr>
        <p:spPr>
          <a:xfrm>
            <a:off x="4870272" y="624001"/>
            <a:ext cx="7149032" cy="707886"/>
          </a:xfrm>
          <a:prstGeom prst="rect">
            <a:avLst/>
          </a:prstGeom>
          <a:solidFill>
            <a:schemeClr val="bg1">
              <a:lumMod val="9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4000" b="1" dirty="0">
              <a:latin typeface="Century Gothic"/>
            </a:endParaRPr>
          </a:p>
        </p:txBody>
      </p:sp>
    </p:spTree>
    <p:extLst>
      <p:ext uri="{BB962C8B-B14F-4D97-AF65-F5344CB8AC3E}">
        <p14:creationId xmlns:p14="http://schemas.microsoft.com/office/powerpoint/2010/main" val="395714376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65C2D-94E9-488A-89C5-97822C1F09A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A656DCD-1088-87C8-0A0B-592317219D04}"/>
              </a:ext>
            </a:extLst>
          </p:cNvPr>
          <p:cNvSpPr/>
          <p:nvPr/>
        </p:nvSpPr>
        <p:spPr>
          <a:xfrm>
            <a:off x="277906" y="233082"/>
            <a:ext cx="11582400" cy="6294271"/>
          </a:xfrm>
          <a:prstGeom prst="rect">
            <a:avLst/>
          </a:prstGeom>
          <a:noFill/>
          <a:ln w="57150">
            <a:solidFill>
              <a:srgbClr val="3789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6F89C9F3-80FC-3D7C-8B23-C3D7A5F3D936}"/>
              </a:ext>
            </a:extLst>
          </p:cNvPr>
          <p:cNvSpPr txBox="1">
            <a:spLocks/>
          </p:cNvSpPr>
          <p:nvPr/>
        </p:nvSpPr>
        <p:spPr>
          <a:xfrm>
            <a:off x="-2110866" y="458470"/>
            <a:ext cx="10003916" cy="1325563"/>
          </a:xfrm>
          <a:prstGeom prst="rect">
            <a:avLst/>
          </a:prstGeom>
        </p:spPr>
        <p:txBody>
          <a:bodyPr vert="horz" lIns="91440" tIns="45720" rIns="91440" bIns="45720" rtlCol="0" anchor="b">
            <a:normAutofit/>
          </a:bodyPr>
          <a:lstStyle>
            <a:lvl1pPr algn="ctr" defTabSz="914400" rtl="0" eaLnBrk="1" latinLnBrk="0" hangingPunct="1">
              <a:lnSpc>
                <a:spcPct val="100000"/>
              </a:lnSpc>
              <a:spcBef>
                <a:spcPct val="0"/>
              </a:spcBef>
              <a:buNone/>
              <a:defRPr sz="6000" b="1" i="0" kern="1200">
                <a:solidFill>
                  <a:schemeClr val="tx1"/>
                </a:solidFill>
                <a:latin typeface="Lexend" pitchFamily="2" charset="77"/>
                <a:ea typeface="+mj-ea"/>
                <a:cs typeface="+mj-cs"/>
              </a:defRPr>
            </a:lvl1pPr>
          </a:lstStyle>
          <a:p>
            <a:endParaRPr lang="en-GB" sz="2800">
              <a:solidFill>
                <a:srgbClr val="378935"/>
              </a:solidFill>
              <a:effectLst>
                <a:outerShdw blurRad="38100" dist="38100" dir="2700000" algn="tl">
                  <a:srgbClr val="000000">
                    <a:alpha val="43137"/>
                  </a:srgbClr>
                </a:outerShdw>
              </a:effectLst>
            </a:endParaRPr>
          </a:p>
        </p:txBody>
      </p:sp>
      <p:cxnSp>
        <p:nvCxnSpPr>
          <p:cNvPr id="4" name="Straight Connector 3">
            <a:extLst>
              <a:ext uri="{FF2B5EF4-FFF2-40B4-BE49-F238E27FC236}">
                <a16:creationId xmlns:a16="http://schemas.microsoft.com/office/drawing/2014/main" id="{916C50A2-6949-5894-7260-DBE2CD8024C3}"/>
              </a:ext>
            </a:extLst>
          </p:cNvPr>
          <p:cNvCxnSpPr/>
          <p:nvPr/>
        </p:nvCxnSpPr>
        <p:spPr>
          <a:xfrm>
            <a:off x="838200" y="1023413"/>
            <a:ext cx="10800806" cy="7033"/>
          </a:xfrm>
          <a:prstGeom prst="line">
            <a:avLst/>
          </a:prstGeom>
          <a:ln w="25400">
            <a:solidFill>
              <a:srgbClr val="378935"/>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6" name="Title 1">
            <a:extLst>
              <a:ext uri="{FF2B5EF4-FFF2-40B4-BE49-F238E27FC236}">
                <a16:creationId xmlns:a16="http://schemas.microsoft.com/office/drawing/2014/main" id="{5FB75FDF-BA80-DA37-DA5A-DD89280D0A6D}"/>
              </a:ext>
            </a:extLst>
          </p:cNvPr>
          <p:cNvSpPr txBox="1">
            <a:spLocks/>
          </p:cNvSpPr>
          <p:nvPr/>
        </p:nvSpPr>
        <p:spPr>
          <a:xfrm>
            <a:off x="838200" y="-290528"/>
            <a:ext cx="8300701" cy="1325563"/>
          </a:xfrm>
          <a:prstGeom prst="rect">
            <a:avLst/>
          </a:prstGeom>
        </p:spPr>
        <p:txBody>
          <a:bodyPr vert="horz" lIns="91440" tIns="45720" rIns="91440" bIns="45720" rtlCol="0" anchor="b">
            <a:normAutofit/>
          </a:bodyPr>
          <a:lstStyle>
            <a:lvl1pPr algn="ctr" defTabSz="914400" rtl="0" eaLnBrk="1" latinLnBrk="0" hangingPunct="1">
              <a:lnSpc>
                <a:spcPct val="100000"/>
              </a:lnSpc>
              <a:spcBef>
                <a:spcPct val="0"/>
              </a:spcBef>
              <a:buNone/>
              <a:defRPr sz="6000" b="1" i="0" kern="1200">
                <a:solidFill>
                  <a:schemeClr val="tx1"/>
                </a:solidFill>
                <a:latin typeface="Lexend" pitchFamily="2" charset="77"/>
                <a:ea typeface="+mj-ea"/>
                <a:cs typeface="+mj-cs"/>
              </a:defRPr>
            </a:lvl1pPr>
          </a:lstStyle>
          <a:p>
            <a:pPr algn="l"/>
            <a:r>
              <a:rPr lang="en-GB" sz="3600" b="0">
                <a:solidFill>
                  <a:srgbClr val="17417D"/>
                </a:solidFill>
                <a:latin typeface="+mn-lt"/>
              </a:rPr>
              <a:t>Our Academy Vision</a:t>
            </a:r>
            <a:endParaRPr lang="en-GB" sz="2000" b="0">
              <a:solidFill>
                <a:srgbClr val="17417D"/>
              </a:solidFill>
              <a:latin typeface="+mn-lt"/>
            </a:endParaRPr>
          </a:p>
        </p:txBody>
      </p:sp>
      <p:pic>
        <p:nvPicPr>
          <p:cNvPr id="3" name="Picture 2" descr="A close-up of a logo&#10;&#10;Description automatically generated">
            <a:extLst>
              <a:ext uri="{FF2B5EF4-FFF2-40B4-BE49-F238E27FC236}">
                <a16:creationId xmlns:a16="http://schemas.microsoft.com/office/drawing/2014/main" id="{8F673AA3-D6F8-512D-3C58-FED1CBD3EFA9}"/>
              </a:ext>
            </a:extLst>
          </p:cNvPr>
          <p:cNvPicPr>
            <a:picLocks noChangeAspect="1"/>
          </p:cNvPicPr>
          <p:nvPr/>
        </p:nvPicPr>
        <p:blipFill>
          <a:blip r:embed="rId2"/>
          <a:stretch>
            <a:fillRect/>
          </a:stretch>
        </p:blipFill>
        <p:spPr>
          <a:xfrm>
            <a:off x="9508140" y="404576"/>
            <a:ext cx="2226660" cy="926117"/>
          </a:xfrm>
          <a:prstGeom prst="rect">
            <a:avLst/>
          </a:prstGeom>
        </p:spPr>
      </p:pic>
      <p:sp>
        <p:nvSpPr>
          <p:cNvPr id="9" name="TextBox 8">
            <a:extLst>
              <a:ext uri="{FF2B5EF4-FFF2-40B4-BE49-F238E27FC236}">
                <a16:creationId xmlns:a16="http://schemas.microsoft.com/office/drawing/2014/main" id="{059113DF-27E1-4520-80FE-189E131EA9A7}"/>
              </a:ext>
            </a:extLst>
          </p:cNvPr>
          <p:cNvSpPr txBox="1"/>
          <p:nvPr/>
        </p:nvSpPr>
        <p:spPr>
          <a:xfrm>
            <a:off x="926275" y="3268902"/>
            <a:ext cx="8720272" cy="3170099"/>
          </a:xfrm>
          <a:prstGeom prst="rect">
            <a:avLst/>
          </a:prstGeom>
          <a:noFill/>
        </p:spPr>
        <p:txBody>
          <a:bodyPr wrap="square">
            <a:spAutoFit/>
          </a:bodyPr>
          <a:lstStyle/>
          <a:p>
            <a:r>
              <a:rPr lang="en-GB" sz="2000">
                <a:solidFill>
                  <a:schemeClr val="tx1">
                    <a:lumMod val="75000"/>
                  </a:schemeClr>
                </a:solidFill>
                <a:effectLst/>
                <a:ea typeface="Times New Roman" panose="02020603050405020304" pitchFamily="18" charset="0"/>
              </a:rPr>
              <a:t>Discovering 'life in all its fullness' (John 10:10) </a:t>
            </a:r>
          </a:p>
          <a:p>
            <a:r>
              <a:rPr lang="en-GB" sz="2000">
                <a:solidFill>
                  <a:schemeClr val="tx1">
                    <a:lumMod val="75000"/>
                  </a:schemeClr>
                </a:solidFill>
                <a:effectLst/>
                <a:ea typeface="Times New Roman" panose="02020603050405020304" pitchFamily="18" charset="0"/>
              </a:rPr>
              <a:t> </a:t>
            </a:r>
          </a:p>
          <a:p>
            <a:r>
              <a:rPr lang="en-GB" sz="2000">
                <a:solidFill>
                  <a:schemeClr val="tx1">
                    <a:lumMod val="75000"/>
                  </a:schemeClr>
                </a:solidFill>
                <a:effectLst/>
                <a:ea typeface="Times New Roman" panose="02020603050405020304" pitchFamily="18" charset="0"/>
              </a:rPr>
              <a:t>Rooted in the life and teaching of Jesus the King, we: </a:t>
            </a:r>
          </a:p>
          <a:p>
            <a:r>
              <a:rPr lang="en-GB" sz="2000">
                <a:solidFill>
                  <a:schemeClr val="tx1">
                    <a:lumMod val="75000"/>
                  </a:schemeClr>
                </a:solidFill>
                <a:effectLst/>
                <a:ea typeface="Times New Roman" panose="02020603050405020304" pitchFamily="18" charset="0"/>
              </a:rPr>
              <a:t>• Aspire to grow into the people God calls us to be.</a:t>
            </a:r>
          </a:p>
          <a:p>
            <a:r>
              <a:rPr lang="en-GB" sz="2000">
                <a:solidFill>
                  <a:schemeClr val="tx1">
                    <a:lumMod val="75000"/>
                  </a:schemeClr>
                </a:solidFill>
                <a:effectLst/>
                <a:ea typeface="Times New Roman" panose="02020603050405020304" pitchFamily="18" charset="0"/>
              </a:rPr>
              <a:t> • Belong to a community where everyone is known and valued. </a:t>
            </a:r>
          </a:p>
          <a:p>
            <a:r>
              <a:rPr lang="en-GB" sz="2000">
                <a:solidFill>
                  <a:schemeClr val="tx1">
                    <a:lumMod val="75000"/>
                  </a:schemeClr>
                </a:solidFill>
                <a:effectLst/>
                <a:ea typeface="Times New Roman" panose="02020603050405020304" pitchFamily="18" charset="0"/>
              </a:rPr>
              <a:t>• Care for others with compassion and courage. </a:t>
            </a:r>
          </a:p>
          <a:p>
            <a:r>
              <a:rPr lang="en-GB" sz="2000">
                <a:solidFill>
                  <a:schemeClr val="tx1">
                    <a:lumMod val="75000"/>
                  </a:schemeClr>
                </a:solidFill>
                <a:effectLst/>
                <a:ea typeface="Times New Roman" panose="02020603050405020304" pitchFamily="18" charset="0"/>
              </a:rPr>
              <a:t> </a:t>
            </a:r>
          </a:p>
          <a:p>
            <a:r>
              <a:rPr lang="en-GB" sz="2000">
                <a:solidFill>
                  <a:schemeClr val="tx1">
                    <a:lumMod val="75000"/>
                  </a:schemeClr>
                </a:solidFill>
                <a:effectLst/>
                <a:ea typeface="Times New Roman" panose="02020603050405020304" pitchFamily="18" charset="0"/>
              </a:rPr>
              <a:t>Through the vision, we live out the Christian faith with hope, dignity, and love shaping lives of purpose, service, and “life in all its fullness”.</a:t>
            </a:r>
          </a:p>
        </p:txBody>
      </p:sp>
      <p:pic>
        <p:nvPicPr>
          <p:cNvPr id="12" name="Picture 11">
            <a:extLst>
              <a:ext uri="{FF2B5EF4-FFF2-40B4-BE49-F238E27FC236}">
                <a16:creationId xmlns:a16="http://schemas.microsoft.com/office/drawing/2014/main" id="{5F0D86F9-EEE5-4549-987A-33EF1DA988BB}"/>
              </a:ext>
            </a:extLst>
          </p:cNvPr>
          <p:cNvPicPr>
            <a:picLocks noChangeAspect="1"/>
          </p:cNvPicPr>
          <p:nvPr/>
        </p:nvPicPr>
        <p:blipFill>
          <a:blip r:embed="rId3"/>
          <a:stretch>
            <a:fillRect/>
          </a:stretch>
        </p:blipFill>
        <p:spPr>
          <a:xfrm>
            <a:off x="838200" y="1146068"/>
            <a:ext cx="4038600" cy="1726705"/>
          </a:xfrm>
          <a:prstGeom prst="rect">
            <a:avLst/>
          </a:prstGeom>
          <a:ln w="57150">
            <a:solidFill>
              <a:srgbClr val="0070C0"/>
            </a:solidFill>
          </a:ln>
        </p:spPr>
      </p:pic>
    </p:spTree>
    <p:extLst>
      <p:ext uri="{BB962C8B-B14F-4D97-AF65-F5344CB8AC3E}">
        <p14:creationId xmlns:p14="http://schemas.microsoft.com/office/powerpoint/2010/main" val="9758834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9B91E6-97D8-C0B4-3617-0A3D544DD7EA}"/>
            </a:ext>
          </a:extLst>
        </p:cNvPr>
        <p:cNvGrpSpPr/>
        <p:nvPr/>
      </p:nvGrpSpPr>
      <p:grpSpPr>
        <a:xfrm>
          <a:off x="0" y="0"/>
          <a:ext cx="0" cy="0"/>
          <a:chOff x="0" y="0"/>
          <a:chExt cx="0" cy="0"/>
        </a:xfrm>
      </p:grpSpPr>
      <p:pic>
        <p:nvPicPr>
          <p:cNvPr id="2" name="Picture 1" descr="A picture containing text&#10;&#10;Description automatically generated">
            <a:extLst>
              <a:ext uri="{FF2B5EF4-FFF2-40B4-BE49-F238E27FC236}">
                <a16:creationId xmlns:a16="http://schemas.microsoft.com/office/drawing/2014/main" id="{12590AC9-5024-98ED-8063-EDB045D765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2051" y="41408"/>
            <a:ext cx="5707495" cy="1914537"/>
          </a:xfrm>
          <a:prstGeom prst="rect">
            <a:avLst/>
          </a:prstGeom>
        </p:spPr>
      </p:pic>
      <p:sp>
        <p:nvSpPr>
          <p:cNvPr id="4" name="TextBox 3">
            <a:extLst>
              <a:ext uri="{FF2B5EF4-FFF2-40B4-BE49-F238E27FC236}">
                <a16:creationId xmlns:a16="http://schemas.microsoft.com/office/drawing/2014/main" id="{B2ACBADB-58C5-DF0D-EC0D-B4D4BC8F1FE5}"/>
              </a:ext>
            </a:extLst>
          </p:cNvPr>
          <p:cNvSpPr txBox="1"/>
          <p:nvPr/>
        </p:nvSpPr>
        <p:spPr>
          <a:xfrm>
            <a:off x="1896703" y="2033981"/>
            <a:ext cx="8561248" cy="2985433"/>
          </a:xfrm>
          <a:prstGeom prst="rect">
            <a:avLst/>
          </a:prstGeom>
          <a:solidFill>
            <a:srgbClr val="3A224D"/>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a:solidFill>
                  <a:schemeClr val="bg1"/>
                </a:solidFill>
                <a:latin typeface="Century Gothic" panose="020B0502020202020204" pitchFamily="34" charset="0"/>
                <a:ea typeface="Calibri"/>
                <a:cs typeface="Calibri"/>
              </a:rPr>
              <a:t> Gathering</a:t>
            </a:r>
            <a:endParaRPr lang="en-US" sz="2800">
              <a:solidFill>
                <a:schemeClr val="bg1"/>
              </a:solidFill>
              <a:latin typeface="Century Gothic" panose="020B0502020202020204" pitchFamily="34" charset="0"/>
              <a:ea typeface="Calibri" panose="020F0502020204030204"/>
              <a:cs typeface="Calibri" panose="020F0502020204030204"/>
            </a:endParaRPr>
          </a:p>
          <a:p>
            <a:pPr algn="ctr"/>
            <a:endParaRPr lang="en-US" sz="2800" b="1">
              <a:solidFill>
                <a:schemeClr val="bg1"/>
              </a:solidFill>
              <a:latin typeface="Century Gothic" panose="020B0502020202020204" pitchFamily="34" charset="0"/>
              <a:ea typeface="Calibri"/>
              <a:cs typeface="Calibri"/>
            </a:endParaRPr>
          </a:p>
          <a:p>
            <a:r>
              <a:rPr lang="en-US" sz="2400">
                <a:solidFill>
                  <a:schemeClr val="bg1"/>
                </a:solidFill>
                <a:latin typeface="Century Gothic" panose="020B0502020202020204" pitchFamily="34" charset="0"/>
                <a:ea typeface="Calibri"/>
                <a:cs typeface="Calibri"/>
              </a:rPr>
              <a:t> Leader:  </a:t>
            </a:r>
            <a:r>
              <a:rPr lang="en-US" sz="2800">
                <a:solidFill>
                  <a:schemeClr val="bg1"/>
                </a:solidFill>
                <a:latin typeface="Century Gothic" panose="020B0502020202020204" pitchFamily="34" charset="0"/>
                <a:ea typeface="Calibri"/>
                <a:cs typeface="Calibri"/>
              </a:rPr>
              <a:t>   Let us begin our time of daily worship:</a:t>
            </a:r>
          </a:p>
          <a:p>
            <a:r>
              <a:rPr lang="en-US" sz="2800">
                <a:solidFill>
                  <a:schemeClr val="bg1"/>
                </a:solidFill>
                <a:latin typeface="Century Gothic" panose="020B0502020202020204" pitchFamily="34" charset="0"/>
                <a:ea typeface="Calibri"/>
                <a:cs typeface="Calibri"/>
              </a:rPr>
              <a:t>               As your Word reveals your kingdom ...</a:t>
            </a:r>
            <a:endParaRPr lang="en-US" sz="2800">
              <a:solidFill>
                <a:schemeClr val="bg1"/>
              </a:solidFill>
              <a:latin typeface="Century Gothic" panose="020B0502020202020204" pitchFamily="34" charset="0"/>
              <a:cs typeface="Calibri"/>
            </a:endParaRPr>
          </a:p>
          <a:p>
            <a:endParaRPr lang="en-US" sz="2800">
              <a:solidFill>
                <a:srgbClr val="000000"/>
              </a:solidFill>
              <a:latin typeface="Century Gothic" panose="020B0502020202020204" pitchFamily="34" charset="0"/>
              <a:ea typeface="Calibri"/>
              <a:cs typeface="Calibri"/>
            </a:endParaRPr>
          </a:p>
          <a:p>
            <a:r>
              <a:rPr lang="en-US" sz="2400" b="1">
                <a:solidFill>
                  <a:schemeClr val="bg1"/>
                </a:solidFill>
                <a:latin typeface="Century Gothic" panose="020B0502020202020204" pitchFamily="34" charset="0"/>
                <a:ea typeface="Calibri"/>
                <a:cs typeface="Calibri"/>
              </a:rPr>
              <a:t> </a:t>
            </a:r>
            <a:endParaRPr lang="en-US" sz="2800" b="1">
              <a:solidFill>
                <a:schemeClr val="bg1"/>
              </a:solidFill>
              <a:latin typeface="Century Gothic" panose="020B0502020202020204" pitchFamily="34" charset="0"/>
              <a:ea typeface="Calibri"/>
              <a:cs typeface="Calibri"/>
            </a:endParaRPr>
          </a:p>
          <a:p>
            <a:endParaRPr lang="en-US" sz="1200">
              <a:solidFill>
                <a:srgbClr val="000000"/>
              </a:solidFill>
              <a:latin typeface="Century Gothic" panose="020B0502020202020204" pitchFamily="34" charset="0"/>
              <a:ea typeface="Calibri"/>
              <a:cs typeface="Calibri"/>
            </a:endParaRPr>
          </a:p>
          <a:p>
            <a:endParaRPr lang="en-US" sz="1200">
              <a:solidFill>
                <a:srgbClr val="FFFFFF"/>
              </a:solidFill>
              <a:latin typeface="TW Cen MT"/>
              <a:ea typeface="Calibri"/>
              <a:cs typeface="Calibri"/>
            </a:endParaRPr>
          </a:p>
        </p:txBody>
      </p:sp>
      <p:pic>
        <p:nvPicPr>
          <p:cNvPr id="5" name="Picture 4" descr="The King's CofE Academy, Kidsgrove, Stoke-on-Trent | Teaching Jobs &amp;  Education Jobs | MyNewTerm">
            <a:extLst>
              <a:ext uri="{FF2B5EF4-FFF2-40B4-BE49-F238E27FC236}">
                <a16:creationId xmlns:a16="http://schemas.microsoft.com/office/drawing/2014/main" id="{2846089D-145F-FBBF-1277-939C09CD46CB}"/>
              </a:ext>
            </a:extLst>
          </p:cNvPr>
          <p:cNvPicPr>
            <a:picLocks noChangeAspect="1"/>
          </p:cNvPicPr>
          <p:nvPr/>
        </p:nvPicPr>
        <p:blipFill>
          <a:blip r:embed="rId3"/>
          <a:stretch>
            <a:fillRect/>
          </a:stretch>
        </p:blipFill>
        <p:spPr>
          <a:xfrm>
            <a:off x="8361591" y="5864680"/>
            <a:ext cx="2143125" cy="904875"/>
          </a:xfrm>
          <a:prstGeom prst="rect">
            <a:avLst/>
          </a:prstGeom>
        </p:spPr>
      </p:pic>
    </p:spTree>
    <p:extLst>
      <p:ext uri="{BB962C8B-B14F-4D97-AF65-F5344CB8AC3E}">
        <p14:creationId xmlns:p14="http://schemas.microsoft.com/office/powerpoint/2010/main" val="692245337"/>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7EB92-A450-BBC4-1B7B-53B6AA1913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6BDF57-6C19-7EF4-C7A3-FDDEA0A1CBD4}"/>
              </a:ext>
            </a:extLst>
          </p:cNvPr>
          <p:cNvSpPr>
            <a:spLocks noGrp="1"/>
          </p:cNvSpPr>
          <p:nvPr>
            <p:ph type="title"/>
          </p:nvPr>
        </p:nvSpPr>
        <p:spPr>
          <a:xfrm>
            <a:off x="838200" y="145991"/>
            <a:ext cx="10515600" cy="1109320"/>
          </a:xfrm>
          <a:solidFill>
            <a:schemeClr val="bg1">
              <a:lumMod val="95000"/>
            </a:schemeClr>
          </a:solidFill>
        </p:spPr>
        <p:txBody>
          <a:bodyPr>
            <a:normAutofit/>
          </a:bodyPr>
          <a:lstStyle/>
          <a:p>
            <a:pPr algn="ctr"/>
            <a:endParaRPr lang="en-GB" sz="4800" b="1" u="sng" dirty="0">
              <a:latin typeface="Century Gothic" panose="020B0502020202020204" pitchFamily="34" charset="0"/>
            </a:endParaRPr>
          </a:p>
        </p:txBody>
      </p:sp>
      <p:pic>
        <p:nvPicPr>
          <p:cNvPr id="4" name="Picture 3">
            <a:extLst>
              <a:ext uri="{FF2B5EF4-FFF2-40B4-BE49-F238E27FC236}">
                <a16:creationId xmlns:a16="http://schemas.microsoft.com/office/drawing/2014/main" id="{BC29B10A-4DD8-3AB9-8FE0-59FEF19125FD}"/>
              </a:ext>
            </a:extLst>
          </p:cNvPr>
          <p:cNvPicPr>
            <a:picLocks noChangeAspect="1"/>
          </p:cNvPicPr>
          <p:nvPr/>
        </p:nvPicPr>
        <p:blipFill>
          <a:blip r:embed="rId2"/>
          <a:stretch>
            <a:fillRect/>
          </a:stretch>
        </p:blipFill>
        <p:spPr>
          <a:xfrm>
            <a:off x="5577090" y="3013179"/>
            <a:ext cx="6353148" cy="3618435"/>
          </a:xfrm>
          <a:prstGeom prst="rect">
            <a:avLst/>
          </a:prstGeom>
        </p:spPr>
      </p:pic>
      <p:pic>
        <p:nvPicPr>
          <p:cNvPr id="5" name="Picture 4">
            <a:extLst>
              <a:ext uri="{FF2B5EF4-FFF2-40B4-BE49-F238E27FC236}">
                <a16:creationId xmlns:a16="http://schemas.microsoft.com/office/drawing/2014/main" id="{4063B06F-9E81-B151-AB8D-071B11076FB2}"/>
              </a:ext>
            </a:extLst>
          </p:cNvPr>
          <p:cNvPicPr>
            <a:picLocks noChangeAspect="1"/>
          </p:cNvPicPr>
          <p:nvPr/>
        </p:nvPicPr>
        <p:blipFill>
          <a:blip r:embed="rId3"/>
          <a:stretch>
            <a:fillRect/>
          </a:stretch>
        </p:blipFill>
        <p:spPr>
          <a:xfrm>
            <a:off x="432602" y="3003692"/>
            <a:ext cx="4846876" cy="3631256"/>
          </a:xfrm>
          <a:prstGeom prst="rect">
            <a:avLst/>
          </a:prstGeom>
        </p:spPr>
      </p:pic>
      <p:sp>
        <p:nvSpPr>
          <p:cNvPr id="7" name="Content Placeholder 6">
            <a:extLst>
              <a:ext uri="{FF2B5EF4-FFF2-40B4-BE49-F238E27FC236}">
                <a16:creationId xmlns:a16="http://schemas.microsoft.com/office/drawing/2014/main" id="{0D3135F7-AA2B-6943-B3A0-7313259D2FEC}"/>
              </a:ext>
            </a:extLst>
          </p:cNvPr>
          <p:cNvSpPr>
            <a:spLocks noGrp="1"/>
          </p:cNvSpPr>
          <p:nvPr>
            <p:ph idx="1"/>
          </p:nvPr>
        </p:nvSpPr>
        <p:spPr>
          <a:xfrm>
            <a:off x="430371" y="1426206"/>
            <a:ext cx="11642500" cy="4351338"/>
          </a:xfrm>
        </p:spPr>
        <p:txBody>
          <a:bodyPr vert="horz" lIns="91440" tIns="45720" rIns="91440" bIns="45720" rtlCol="0" anchor="t">
            <a:normAutofit/>
          </a:bodyPr>
          <a:lstStyle/>
          <a:p>
            <a:pPr marL="0" indent="0">
              <a:buNone/>
            </a:pPr>
            <a:r>
              <a:rPr lang="en-US" sz="4400" i="1" dirty="0">
                <a:latin typeface="Century Gothic"/>
                <a:ea typeface="+mn-lt"/>
                <a:cs typeface="+mn-lt"/>
              </a:rPr>
              <a:t>“</a:t>
            </a:r>
            <a:endParaRPr lang="en-US" sz="3200" dirty="0">
              <a:solidFill>
                <a:srgbClr val="1F1F1F"/>
              </a:solidFill>
              <a:latin typeface="Century Gothic"/>
              <a:cs typeface="Times New Roman"/>
            </a:endParaRPr>
          </a:p>
        </p:txBody>
      </p:sp>
    </p:spTree>
    <p:extLst>
      <p:ext uri="{BB962C8B-B14F-4D97-AF65-F5344CB8AC3E}">
        <p14:creationId xmlns:p14="http://schemas.microsoft.com/office/powerpoint/2010/main" val="1074331429"/>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a:extLst>
              <a:ext uri="{FF2B5EF4-FFF2-40B4-BE49-F238E27FC236}">
                <a16:creationId xmlns:a16="http://schemas.microsoft.com/office/drawing/2014/main" id="{17EAAFD2-A6D4-B5A2-577D-E382BE80FEE6}"/>
              </a:ext>
            </a:extLst>
          </p:cNvPr>
          <p:cNvSpPr txBox="1"/>
          <p:nvPr/>
        </p:nvSpPr>
        <p:spPr>
          <a:xfrm>
            <a:off x="1832255" y="1119654"/>
            <a:ext cx="8529777" cy="5509200"/>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a:ln>
                  <a:noFill/>
                </a:ln>
                <a:solidFill>
                  <a:srgbClr val="002060"/>
                </a:solidFill>
                <a:effectLst/>
                <a:uLnTx/>
                <a:uFillTx/>
                <a:latin typeface="Lucida Calligraphy" panose="03010101010101010101" pitchFamily="66" charset="0"/>
                <a:ea typeface="+mn-ea"/>
                <a:cs typeface="+mn-cs"/>
              </a:rPr>
              <a:t>Lord God,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002060"/>
              </a:solidFill>
              <a:effectLst/>
              <a:uLnTx/>
              <a:uFillTx/>
              <a:latin typeface="Lucida Calligraphy" panose="03010101010101010101"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a:ln>
                  <a:noFill/>
                </a:ln>
                <a:solidFill>
                  <a:srgbClr val="002060"/>
                </a:solidFill>
                <a:effectLst/>
                <a:uLnTx/>
                <a:uFillTx/>
                <a:latin typeface="Lucida Calligraphy" panose="03010101010101010101" pitchFamily="66" charset="0"/>
                <a:ea typeface="+mn-ea"/>
                <a:cs typeface="+mn-cs"/>
              </a:rPr>
              <a:t>Thank you for our school, our teachers and the gifts and talents you have given us. Help us to achieve our potential and make outstanding steps of progress today.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002060"/>
              </a:solidFill>
              <a:effectLst/>
              <a:uLnTx/>
              <a:uFillTx/>
              <a:latin typeface="Lucida Calligraphy" panose="03010101010101010101"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a:ln>
                  <a:noFill/>
                </a:ln>
                <a:solidFill>
                  <a:srgbClr val="002060"/>
                </a:solidFill>
                <a:effectLst/>
                <a:uLnTx/>
                <a:uFillTx/>
                <a:latin typeface="Lucida Calligraphy" panose="03010101010101010101" pitchFamily="66" charset="0"/>
                <a:ea typeface="+mn-ea"/>
                <a:cs typeface="+mn-cs"/>
              </a:rPr>
              <a:t>Forgive us when we fail to behave in the ways that You value and help us to be a community built on Your truth and love, growing us into a people that make a positive impact on the world.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002060"/>
              </a:solidFill>
              <a:effectLst/>
              <a:uLnTx/>
              <a:uFillTx/>
              <a:latin typeface="Lucida Calligraphy" panose="03010101010101010101"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a:ln>
                  <a:noFill/>
                </a:ln>
                <a:solidFill>
                  <a:srgbClr val="002060"/>
                </a:solidFill>
                <a:effectLst/>
                <a:uLnTx/>
                <a:uFillTx/>
                <a:latin typeface="Lucida Calligraphy" panose="03010101010101010101" pitchFamily="66" charset="0"/>
                <a:ea typeface="+mn-ea"/>
                <a:cs typeface="+mn-cs"/>
              </a:rPr>
              <a:t>Help us to imitate Your justice and grace, to include and value everyone we meet and to trust in You each day.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a:ln>
                  <a:noFill/>
                </a:ln>
                <a:solidFill>
                  <a:srgbClr val="002060"/>
                </a:solidFill>
                <a:effectLst/>
                <a:uLnTx/>
                <a:uFillTx/>
                <a:latin typeface="Lucida Calligraphy" panose="03010101010101010101"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a:ln>
                  <a:noFill/>
                </a:ln>
                <a:solidFill>
                  <a:srgbClr val="002060"/>
                </a:solidFill>
                <a:effectLst/>
                <a:uLnTx/>
                <a:uFillTx/>
                <a:latin typeface="Lucida Calligraphy" panose="03010101010101010101" pitchFamily="66" charset="0"/>
                <a:ea typeface="+mn-ea"/>
                <a:cs typeface="+mn-cs"/>
              </a:rPr>
              <a:t>		In Jesus name, Amen.</a:t>
            </a:r>
            <a:endParaRPr kumimoji="0" lang="en-GB" sz="2200" b="0" i="0" u="none" strike="noStrike" kern="1200" cap="none" spc="0" normalizeH="0" baseline="0" noProof="0">
              <a:ln>
                <a:noFill/>
              </a:ln>
              <a:solidFill>
                <a:srgbClr val="002060"/>
              </a:solidFill>
              <a:effectLst/>
              <a:uLnTx/>
              <a:uFillTx/>
              <a:latin typeface="Calibri" panose="020F0502020204030204"/>
              <a:ea typeface="+mn-ea"/>
              <a:cs typeface="+mn-cs"/>
            </a:endParaRPr>
          </a:p>
        </p:txBody>
      </p:sp>
      <p:sp>
        <p:nvSpPr>
          <p:cNvPr id="6" name="Oval 5">
            <a:extLst>
              <a:ext uri="{FF2B5EF4-FFF2-40B4-BE49-F238E27FC236}">
                <a16:creationId xmlns:a16="http://schemas.microsoft.com/office/drawing/2014/main" id="{A0A8F450-9C5B-3394-8757-496732427380}"/>
              </a:ext>
            </a:extLst>
          </p:cNvPr>
          <p:cNvSpPr/>
          <p:nvPr/>
        </p:nvSpPr>
        <p:spPr>
          <a:xfrm>
            <a:off x="1597580" y="122731"/>
            <a:ext cx="6223358" cy="55202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a:ln>
                <a:noFill/>
              </a:ln>
              <a:solidFill>
                <a:prstClr val="white"/>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srgbClr val="002060"/>
                </a:solidFill>
                <a:effectLst/>
                <a:uLnTx/>
                <a:uFillTx/>
                <a:latin typeface="Lucida Calligraphy"/>
                <a:ea typeface="+mn-ea"/>
                <a:cs typeface="+mn-cs"/>
              </a:rPr>
              <a:t>Our Academy Prayer</a:t>
            </a:r>
          </a:p>
        </p:txBody>
      </p:sp>
      <p:pic>
        <p:nvPicPr>
          <p:cNvPr id="7" name="Picture 7" descr="A blue text on a white background&#10;&#10;Description automatically generated">
            <a:extLst>
              <a:ext uri="{FF2B5EF4-FFF2-40B4-BE49-F238E27FC236}">
                <a16:creationId xmlns:a16="http://schemas.microsoft.com/office/drawing/2014/main" id="{F146DC05-236D-2FE5-E0C8-7EF2EF85322B}"/>
              </a:ext>
            </a:extLst>
          </p:cNvPr>
          <p:cNvPicPr>
            <a:picLocks noChangeAspect="1"/>
          </p:cNvPicPr>
          <p:nvPr/>
        </p:nvPicPr>
        <p:blipFill>
          <a:blip r:embed="rId2"/>
          <a:stretch>
            <a:fillRect/>
          </a:stretch>
        </p:blipFill>
        <p:spPr>
          <a:xfrm>
            <a:off x="7616456" y="189300"/>
            <a:ext cx="2743200" cy="1141857"/>
          </a:xfrm>
          <a:prstGeom prst="rect">
            <a:avLst/>
          </a:prstGeom>
        </p:spPr>
      </p:pic>
    </p:spTree>
    <p:extLst>
      <p:ext uri="{BB962C8B-B14F-4D97-AF65-F5344CB8AC3E}">
        <p14:creationId xmlns:p14="http://schemas.microsoft.com/office/powerpoint/2010/main" val="1152101698"/>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2D1F6-195D-B79F-E0F1-8B8044AF47CB}"/>
            </a:ext>
          </a:extLst>
        </p:cNvPr>
        <p:cNvGrpSpPr/>
        <p:nvPr/>
      </p:nvGrpSpPr>
      <p:grpSpPr>
        <a:xfrm>
          <a:off x="0" y="0"/>
          <a:ext cx="0" cy="0"/>
          <a:chOff x="0" y="0"/>
          <a:chExt cx="0" cy="0"/>
        </a:xfrm>
      </p:grpSpPr>
      <p:pic>
        <p:nvPicPr>
          <p:cNvPr id="2" name="Picture 1" descr="A picture containing text&#10;&#10;Description automatically generated">
            <a:extLst>
              <a:ext uri="{FF2B5EF4-FFF2-40B4-BE49-F238E27FC236}">
                <a16:creationId xmlns:a16="http://schemas.microsoft.com/office/drawing/2014/main" id="{A4694170-9FB6-38B0-4CB2-C807058F4F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2051" y="41408"/>
            <a:ext cx="5707495" cy="1914537"/>
          </a:xfrm>
          <a:prstGeom prst="rect">
            <a:avLst/>
          </a:prstGeom>
        </p:spPr>
      </p:pic>
      <p:sp>
        <p:nvSpPr>
          <p:cNvPr id="10" name="TextBox 9">
            <a:extLst>
              <a:ext uri="{FF2B5EF4-FFF2-40B4-BE49-F238E27FC236}">
                <a16:creationId xmlns:a16="http://schemas.microsoft.com/office/drawing/2014/main" id="{B2C73A87-C818-BC43-F3D8-E0F9EAD25E8C}"/>
              </a:ext>
            </a:extLst>
          </p:cNvPr>
          <p:cNvSpPr txBox="1"/>
          <p:nvPr/>
        </p:nvSpPr>
        <p:spPr>
          <a:xfrm>
            <a:off x="2002416" y="1959430"/>
            <a:ext cx="8331043" cy="2185214"/>
          </a:xfrm>
          <a:prstGeom prst="rect">
            <a:avLst/>
          </a:prstGeom>
          <a:solidFill>
            <a:srgbClr val="3A224D"/>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TW Cen MT"/>
                <a:ea typeface="Calibri"/>
                <a:cs typeface="Calibri"/>
              </a:rPr>
              <a:t> </a:t>
            </a:r>
            <a:r>
              <a:rPr kumimoji="0" lang="en-US" sz="2800" b="1" i="0" u="none" strike="noStrike" kern="1200" cap="none" spc="0" normalizeH="0" baseline="0" noProof="0">
                <a:ln>
                  <a:noFill/>
                </a:ln>
                <a:solidFill>
                  <a:prstClr val="white"/>
                </a:solidFill>
                <a:effectLst/>
                <a:uLnTx/>
                <a:uFillTx/>
                <a:latin typeface="TW Cen MT"/>
                <a:ea typeface="Calibri"/>
                <a:cs typeface="Calibri"/>
              </a:rPr>
              <a:t>Dismissal</a:t>
            </a:r>
            <a:endParaRPr kumimoji="0" lang="en-US" sz="2800" b="0" i="0" u="none" strike="noStrike" kern="1200" cap="none" spc="0" normalizeH="0" baseline="0" noProof="0">
              <a:ln>
                <a:noFill/>
              </a:ln>
              <a:solidFill>
                <a:prstClr val="white"/>
              </a:solidFill>
              <a:effectLst/>
              <a:uLnTx/>
              <a:uFillTx/>
              <a:latin typeface="Calibri"/>
              <a:ea typeface="Calibri" panose="020F0502020204030204"/>
              <a:cs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white"/>
              </a:solidFill>
              <a:effectLst/>
              <a:uLnTx/>
              <a:uFillTx/>
              <a:latin typeface="TW Cen MT"/>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white"/>
                </a:solidFill>
                <a:effectLst/>
                <a:uLnTx/>
                <a:uFillTx/>
                <a:latin typeface="TW Cen MT"/>
                <a:ea typeface="Calibri"/>
                <a:cs typeface="Calibri"/>
              </a:rPr>
              <a:t> Leader:</a:t>
            </a:r>
            <a:r>
              <a:rPr kumimoji="0" lang="en-US" sz="2800" b="0" i="0" u="none" strike="noStrike" kern="1200" cap="none" spc="0" normalizeH="0" baseline="0" noProof="0">
                <a:ln>
                  <a:noFill/>
                </a:ln>
                <a:solidFill>
                  <a:prstClr val="white"/>
                </a:solidFill>
                <a:effectLst/>
                <a:uLnTx/>
                <a:uFillTx/>
                <a:latin typeface="TW Cen MT"/>
                <a:ea typeface="Calibri"/>
                <a:cs typeface="Calibri"/>
              </a:rPr>
              <a:t>       Jesus the promise of hope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TW Cen MT"/>
                <a:ea typeface="Calibri"/>
                <a:cs typeface="Calibri"/>
              </a:rPr>
              <a:t> </a:t>
            </a:r>
            <a:r>
              <a:rPr kumimoji="0" lang="en-US" sz="2400" b="0" i="0" u="none" strike="noStrike" kern="1200" cap="none" spc="0" normalizeH="0" baseline="0" noProof="0">
                <a:ln>
                  <a:noFill/>
                </a:ln>
                <a:solidFill>
                  <a:prstClr val="white"/>
                </a:solidFill>
                <a:effectLst/>
                <a:uLnTx/>
                <a:uFillTx/>
                <a:latin typeface="TW Cen MT"/>
                <a:ea typeface="Calibri"/>
                <a:cs typeface="Calibri"/>
              </a:rPr>
              <a:t>Leader:</a:t>
            </a:r>
            <a:r>
              <a:rPr kumimoji="0" lang="en-US" sz="2800" b="0" i="0" u="none" strike="noStrike" kern="1200" cap="none" spc="0" normalizeH="0" baseline="0" noProof="0">
                <a:ln>
                  <a:noFill/>
                </a:ln>
                <a:solidFill>
                  <a:prstClr val="white"/>
                </a:solidFill>
                <a:effectLst/>
                <a:uLnTx/>
                <a:uFillTx/>
                <a:latin typeface="TW Cen MT"/>
                <a:ea typeface="Calibri"/>
                <a:cs typeface="Calibri"/>
              </a:rPr>
              <a:t>       Build our school community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TW Cen MT"/>
                <a:ea typeface="Calibri"/>
                <a:cs typeface="Calibri"/>
              </a:rPr>
              <a:t> Everyone:</a:t>
            </a:r>
            <a:r>
              <a:rPr kumimoji="0" lang="en-US" sz="2800" b="1" i="0" u="none" strike="noStrike" kern="1200" cap="none" spc="0" normalizeH="0" baseline="0" noProof="0">
                <a:ln>
                  <a:noFill/>
                </a:ln>
                <a:solidFill>
                  <a:prstClr val="white"/>
                </a:solidFill>
                <a:effectLst/>
                <a:uLnTx/>
                <a:uFillTx/>
                <a:latin typeface="TW Cen MT"/>
                <a:ea typeface="Calibri"/>
                <a:cs typeface="Calibri"/>
              </a:rPr>
              <a:t>    Amen.</a:t>
            </a:r>
            <a:endParaRPr kumimoji="0" lang="en-US" sz="1800" b="0" i="0" u="none" strike="noStrike" kern="1200" cap="none" spc="0" normalizeH="0" baseline="0" noProof="0">
              <a:ln>
                <a:noFill/>
              </a:ln>
              <a:solidFill>
                <a:prstClr val="white"/>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white"/>
              </a:solidFill>
              <a:effectLst/>
              <a:uLnTx/>
              <a:uFillTx/>
              <a:latin typeface="TW Cen MT"/>
              <a:ea typeface="Calibri"/>
              <a:cs typeface="Calibri"/>
            </a:endParaRPr>
          </a:p>
        </p:txBody>
      </p:sp>
      <p:pic>
        <p:nvPicPr>
          <p:cNvPr id="4" name="Picture 3" descr="The King's CofE Academy, Kidsgrove, Stoke-on-Trent | Teaching Jobs &amp;  Education Jobs | MyNewTerm">
            <a:extLst>
              <a:ext uri="{FF2B5EF4-FFF2-40B4-BE49-F238E27FC236}">
                <a16:creationId xmlns:a16="http://schemas.microsoft.com/office/drawing/2014/main" id="{019731D9-3BB6-2779-DD14-FABB474F09E5}"/>
              </a:ext>
            </a:extLst>
          </p:cNvPr>
          <p:cNvPicPr>
            <a:picLocks noChangeAspect="1"/>
          </p:cNvPicPr>
          <p:nvPr/>
        </p:nvPicPr>
        <p:blipFill>
          <a:blip r:embed="rId3"/>
          <a:stretch>
            <a:fillRect/>
          </a:stretch>
        </p:blipFill>
        <p:spPr>
          <a:xfrm>
            <a:off x="8392207" y="5844269"/>
            <a:ext cx="2143125" cy="904875"/>
          </a:xfrm>
          <a:prstGeom prst="rect">
            <a:avLst/>
          </a:prstGeom>
        </p:spPr>
      </p:pic>
    </p:spTree>
    <p:extLst>
      <p:ext uri="{BB962C8B-B14F-4D97-AF65-F5344CB8AC3E}">
        <p14:creationId xmlns:p14="http://schemas.microsoft.com/office/powerpoint/2010/main" val="182703637"/>
      </p:ext>
    </p:extLst>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601414-6A2E-3864-355B-ED4D1AC87621}"/>
            </a:ext>
          </a:extLst>
        </p:cNvPr>
        <p:cNvGrpSpPr/>
        <p:nvPr/>
      </p:nvGrpSpPr>
      <p:grpSpPr>
        <a:xfrm>
          <a:off x="0" y="0"/>
          <a:ext cx="0" cy="0"/>
          <a:chOff x="0" y="0"/>
          <a:chExt cx="0" cy="0"/>
        </a:xfrm>
      </p:grpSpPr>
      <p:pic>
        <p:nvPicPr>
          <p:cNvPr id="4" name="Content Placeholder 3" descr="Design thinking mindset and some common ...">
            <a:extLst>
              <a:ext uri="{FF2B5EF4-FFF2-40B4-BE49-F238E27FC236}">
                <a16:creationId xmlns:a16="http://schemas.microsoft.com/office/drawing/2014/main" id="{314ECA4F-8172-850E-B751-7FFF6797A383}"/>
              </a:ext>
            </a:extLst>
          </p:cNvPr>
          <p:cNvPicPr>
            <a:picLocks noGrp="1" noChangeAspect="1"/>
          </p:cNvPicPr>
          <p:nvPr>
            <p:ph idx="1"/>
          </p:nvPr>
        </p:nvPicPr>
        <p:blipFill>
          <a:blip r:embed="rId3"/>
          <a:stretch>
            <a:fillRect/>
          </a:stretch>
        </p:blipFill>
        <p:spPr>
          <a:xfrm>
            <a:off x="197057" y="237193"/>
            <a:ext cx="4292947" cy="2108839"/>
          </a:xfrm>
        </p:spPr>
      </p:pic>
      <p:sp>
        <p:nvSpPr>
          <p:cNvPr id="2" name="Title 1">
            <a:extLst>
              <a:ext uri="{FF2B5EF4-FFF2-40B4-BE49-F238E27FC236}">
                <a16:creationId xmlns:a16="http://schemas.microsoft.com/office/drawing/2014/main" id="{08F55DA3-FD23-5A1C-39CB-1CDCBA215807}"/>
              </a:ext>
            </a:extLst>
          </p:cNvPr>
          <p:cNvSpPr>
            <a:spLocks noGrp="1"/>
          </p:cNvSpPr>
          <p:nvPr>
            <p:ph type="title"/>
          </p:nvPr>
        </p:nvSpPr>
        <p:spPr>
          <a:xfrm>
            <a:off x="297068" y="1138168"/>
            <a:ext cx="2034211" cy="629825"/>
          </a:xfrm>
        </p:spPr>
        <p:txBody>
          <a:bodyPr>
            <a:normAutofit fontScale="90000"/>
          </a:bodyPr>
          <a:lstStyle/>
          <a:p>
            <a:r>
              <a:rPr lang="en-US" sz="2800" b="1">
                <a:solidFill>
                  <a:srgbClr val="FFFFFF"/>
                </a:solidFill>
                <a:latin typeface="Century Gothic"/>
                <a:cs typeface="Calibri Light"/>
              </a:rPr>
              <a:t>Something to consider</a:t>
            </a:r>
            <a:endParaRPr lang="en-US" sz="2800" b="1">
              <a:solidFill>
                <a:srgbClr val="FFFFFF"/>
              </a:solidFill>
              <a:latin typeface="Century Gothic"/>
            </a:endParaRPr>
          </a:p>
        </p:txBody>
      </p:sp>
      <p:sp>
        <p:nvSpPr>
          <p:cNvPr id="12" name="TextBox 11">
            <a:extLst>
              <a:ext uri="{FF2B5EF4-FFF2-40B4-BE49-F238E27FC236}">
                <a16:creationId xmlns:a16="http://schemas.microsoft.com/office/drawing/2014/main" id="{87B5A0B8-3161-E052-E893-DD20A83A6727}"/>
              </a:ext>
            </a:extLst>
          </p:cNvPr>
          <p:cNvSpPr txBox="1"/>
          <p:nvPr/>
        </p:nvSpPr>
        <p:spPr>
          <a:xfrm>
            <a:off x="4870272" y="325827"/>
            <a:ext cx="7149032" cy="1569660"/>
          </a:xfrm>
          <a:prstGeom prst="rect">
            <a:avLst/>
          </a:prstGeom>
          <a:solidFill>
            <a:schemeClr val="bg1">
              <a:lumMod val="9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800" b="1" dirty="0">
                <a:latin typeface="Century Gothic"/>
              </a:rPr>
              <a:t>Caring means perseverance</a:t>
            </a:r>
          </a:p>
        </p:txBody>
      </p:sp>
      <p:sp>
        <p:nvSpPr>
          <p:cNvPr id="3" name="TextBox 2">
            <a:extLst>
              <a:ext uri="{FF2B5EF4-FFF2-40B4-BE49-F238E27FC236}">
                <a16:creationId xmlns:a16="http://schemas.microsoft.com/office/drawing/2014/main" id="{0BD61BE7-F849-388C-2107-CFB85EBF9320}"/>
              </a:ext>
            </a:extLst>
          </p:cNvPr>
          <p:cNvSpPr txBox="1"/>
          <p:nvPr/>
        </p:nvSpPr>
        <p:spPr>
          <a:xfrm>
            <a:off x="296563" y="2845218"/>
            <a:ext cx="4299286" cy="33239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i="1" dirty="0">
                <a:latin typeface="Century Gothic"/>
              </a:rPr>
              <a:t>“What would happen if they had given up halfway?”</a:t>
            </a:r>
            <a:endParaRPr lang="en-US" sz="2400" dirty="0">
              <a:latin typeface="Century Gothic"/>
            </a:endParaRPr>
          </a:p>
          <a:p>
            <a:pPr marL="285750" lvl="1" indent="-285750" algn="ctr">
              <a:buFont typeface="Arial"/>
              <a:buChar char="•"/>
            </a:pPr>
            <a:endParaRPr lang="en-US" dirty="0">
              <a:latin typeface="Century Gothic"/>
            </a:endParaRPr>
          </a:p>
          <a:p>
            <a:pPr marL="285750" lvl="1" indent="-285750">
              <a:buFont typeface="Arial"/>
              <a:buChar char="•"/>
            </a:pPr>
            <a:r>
              <a:rPr lang="en-US" sz="2000" dirty="0">
                <a:latin typeface="Century Gothic"/>
              </a:rPr>
              <a:t>What do we miss out on when perseverance is absent?</a:t>
            </a:r>
          </a:p>
          <a:p>
            <a:pPr marL="285750" lvl="1" indent="-285750">
              <a:buFont typeface="Arial"/>
              <a:buChar char="•"/>
            </a:pPr>
            <a:r>
              <a:rPr lang="en-US" sz="2000" dirty="0">
                <a:latin typeface="Century Gothic"/>
              </a:rPr>
              <a:t>How do we feel when others give up on us?</a:t>
            </a:r>
          </a:p>
          <a:p>
            <a:pPr marL="285750" lvl="1" indent="-285750">
              <a:buFont typeface="Arial"/>
              <a:buChar char="•"/>
            </a:pPr>
            <a:r>
              <a:rPr lang="en-US" sz="2000" dirty="0">
                <a:latin typeface="Century Gothic"/>
              </a:rPr>
              <a:t>How can caring help us to “go the distance” for each other?</a:t>
            </a:r>
          </a:p>
        </p:txBody>
      </p:sp>
      <p:pic>
        <p:nvPicPr>
          <p:cNvPr id="5" name="Online Media 4" title="Jonny Brownlee helped over line by brother Alistair">
            <a:hlinkClick r:id="" action="ppaction://noaction"/>
            <a:extLst>
              <a:ext uri="{FF2B5EF4-FFF2-40B4-BE49-F238E27FC236}">
                <a16:creationId xmlns:a16="http://schemas.microsoft.com/office/drawing/2014/main" id="{8BD27FFC-BF49-9423-18FE-9E04741AF336}"/>
              </a:ext>
            </a:extLst>
          </p:cNvPr>
          <p:cNvPicPr>
            <a:picLocks noRot="1" noChangeAspect="1"/>
          </p:cNvPicPr>
          <p:nvPr>
            <a:videoFile r:link="rId1"/>
          </p:nvPr>
        </p:nvPicPr>
        <p:blipFill>
          <a:blip r:embed="rId4"/>
          <a:stretch>
            <a:fillRect/>
          </a:stretch>
        </p:blipFill>
        <p:spPr>
          <a:xfrm>
            <a:off x="4874729" y="2121452"/>
            <a:ext cx="7126564" cy="4415182"/>
          </a:xfrm>
          <a:prstGeom prst="rect">
            <a:avLst/>
          </a:prstGeom>
        </p:spPr>
      </p:pic>
    </p:spTree>
    <p:extLst>
      <p:ext uri="{BB962C8B-B14F-4D97-AF65-F5344CB8AC3E}">
        <p14:creationId xmlns:p14="http://schemas.microsoft.com/office/powerpoint/2010/main" val="3055415546"/>
      </p:ext>
    </p:extLst>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65C2D-94E9-488A-89C5-97822C1F09A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A656DCD-1088-87C8-0A0B-592317219D04}"/>
              </a:ext>
            </a:extLst>
          </p:cNvPr>
          <p:cNvSpPr/>
          <p:nvPr/>
        </p:nvSpPr>
        <p:spPr>
          <a:xfrm>
            <a:off x="277906" y="233082"/>
            <a:ext cx="11582400" cy="6294271"/>
          </a:xfrm>
          <a:prstGeom prst="rect">
            <a:avLst/>
          </a:prstGeom>
          <a:noFill/>
          <a:ln w="57150">
            <a:solidFill>
              <a:srgbClr val="3789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6F89C9F3-80FC-3D7C-8B23-C3D7A5F3D936}"/>
              </a:ext>
            </a:extLst>
          </p:cNvPr>
          <p:cNvSpPr txBox="1">
            <a:spLocks/>
          </p:cNvSpPr>
          <p:nvPr/>
        </p:nvSpPr>
        <p:spPr>
          <a:xfrm>
            <a:off x="-2110866" y="458470"/>
            <a:ext cx="10003916" cy="1325563"/>
          </a:xfrm>
          <a:prstGeom prst="rect">
            <a:avLst/>
          </a:prstGeom>
        </p:spPr>
        <p:txBody>
          <a:bodyPr vert="horz" lIns="91440" tIns="45720" rIns="91440" bIns="45720" rtlCol="0" anchor="b">
            <a:normAutofit/>
          </a:bodyPr>
          <a:lstStyle>
            <a:lvl1pPr algn="ctr" defTabSz="914400" rtl="0" eaLnBrk="1" latinLnBrk="0" hangingPunct="1">
              <a:lnSpc>
                <a:spcPct val="100000"/>
              </a:lnSpc>
              <a:spcBef>
                <a:spcPct val="0"/>
              </a:spcBef>
              <a:buNone/>
              <a:defRPr sz="6000" b="1" i="0" kern="1200">
                <a:solidFill>
                  <a:schemeClr val="tx1"/>
                </a:solidFill>
                <a:latin typeface="Lexend" pitchFamily="2" charset="77"/>
                <a:ea typeface="+mj-ea"/>
                <a:cs typeface="+mj-cs"/>
              </a:defRPr>
            </a:lvl1pPr>
          </a:lstStyle>
          <a:p>
            <a:endParaRPr lang="en-GB" sz="2800">
              <a:solidFill>
                <a:srgbClr val="378935"/>
              </a:solidFill>
              <a:effectLst>
                <a:outerShdw blurRad="38100" dist="38100" dir="2700000" algn="tl">
                  <a:srgbClr val="000000">
                    <a:alpha val="43137"/>
                  </a:srgbClr>
                </a:outerShdw>
              </a:effectLst>
            </a:endParaRPr>
          </a:p>
        </p:txBody>
      </p:sp>
      <p:cxnSp>
        <p:nvCxnSpPr>
          <p:cNvPr id="4" name="Straight Connector 3">
            <a:extLst>
              <a:ext uri="{FF2B5EF4-FFF2-40B4-BE49-F238E27FC236}">
                <a16:creationId xmlns:a16="http://schemas.microsoft.com/office/drawing/2014/main" id="{916C50A2-6949-5894-7260-DBE2CD8024C3}"/>
              </a:ext>
            </a:extLst>
          </p:cNvPr>
          <p:cNvCxnSpPr/>
          <p:nvPr/>
        </p:nvCxnSpPr>
        <p:spPr>
          <a:xfrm>
            <a:off x="838200" y="1023413"/>
            <a:ext cx="10800806" cy="7033"/>
          </a:xfrm>
          <a:prstGeom prst="line">
            <a:avLst/>
          </a:prstGeom>
          <a:ln w="25400">
            <a:solidFill>
              <a:srgbClr val="378935"/>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6" name="Title 1">
            <a:extLst>
              <a:ext uri="{FF2B5EF4-FFF2-40B4-BE49-F238E27FC236}">
                <a16:creationId xmlns:a16="http://schemas.microsoft.com/office/drawing/2014/main" id="{5FB75FDF-BA80-DA37-DA5A-DD89280D0A6D}"/>
              </a:ext>
            </a:extLst>
          </p:cNvPr>
          <p:cNvSpPr txBox="1">
            <a:spLocks/>
          </p:cNvSpPr>
          <p:nvPr/>
        </p:nvSpPr>
        <p:spPr>
          <a:xfrm>
            <a:off x="838200" y="-290528"/>
            <a:ext cx="8300701" cy="1325563"/>
          </a:xfrm>
          <a:prstGeom prst="rect">
            <a:avLst/>
          </a:prstGeom>
        </p:spPr>
        <p:txBody>
          <a:bodyPr vert="horz" lIns="91440" tIns="45720" rIns="91440" bIns="45720" rtlCol="0" anchor="b">
            <a:normAutofit/>
          </a:bodyPr>
          <a:lstStyle>
            <a:lvl1pPr algn="ctr" defTabSz="914400" rtl="0" eaLnBrk="1" latinLnBrk="0" hangingPunct="1">
              <a:lnSpc>
                <a:spcPct val="100000"/>
              </a:lnSpc>
              <a:spcBef>
                <a:spcPct val="0"/>
              </a:spcBef>
              <a:buNone/>
              <a:defRPr sz="6000" b="1" i="0" kern="1200">
                <a:solidFill>
                  <a:schemeClr val="tx1"/>
                </a:solidFill>
                <a:latin typeface="Lexend" pitchFamily="2" charset="77"/>
                <a:ea typeface="+mj-ea"/>
                <a:cs typeface="+mj-cs"/>
              </a:defRPr>
            </a:lvl1pPr>
          </a:lstStyle>
          <a:p>
            <a:pPr algn="l"/>
            <a:r>
              <a:rPr lang="en-GB" sz="3600" b="0">
                <a:solidFill>
                  <a:srgbClr val="17417D"/>
                </a:solidFill>
                <a:latin typeface="+mn-lt"/>
              </a:rPr>
              <a:t>Our Academy Vision</a:t>
            </a:r>
            <a:endParaRPr lang="en-GB" sz="2000" b="0">
              <a:solidFill>
                <a:srgbClr val="17417D"/>
              </a:solidFill>
              <a:latin typeface="+mn-lt"/>
            </a:endParaRPr>
          </a:p>
        </p:txBody>
      </p:sp>
      <p:pic>
        <p:nvPicPr>
          <p:cNvPr id="3" name="Picture 2" descr="A close-up of a logo&#10;&#10;Description automatically generated">
            <a:extLst>
              <a:ext uri="{FF2B5EF4-FFF2-40B4-BE49-F238E27FC236}">
                <a16:creationId xmlns:a16="http://schemas.microsoft.com/office/drawing/2014/main" id="{8F673AA3-D6F8-512D-3C58-FED1CBD3EFA9}"/>
              </a:ext>
            </a:extLst>
          </p:cNvPr>
          <p:cNvPicPr>
            <a:picLocks noChangeAspect="1"/>
          </p:cNvPicPr>
          <p:nvPr/>
        </p:nvPicPr>
        <p:blipFill>
          <a:blip r:embed="rId2"/>
          <a:stretch>
            <a:fillRect/>
          </a:stretch>
        </p:blipFill>
        <p:spPr>
          <a:xfrm>
            <a:off x="9508140" y="404576"/>
            <a:ext cx="2226660" cy="926117"/>
          </a:xfrm>
          <a:prstGeom prst="rect">
            <a:avLst/>
          </a:prstGeom>
        </p:spPr>
      </p:pic>
      <p:sp>
        <p:nvSpPr>
          <p:cNvPr id="9" name="TextBox 8">
            <a:extLst>
              <a:ext uri="{FF2B5EF4-FFF2-40B4-BE49-F238E27FC236}">
                <a16:creationId xmlns:a16="http://schemas.microsoft.com/office/drawing/2014/main" id="{059113DF-27E1-4520-80FE-189E131EA9A7}"/>
              </a:ext>
            </a:extLst>
          </p:cNvPr>
          <p:cNvSpPr txBox="1"/>
          <p:nvPr/>
        </p:nvSpPr>
        <p:spPr>
          <a:xfrm>
            <a:off x="926275" y="3268902"/>
            <a:ext cx="8720272" cy="3170099"/>
          </a:xfrm>
          <a:prstGeom prst="rect">
            <a:avLst/>
          </a:prstGeom>
          <a:noFill/>
        </p:spPr>
        <p:txBody>
          <a:bodyPr wrap="square">
            <a:spAutoFit/>
          </a:bodyPr>
          <a:lstStyle/>
          <a:p>
            <a:r>
              <a:rPr lang="en-GB" sz="2000">
                <a:solidFill>
                  <a:schemeClr val="tx1">
                    <a:lumMod val="75000"/>
                  </a:schemeClr>
                </a:solidFill>
                <a:effectLst/>
                <a:ea typeface="Times New Roman" panose="02020603050405020304" pitchFamily="18" charset="0"/>
              </a:rPr>
              <a:t>Discovering 'life in all its fullness' (John 10:10) </a:t>
            </a:r>
          </a:p>
          <a:p>
            <a:r>
              <a:rPr lang="en-GB" sz="2000">
                <a:solidFill>
                  <a:schemeClr val="tx1">
                    <a:lumMod val="75000"/>
                  </a:schemeClr>
                </a:solidFill>
                <a:effectLst/>
                <a:ea typeface="Times New Roman" panose="02020603050405020304" pitchFamily="18" charset="0"/>
              </a:rPr>
              <a:t> </a:t>
            </a:r>
          </a:p>
          <a:p>
            <a:r>
              <a:rPr lang="en-GB" sz="2000">
                <a:solidFill>
                  <a:schemeClr val="tx1">
                    <a:lumMod val="75000"/>
                  </a:schemeClr>
                </a:solidFill>
                <a:effectLst/>
                <a:ea typeface="Times New Roman" panose="02020603050405020304" pitchFamily="18" charset="0"/>
              </a:rPr>
              <a:t>Rooted in the life and teaching of Jesus the King, we: </a:t>
            </a:r>
          </a:p>
          <a:p>
            <a:r>
              <a:rPr lang="en-GB" sz="2000">
                <a:solidFill>
                  <a:schemeClr val="tx1">
                    <a:lumMod val="75000"/>
                  </a:schemeClr>
                </a:solidFill>
                <a:effectLst/>
                <a:ea typeface="Times New Roman" panose="02020603050405020304" pitchFamily="18" charset="0"/>
              </a:rPr>
              <a:t>• Aspire to grow into the people God calls us to be.</a:t>
            </a:r>
          </a:p>
          <a:p>
            <a:r>
              <a:rPr lang="en-GB" sz="2000">
                <a:solidFill>
                  <a:schemeClr val="tx1">
                    <a:lumMod val="75000"/>
                  </a:schemeClr>
                </a:solidFill>
                <a:effectLst/>
                <a:ea typeface="Times New Roman" panose="02020603050405020304" pitchFamily="18" charset="0"/>
              </a:rPr>
              <a:t> • Belong to a community where everyone is known and valued. </a:t>
            </a:r>
          </a:p>
          <a:p>
            <a:r>
              <a:rPr lang="en-GB" sz="2000">
                <a:solidFill>
                  <a:schemeClr val="tx1">
                    <a:lumMod val="75000"/>
                  </a:schemeClr>
                </a:solidFill>
                <a:effectLst/>
                <a:ea typeface="Times New Roman" panose="02020603050405020304" pitchFamily="18" charset="0"/>
              </a:rPr>
              <a:t>• Care for others with compassion and courage. </a:t>
            </a:r>
          </a:p>
          <a:p>
            <a:r>
              <a:rPr lang="en-GB" sz="2000">
                <a:solidFill>
                  <a:schemeClr val="tx1">
                    <a:lumMod val="75000"/>
                  </a:schemeClr>
                </a:solidFill>
                <a:effectLst/>
                <a:ea typeface="Times New Roman" panose="02020603050405020304" pitchFamily="18" charset="0"/>
              </a:rPr>
              <a:t> </a:t>
            </a:r>
          </a:p>
          <a:p>
            <a:r>
              <a:rPr lang="en-GB" sz="2000">
                <a:solidFill>
                  <a:schemeClr val="tx1">
                    <a:lumMod val="75000"/>
                  </a:schemeClr>
                </a:solidFill>
                <a:effectLst/>
                <a:ea typeface="Times New Roman" panose="02020603050405020304" pitchFamily="18" charset="0"/>
              </a:rPr>
              <a:t>Through the vision, we live out the Christian faith with hope, dignity, and love shaping lives of purpose, service, and “life in all its fullness”.</a:t>
            </a:r>
          </a:p>
        </p:txBody>
      </p:sp>
      <p:pic>
        <p:nvPicPr>
          <p:cNvPr id="12" name="Picture 11">
            <a:extLst>
              <a:ext uri="{FF2B5EF4-FFF2-40B4-BE49-F238E27FC236}">
                <a16:creationId xmlns:a16="http://schemas.microsoft.com/office/drawing/2014/main" id="{5F0D86F9-EEE5-4549-987A-33EF1DA988BB}"/>
              </a:ext>
            </a:extLst>
          </p:cNvPr>
          <p:cNvPicPr>
            <a:picLocks noChangeAspect="1"/>
          </p:cNvPicPr>
          <p:nvPr/>
        </p:nvPicPr>
        <p:blipFill>
          <a:blip r:embed="rId3"/>
          <a:stretch>
            <a:fillRect/>
          </a:stretch>
        </p:blipFill>
        <p:spPr>
          <a:xfrm>
            <a:off x="838200" y="1146068"/>
            <a:ext cx="4038600" cy="1726705"/>
          </a:xfrm>
          <a:prstGeom prst="rect">
            <a:avLst/>
          </a:prstGeom>
          <a:ln w="57150">
            <a:solidFill>
              <a:srgbClr val="0070C0"/>
            </a:solidFill>
          </a:ln>
        </p:spPr>
      </p:pic>
    </p:spTree>
    <p:extLst>
      <p:ext uri="{BB962C8B-B14F-4D97-AF65-F5344CB8AC3E}">
        <p14:creationId xmlns:p14="http://schemas.microsoft.com/office/powerpoint/2010/main" val="41805387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9B91E6-97D8-C0B4-3617-0A3D544DD7EA}"/>
            </a:ext>
          </a:extLst>
        </p:cNvPr>
        <p:cNvGrpSpPr/>
        <p:nvPr/>
      </p:nvGrpSpPr>
      <p:grpSpPr>
        <a:xfrm>
          <a:off x="0" y="0"/>
          <a:ext cx="0" cy="0"/>
          <a:chOff x="0" y="0"/>
          <a:chExt cx="0" cy="0"/>
        </a:xfrm>
      </p:grpSpPr>
      <p:pic>
        <p:nvPicPr>
          <p:cNvPr id="2" name="Picture 1" descr="A picture containing text&#10;&#10;Description automatically generated">
            <a:extLst>
              <a:ext uri="{FF2B5EF4-FFF2-40B4-BE49-F238E27FC236}">
                <a16:creationId xmlns:a16="http://schemas.microsoft.com/office/drawing/2014/main" id="{12590AC9-5024-98ED-8063-EDB045D765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2051" y="41408"/>
            <a:ext cx="5707495" cy="1914537"/>
          </a:xfrm>
          <a:prstGeom prst="rect">
            <a:avLst/>
          </a:prstGeom>
        </p:spPr>
      </p:pic>
      <p:sp>
        <p:nvSpPr>
          <p:cNvPr id="4" name="TextBox 3">
            <a:extLst>
              <a:ext uri="{FF2B5EF4-FFF2-40B4-BE49-F238E27FC236}">
                <a16:creationId xmlns:a16="http://schemas.microsoft.com/office/drawing/2014/main" id="{B2ACBADB-58C5-DF0D-EC0D-B4D4BC8F1FE5}"/>
              </a:ext>
            </a:extLst>
          </p:cNvPr>
          <p:cNvSpPr txBox="1"/>
          <p:nvPr/>
        </p:nvSpPr>
        <p:spPr>
          <a:xfrm>
            <a:off x="1896703" y="2033981"/>
            <a:ext cx="8561248" cy="2985433"/>
          </a:xfrm>
          <a:prstGeom prst="rect">
            <a:avLst/>
          </a:prstGeom>
          <a:solidFill>
            <a:srgbClr val="3A224D"/>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a:solidFill>
                  <a:schemeClr val="bg1"/>
                </a:solidFill>
                <a:latin typeface="Century Gothic" panose="020B0502020202020204" pitchFamily="34" charset="0"/>
                <a:ea typeface="Calibri"/>
                <a:cs typeface="Calibri"/>
              </a:rPr>
              <a:t> Gathering</a:t>
            </a:r>
            <a:endParaRPr lang="en-US" sz="2800">
              <a:solidFill>
                <a:schemeClr val="bg1"/>
              </a:solidFill>
              <a:latin typeface="Century Gothic" panose="020B0502020202020204" pitchFamily="34" charset="0"/>
              <a:ea typeface="Calibri" panose="020F0502020204030204"/>
              <a:cs typeface="Calibri" panose="020F0502020204030204"/>
            </a:endParaRPr>
          </a:p>
          <a:p>
            <a:pPr algn="ctr"/>
            <a:endParaRPr lang="en-US" sz="2800" b="1">
              <a:solidFill>
                <a:schemeClr val="bg1"/>
              </a:solidFill>
              <a:latin typeface="Century Gothic" panose="020B0502020202020204" pitchFamily="34" charset="0"/>
              <a:ea typeface="Calibri"/>
              <a:cs typeface="Calibri"/>
            </a:endParaRPr>
          </a:p>
          <a:p>
            <a:r>
              <a:rPr lang="en-US" sz="2400">
                <a:solidFill>
                  <a:schemeClr val="bg1"/>
                </a:solidFill>
                <a:latin typeface="Century Gothic" panose="020B0502020202020204" pitchFamily="34" charset="0"/>
                <a:ea typeface="Calibri"/>
                <a:cs typeface="Calibri"/>
              </a:rPr>
              <a:t> Leader:  </a:t>
            </a:r>
            <a:r>
              <a:rPr lang="en-US" sz="2800">
                <a:solidFill>
                  <a:schemeClr val="bg1"/>
                </a:solidFill>
                <a:latin typeface="Century Gothic" panose="020B0502020202020204" pitchFamily="34" charset="0"/>
                <a:ea typeface="Calibri"/>
                <a:cs typeface="Calibri"/>
              </a:rPr>
              <a:t>   Let us begin our time of daily worship:</a:t>
            </a:r>
          </a:p>
          <a:p>
            <a:r>
              <a:rPr lang="en-US" sz="2800">
                <a:solidFill>
                  <a:schemeClr val="bg1"/>
                </a:solidFill>
                <a:latin typeface="Century Gothic" panose="020B0502020202020204" pitchFamily="34" charset="0"/>
                <a:ea typeface="Calibri"/>
                <a:cs typeface="Calibri"/>
              </a:rPr>
              <a:t>               As your Word reveals your kingdom ...</a:t>
            </a:r>
            <a:endParaRPr lang="en-US" sz="2800">
              <a:solidFill>
                <a:schemeClr val="bg1"/>
              </a:solidFill>
              <a:latin typeface="Century Gothic" panose="020B0502020202020204" pitchFamily="34" charset="0"/>
              <a:cs typeface="Calibri"/>
            </a:endParaRPr>
          </a:p>
          <a:p>
            <a:endParaRPr lang="en-US" sz="2800">
              <a:solidFill>
                <a:srgbClr val="000000"/>
              </a:solidFill>
              <a:latin typeface="Century Gothic" panose="020B0502020202020204" pitchFamily="34" charset="0"/>
              <a:ea typeface="Calibri"/>
              <a:cs typeface="Calibri"/>
            </a:endParaRPr>
          </a:p>
          <a:p>
            <a:r>
              <a:rPr lang="en-US" sz="2400" b="1">
                <a:solidFill>
                  <a:schemeClr val="bg1"/>
                </a:solidFill>
                <a:latin typeface="Century Gothic" panose="020B0502020202020204" pitchFamily="34" charset="0"/>
                <a:ea typeface="Calibri"/>
                <a:cs typeface="Calibri"/>
              </a:rPr>
              <a:t> </a:t>
            </a:r>
            <a:endParaRPr lang="en-US" sz="2800" b="1">
              <a:solidFill>
                <a:schemeClr val="bg1"/>
              </a:solidFill>
              <a:latin typeface="Century Gothic" panose="020B0502020202020204" pitchFamily="34" charset="0"/>
              <a:ea typeface="Calibri"/>
              <a:cs typeface="Calibri"/>
            </a:endParaRPr>
          </a:p>
          <a:p>
            <a:endParaRPr lang="en-US" sz="1200">
              <a:solidFill>
                <a:srgbClr val="000000"/>
              </a:solidFill>
              <a:latin typeface="Century Gothic" panose="020B0502020202020204" pitchFamily="34" charset="0"/>
              <a:ea typeface="Calibri"/>
              <a:cs typeface="Calibri"/>
            </a:endParaRPr>
          </a:p>
          <a:p>
            <a:endParaRPr lang="en-US" sz="1200">
              <a:solidFill>
                <a:srgbClr val="FFFFFF"/>
              </a:solidFill>
              <a:latin typeface="TW Cen MT"/>
              <a:ea typeface="Calibri"/>
              <a:cs typeface="Calibri"/>
            </a:endParaRPr>
          </a:p>
        </p:txBody>
      </p:sp>
      <p:pic>
        <p:nvPicPr>
          <p:cNvPr id="5" name="Picture 4" descr="The King's CofE Academy, Kidsgrove, Stoke-on-Trent | Teaching Jobs &amp;  Education Jobs | MyNewTerm">
            <a:extLst>
              <a:ext uri="{FF2B5EF4-FFF2-40B4-BE49-F238E27FC236}">
                <a16:creationId xmlns:a16="http://schemas.microsoft.com/office/drawing/2014/main" id="{2846089D-145F-FBBF-1277-939C09CD46CB}"/>
              </a:ext>
            </a:extLst>
          </p:cNvPr>
          <p:cNvPicPr>
            <a:picLocks noChangeAspect="1"/>
          </p:cNvPicPr>
          <p:nvPr/>
        </p:nvPicPr>
        <p:blipFill>
          <a:blip r:embed="rId3"/>
          <a:stretch>
            <a:fillRect/>
          </a:stretch>
        </p:blipFill>
        <p:spPr>
          <a:xfrm>
            <a:off x="8361591" y="5864680"/>
            <a:ext cx="2143125" cy="904875"/>
          </a:xfrm>
          <a:prstGeom prst="rect">
            <a:avLst/>
          </a:prstGeom>
        </p:spPr>
      </p:pic>
    </p:spTree>
    <p:extLst>
      <p:ext uri="{BB962C8B-B14F-4D97-AF65-F5344CB8AC3E}">
        <p14:creationId xmlns:p14="http://schemas.microsoft.com/office/powerpoint/2010/main" val="1232632726"/>
      </p:ext>
    </p:extLst>
  </p:cSld>
  <p:clrMapOvr>
    <a:masterClrMapping/>
  </p:clrMapOvr>
  <p:transition spd="slow">
    <p:wip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FA921E-6D20-BBF6-51F3-66EE619E39B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6D0645-E428-5E49-12CA-99BDDAA82F92}"/>
              </a:ext>
            </a:extLst>
          </p:cNvPr>
          <p:cNvSpPr>
            <a:spLocks noGrp="1"/>
          </p:cNvSpPr>
          <p:nvPr>
            <p:ph type="title"/>
          </p:nvPr>
        </p:nvSpPr>
        <p:spPr>
          <a:xfrm>
            <a:off x="429592" y="300600"/>
            <a:ext cx="11509512" cy="1109320"/>
          </a:xfrm>
          <a:solidFill>
            <a:schemeClr val="bg1">
              <a:lumMod val="95000"/>
            </a:schemeClr>
          </a:solidFill>
        </p:spPr>
        <p:txBody>
          <a:bodyPr>
            <a:normAutofit/>
          </a:bodyPr>
          <a:lstStyle/>
          <a:p>
            <a:pPr algn="ctr"/>
            <a:r>
              <a:rPr lang="en-US" sz="3600" i="1" dirty="0">
                <a:latin typeface="Century Gothic"/>
              </a:rPr>
              <a:t>“Love always protects, always trusts, always hopes, always perseveres.”</a:t>
            </a:r>
            <a:r>
              <a:rPr lang="en-US" sz="2400" dirty="0">
                <a:latin typeface="Century Gothic"/>
              </a:rPr>
              <a:t> - 1 Corinthians 13:7</a:t>
            </a:r>
            <a:endParaRPr lang="en-US" sz="5400" dirty="0">
              <a:latin typeface="Century Gothic"/>
            </a:endParaRPr>
          </a:p>
        </p:txBody>
      </p:sp>
      <p:pic>
        <p:nvPicPr>
          <p:cNvPr id="5" name="Picture 4">
            <a:extLst>
              <a:ext uri="{FF2B5EF4-FFF2-40B4-BE49-F238E27FC236}">
                <a16:creationId xmlns:a16="http://schemas.microsoft.com/office/drawing/2014/main" id="{4678385C-224D-95B3-03FA-1DAD32DC2518}"/>
              </a:ext>
            </a:extLst>
          </p:cNvPr>
          <p:cNvPicPr>
            <a:picLocks noChangeAspect="1"/>
          </p:cNvPicPr>
          <p:nvPr/>
        </p:nvPicPr>
        <p:blipFill>
          <a:blip r:embed="rId2"/>
          <a:stretch>
            <a:fillRect/>
          </a:stretch>
        </p:blipFill>
        <p:spPr>
          <a:xfrm>
            <a:off x="432602" y="3003692"/>
            <a:ext cx="4846876" cy="3631256"/>
          </a:xfrm>
          <a:prstGeom prst="rect">
            <a:avLst/>
          </a:prstGeom>
        </p:spPr>
      </p:pic>
      <p:sp>
        <p:nvSpPr>
          <p:cNvPr id="7" name="Content Placeholder 6">
            <a:extLst>
              <a:ext uri="{FF2B5EF4-FFF2-40B4-BE49-F238E27FC236}">
                <a16:creationId xmlns:a16="http://schemas.microsoft.com/office/drawing/2014/main" id="{0177A5AC-F18E-E249-5FBA-1AD5394DE7B8}"/>
              </a:ext>
            </a:extLst>
          </p:cNvPr>
          <p:cNvSpPr>
            <a:spLocks noGrp="1"/>
          </p:cNvSpPr>
          <p:nvPr>
            <p:ph idx="1"/>
          </p:nvPr>
        </p:nvSpPr>
        <p:spPr>
          <a:xfrm>
            <a:off x="430371" y="1713336"/>
            <a:ext cx="11642500" cy="1005165"/>
          </a:xfrm>
        </p:spPr>
        <p:txBody>
          <a:bodyPr vert="horz" lIns="91440" tIns="45720" rIns="91440" bIns="45720" rtlCol="0" anchor="t">
            <a:normAutofit lnSpcReduction="10000"/>
          </a:bodyPr>
          <a:lstStyle/>
          <a:p>
            <a:pPr marL="0" indent="0" algn="ctr">
              <a:lnSpc>
                <a:spcPct val="100000"/>
              </a:lnSpc>
              <a:spcBef>
                <a:spcPts val="0"/>
              </a:spcBef>
              <a:buNone/>
            </a:pPr>
            <a:r>
              <a:rPr lang="en-US" sz="3200" dirty="0">
                <a:latin typeface="Century Gothic"/>
                <a:cs typeface="Times New Roman"/>
              </a:rPr>
              <a:t>True care doesn’t give up when things get difficult. It walks alongside others, even in tough times.</a:t>
            </a:r>
            <a:endParaRPr lang="en-US" sz="3600"/>
          </a:p>
          <a:p>
            <a:pPr marL="0" indent="0" algn="ctr">
              <a:buNone/>
            </a:pPr>
            <a:endParaRPr lang="en-US" sz="4800" dirty="0">
              <a:latin typeface="Century Gothic"/>
              <a:cs typeface="Times New Roman"/>
            </a:endParaRPr>
          </a:p>
        </p:txBody>
      </p:sp>
      <p:sp>
        <p:nvSpPr>
          <p:cNvPr id="3" name="TextBox 2">
            <a:extLst>
              <a:ext uri="{FF2B5EF4-FFF2-40B4-BE49-F238E27FC236}">
                <a16:creationId xmlns:a16="http://schemas.microsoft.com/office/drawing/2014/main" id="{0AE6F158-2A78-CEEF-D7CB-9D561F117226}"/>
              </a:ext>
            </a:extLst>
          </p:cNvPr>
          <p:cNvSpPr txBox="1"/>
          <p:nvPr/>
        </p:nvSpPr>
        <p:spPr>
          <a:xfrm>
            <a:off x="5552662" y="3145182"/>
            <a:ext cx="6398591" cy="37548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panose="020B0604020202020204" pitchFamily="34" charset="0"/>
              <a:buChar char="•"/>
            </a:pPr>
            <a:r>
              <a:rPr lang="en-US" sz="2800" dirty="0">
                <a:latin typeface="Century Gothic"/>
                <a:cs typeface="Arial"/>
              </a:rPr>
              <a:t>Who in your life has shown “persevering care” for you?</a:t>
            </a:r>
            <a:endParaRPr lang="en-US" sz="2800">
              <a:latin typeface="Century Gothic"/>
            </a:endParaRPr>
          </a:p>
          <a:p>
            <a:pPr marL="285750" indent="-285750">
              <a:buFont typeface="Arial" panose="020B0604020202020204" pitchFamily="34" charset="0"/>
              <a:buChar char="•"/>
            </a:pPr>
            <a:endParaRPr lang="en-US" sz="1600" dirty="0">
              <a:latin typeface="Century Gothic"/>
              <a:cs typeface="Arial"/>
            </a:endParaRPr>
          </a:p>
          <a:p>
            <a:pPr marL="285750" indent="-285750">
              <a:buFont typeface="Arial" panose="020B0604020202020204" pitchFamily="34" charset="0"/>
              <a:buChar char="•"/>
            </a:pPr>
            <a:r>
              <a:rPr lang="en-US" sz="2800" dirty="0">
                <a:latin typeface="Century Gothic"/>
                <a:cs typeface="Arial"/>
              </a:rPr>
              <a:t>Why is it important to keep caring, even when it’s hard?</a:t>
            </a:r>
          </a:p>
          <a:p>
            <a:pPr marL="285750" indent="-285750">
              <a:buFont typeface="Arial" panose="020B0604020202020204" pitchFamily="34" charset="0"/>
              <a:buChar char="•"/>
            </a:pPr>
            <a:endParaRPr lang="en-US" sz="1400" dirty="0">
              <a:latin typeface="Century Gothic"/>
              <a:cs typeface="Arial"/>
            </a:endParaRPr>
          </a:p>
          <a:p>
            <a:pPr marL="285750" indent="-285750">
              <a:buFont typeface="Arial" panose="020B0604020202020204" pitchFamily="34" charset="0"/>
              <a:buChar char="•"/>
            </a:pPr>
            <a:r>
              <a:rPr lang="en-US" sz="2800" dirty="0">
                <a:latin typeface="Century Gothic"/>
                <a:cs typeface="Arial"/>
              </a:rPr>
              <a:t>How could we as a school commit to persevering in care?</a:t>
            </a:r>
          </a:p>
          <a:p>
            <a:pPr marL="457200" indent="-457200">
              <a:buFont typeface="Arial" panose="020B0604020202020204" pitchFamily="34" charset="0"/>
              <a:buChar char="•"/>
            </a:pPr>
            <a:endParaRPr lang="en-US" sz="4000" dirty="0">
              <a:latin typeface="Century Gothic"/>
              <a:cs typeface="Arial"/>
            </a:endParaRPr>
          </a:p>
        </p:txBody>
      </p:sp>
    </p:spTree>
    <p:extLst>
      <p:ext uri="{BB962C8B-B14F-4D97-AF65-F5344CB8AC3E}">
        <p14:creationId xmlns:p14="http://schemas.microsoft.com/office/powerpoint/2010/main" val="1522277995"/>
      </p:ext>
    </p:extLst>
  </p:cSld>
  <p:clrMapOvr>
    <a:masterClrMapping/>
  </p:clrMapOvr>
  <p:transition spd="slow">
    <p:wip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a:extLst>
              <a:ext uri="{FF2B5EF4-FFF2-40B4-BE49-F238E27FC236}">
                <a16:creationId xmlns:a16="http://schemas.microsoft.com/office/drawing/2014/main" id="{17EAAFD2-A6D4-B5A2-577D-E382BE80FEE6}"/>
              </a:ext>
            </a:extLst>
          </p:cNvPr>
          <p:cNvSpPr txBox="1"/>
          <p:nvPr/>
        </p:nvSpPr>
        <p:spPr>
          <a:xfrm>
            <a:off x="1832255" y="1119654"/>
            <a:ext cx="8529777" cy="5509200"/>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a:ln>
                  <a:noFill/>
                </a:ln>
                <a:solidFill>
                  <a:srgbClr val="002060"/>
                </a:solidFill>
                <a:effectLst/>
                <a:uLnTx/>
                <a:uFillTx/>
                <a:latin typeface="Lucida Calligraphy" panose="03010101010101010101" pitchFamily="66" charset="0"/>
                <a:ea typeface="+mn-ea"/>
                <a:cs typeface="+mn-cs"/>
              </a:rPr>
              <a:t>Lord God,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002060"/>
              </a:solidFill>
              <a:effectLst/>
              <a:uLnTx/>
              <a:uFillTx/>
              <a:latin typeface="Lucida Calligraphy" panose="03010101010101010101"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a:ln>
                  <a:noFill/>
                </a:ln>
                <a:solidFill>
                  <a:srgbClr val="002060"/>
                </a:solidFill>
                <a:effectLst/>
                <a:uLnTx/>
                <a:uFillTx/>
                <a:latin typeface="Lucida Calligraphy" panose="03010101010101010101" pitchFamily="66" charset="0"/>
                <a:ea typeface="+mn-ea"/>
                <a:cs typeface="+mn-cs"/>
              </a:rPr>
              <a:t>Thank you for our school, our teachers and the gifts and talents you have given us. Help us to achieve our potential and make outstanding steps of progress today.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002060"/>
              </a:solidFill>
              <a:effectLst/>
              <a:uLnTx/>
              <a:uFillTx/>
              <a:latin typeface="Lucida Calligraphy" panose="03010101010101010101"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a:ln>
                  <a:noFill/>
                </a:ln>
                <a:solidFill>
                  <a:srgbClr val="002060"/>
                </a:solidFill>
                <a:effectLst/>
                <a:uLnTx/>
                <a:uFillTx/>
                <a:latin typeface="Lucida Calligraphy" panose="03010101010101010101" pitchFamily="66" charset="0"/>
                <a:ea typeface="+mn-ea"/>
                <a:cs typeface="+mn-cs"/>
              </a:rPr>
              <a:t>Forgive us when we fail to behave in the ways that You value and help us to be a community built on Your truth and love, growing us into a people that make a positive impact on the world.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a:ln>
                <a:noFill/>
              </a:ln>
              <a:solidFill>
                <a:srgbClr val="002060"/>
              </a:solidFill>
              <a:effectLst/>
              <a:uLnTx/>
              <a:uFillTx/>
              <a:latin typeface="Lucida Calligraphy" panose="03010101010101010101"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a:ln>
                  <a:noFill/>
                </a:ln>
                <a:solidFill>
                  <a:srgbClr val="002060"/>
                </a:solidFill>
                <a:effectLst/>
                <a:uLnTx/>
                <a:uFillTx/>
                <a:latin typeface="Lucida Calligraphy" panose="03010101010101010101" pitchFamily="66" charset="0"/>
                <a:ea typeface="+mn-ea"/>
                <a:cs typeface="+mn-cs"/>
              </a:rPr>
              <a:t>Help us to imitate Your justice and grace, to include and value everyone we meet and to trust in You each day.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a:ln>
                  <a:noFill/>
                </a:ln>
                <a:solidFill>
                  <a:srgbClr val="002060"/>
                </a:solidFill>
                <a:effectLst/>
                <a:uLnTx/>
                <a:uFillTx/>
                <a:latin typeface="Lucida Calligraphy" panose="03010101010101010101"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a:ln>
                  <a:noFill/>
                </a:ln>
                <a:solidFill>
                  <a:srgbClr val="002060"/>
                </a:solidFill>
                <a:effectLst/>
                <a:uLnTx/>
                <a:uFillTx/>
                <a:latin typeface="Lucida Calligraphy" panose="03010101010101010101" pitchFamily="66" charset="0"/>
                <a:ea typeface="+mn-ea"/>
                <a:cs typeface="+mn-cs"/>
              </a:rPr>
              <a:t>		In Jesus name, Amen.</a:t>
            </a:r>
            <a:endParaRPr kumimoji="0" lang="en-GB" sz="2200" b="0" i="0" u="none" strike="noStrike" kern="1200" cap="none" spc="0" normalizeH="0" baseline="0" noProof="0">
              <a:ln>
                <a:noFill/>
              </a:ln>
              <a:solidFill>
                <a:srgbClr val="002060"/>
              </a:solidFill>
              <a:effectLst/>
              <a:uLnTx/>
              <a:uFillTx/>
              <a:latin typeface="Calibri" panose="020F0502020204030204"/>
              <a:ea typeface="+mn-ea"/>
              <a:cs typeface="+mn-cs"/>
            </a:endParaRPr>
          </a:p>
        </p:txBody>
      </p:sp>
      <p:sp>
        <p:nvSpPr>
          <p:cNvPr id="6" name="Oval 5">
            <a:extLst>
              <a:ext uri="{FF2B5EF4-FFF2-40B4-BE49-F238E27FC236}">
                <a16:creationId xmlns:a16="http://schemas.microsoft.com/office/drawing/2014/main" id="{A0A8F450-9C5B-3394-8757-496732427380}"/>
              </a:ext>
            </a:extLst>
          </p:cNvPr>
          <p:cNvSpPr/>
          <p:nvPr/>
        </p:nvSpPr>
        <p:spPr>
          <a:xfrm>
            <a:off x="1597580" y="122731"/>
            <a:ext cx="6223358" cy="55202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a:ln>
                <a:noFill/>
              </a:ln>
              <a:solidFill>
                <a:prstClr val="white"/>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srgbClr val="002060"/>
                </a:solidFill>
                <a:effectLst/>
                <a:uLnTx/>
                <a:uFillTx/>
                <a:latin typeface="Lucida Calligraphy"/>
                <a:ea typeface="+mn-ea"/>
                <a:cs typeface="+mn-cs"/>
              </a:rPr>
              <a:t>Our Academy Prayer</a:t>
            </a:r>
          </a:p>
        </p:txBody>
      </p:sp>
      <p:pic>
        <p:nvPicPr>
          <p:cNvPr id="7" name="Picture 7" descr="A blue text on a white background&#10;&#10;Description automatically generated">
            <a:extLst>
              <a:ext uri="{FF2B5EF4-FFF2-40B4-BE49-F238E27FC236}">
                <a16:creationId xmlns:a16="http://schemas.microsoft.com/office/drawing/2014/main" id="{F146DC05-236D-2FE5-E0C8-7EF2EF85322B}"/>
              </a:ext>
            </a:extLst>
          </p:cNvPr>
          <p:cNvPicPr>
            <a:picLocks noChangeAspect="1"/>
          </p:cNvPicPr>
          <p:nvPr/>
        </p:nvPicPr>
        <p:blipFill>
          <a:blip r:embed="rId2"/>
          <a:stretch>
            <a:fillRect/>
          </a:stretch>
        </p:blipFill>
        <p:spPr>
          <a:xfrm>
            <a:off x="7616456" y="189300"/>
            <a:ext cx="2743200" cy="1141857"/>
          </a:xfrm>
          <a:prstGeom prst="rect">
            <a:avLst/>
          </a:prstGeom>
        </p:spPr>
      </p:pic>
    </p:spTree>
    <p:extLst>
      <p:ext uri="{BB962C8B-B14F-4D97-AF65-F5344CB8AC3E}">
        <p14:creationId xmlns:p14="http://schemas.microsoft.com/office/powerpoint/2010/main" val="2225044185"/>
      </p:ext>
    </p:extLst>
  </p:cSld>
  <p:clrMapOvr>
    <a:masterClrMapping/>
  </p:clrMapOvr>
  <p:transition spd="slow">
    <p:push dir="u"/>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2D1F6-195D-B79F-E0F1-8B8044AF47CB}"/>
            </a:ext>
          </a:extLst>
        </p:cNvPr>
        <p:cNvGrpSpPr/>
        <p:nvPr/>
      </p:nvGrpSpPr>
      <p:grpSpPr>
        <a:xfrm>
          <a:off x="0" y="0"/>
          <a:ext cx="0" cy="0"/>
          <a:chOff x="0" y="0"/>
          <a:chExt cx="0" cy="0"/>
        </a:xfrm>
      </p:grpSpPr>
      <p:pic>
        <p:nvPicPr>
          <p:cNvPr id="2" name="Picture 1" descr="A picture containing text&#10;&#10;Description automatically generated">
            <a:extLst>
              <a:ext uri="{FF2B5EF4-FFF2-40B4-BE49-F238E27FC236}">
                <a16:creationId xmlns:a16="http://schemas.microsoft.com/office/drawing/2014/main" id="{A4694170-9FB6-38B0-4CB2-C807058F4F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2051" y="41408"/>
            <a:ext cx="5707495" cy="1914537"/>
          </a:xfrm>
          <a:prstGeom prst="rect">
            <a:avLst/>
          </a:prstGeom>
        </p:spPr>
      </p:pic>
      <p:sp>
        <p:nvSpPr>
          <p:cNvPr id="10" name="TextBox 9">
            <a:extLst>
              <a:ext uri="{FF2B5EF4-FFF2-40B4-BE49-F238E27FC236}">
                <a16:creationId xmlns:a16="http://schemas.microsoft.com/office/drawing/2014/main" id="{B2C73A87-C818-BC43-F3D8-E0F9EAD25E8C}"/>
              </a:ext>
            </a:extLst>
          </p:cNvPr>
          <p:cNvSpPr txBox="1"/>
          <p:nvPr/>
        </p:nvSpPr>
        <p:spPr>
          <a:xfrm>
            <a:off x="2002416" y="1959430"/>
            <a:ext cx="8331043" cy="2185214"/>
          </a:xfrm>
          <a:prstGeom prst="rect">
            <a:avLst/>
          </a:prstGeom>
          <a:solidFill>
            <a:srgbClr val="3A224D"/>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TW Cen MT"/>
                <a:ea typeface="Calibri"/>
                <a:cs typeface="Calibri"/>
              </a:rPr>
              <a:t> </a:t>
            </a:r>
            <a:r>
              <a:rPr kumimoji="0" lang="en-US" sz="2800" b="1" i="0" u="none" strike="noStrike" kern="1200" cap="none" spc="0" normalizeH="0" baseline="0" noProof="0">
                <a:ln>
                  <a:noFill/>
                </a:ln>
                <a:solidFill>
                  <a:prstClr val="white"/>
                </a:solidFill>
                <a:effectLst/>
                <a:uLnTx/>
                <a:uFillTx/>
                <a:latin typeface="TW Cen MT"/>
                <a:ea typeface="Calibri"/>
                <a:cs typeface="Calibri"/>
              </a:rPr>
              <a:t>Dismissal</a:t>
            </a:r>
            <a:endParaRPr kumimoji="0" lang="en-US" sz="2800" b="0" i="0" u="none" strike="noStrike" kern="1200" cap="none" spc="0" normalizeH="0" baseline="0" noProof="0">
              <a:ln>
                <a:noFill/>
              </a:ln>
              <a:solidFill>
                <a:prstClr val="white"/>
              </a:solidFill>
              <a:effectLst/>
              <a:uLnTx/>
              <a:uFillTx/>
              <a:latin typeface="Calibri"/>
              <a:ea typeface="Calibri" panose="020F0502020204030204"/>
              <a:cs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white"/>
              </a:solidFill>
              <a:effectLst/>
              <a:uLnTx/>
              <a:uFillTx/>
              <a:latin typeface="TW Cen MT"/>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white"/>
                </a:solidFill>
                <a:effectLst/>
                <a:uLnTx/>
                <a:uFillTx/>
                <a:latin typeface="TW Cen MT"/>
                <a:ea typeface="Calibri"/>
                <a:cs typeface="Calibri"/>
              </a:rPr>
              <a:t> Leader:</a:t>
            </a:r>
            <a:r>
              <a:rPr kumimoji="0" lang="en-US" sz="2800" b="0" i="0" u="none" strike="noStrike" kern="1200" cap="none" spc="0" normalizeH="0" baseline="0" noProof="0">
                <a:ln>
                  <a:noFill/>
                </a:ln>
                <a:solidFill>
                  <a:prstClr val="white"/>
                </a:solidFill>
                <a:effectLst/>
                <a:uLnTx/>
                <a:uFillTx/>
                <a:latin typeface="TW Cen MT"/>
                <a:ea typeface="Calibri"/>
                <a:cs typeface="Calibri"/>
              </a:rPr>
              <a:t>       Jesus the promise of hope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TW Cen MT"/>
                <a:ea typeface="Calibri"/>
                <a:cs typeface="Calibri"/>
              </a:rPr>
              <a:t> </a:t>
            </a:r>
            <a:r>
              <a:rPr kumimoji="0" lang="en-US" sz="2400" b="0" i="0" u="none" strike="noStrike" kern="1200" cap="none" spc="0" normalizeH="0" baseline="0" noProof="0">
                <a:ln>
                  <a:noFill/>
                </a:ln>
                <a:solidFill>
                  <a:prstClr val="white"/>
                </a:solidFill>
                <a:effectLst/>
                <a:uLnTx/>
                <a:uFillTx/>
                <a:latin typeface="TW Cen MT"/>
                <a:ea typeface="Calibri"/>
                <a:cs typeface="Calibri"/>
              </a:rPr>
              <a:t>Leader:</a:t>
            </a:r>
            <a:r>
              <a:rPr kumimoji="0" lang="en-US" sz="2800" b="0" i="0" u="none" strike="noStrike" kern="1200" cap="none" spc="0" normalizeH="0" baseline="0" noProof="0">
                <a:ln>
                  <a:noFill/>
                </a:ln>
                <a:solidFill>
                  <a:prstClr val="white"/>
                </a:solidFill>
                <a:effectLst/>
                <a:uLnTx/>
                <a:uFillTx/>
                <a:latin typeface="TW Cen MT"/>
                <a:ea typeface="Calibri"/>
                <a:cs typeface="Calibri"/>
              </a:rPr>
              <a:t>       Build our school community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white"/>
                </a:solidFill>
                <a:effectLst/>
                <a:uLnTx/>
                <a:uFillTx/>
                <a:latin typeface="TW Cen MT"/>
                <a:ea typeface="Calibri"/>
                <a:cs typeface="Calibri"/>
              </a:rPr>
              <a:t> Everyone:</a:t>
            </a:r>
            <a:r>
              <a:rPr kumimoji="0" lang="en-US" sz="2800" b="1" i="0" u="none" strike="noStrike" kern="1200" cap="none" spc="0" normalizeH="0" baseline="0" noProof="0">
                <a:ln>
                  <a:noFill/>
                </a:ln>
                <a:solidFill>
                  <a:prstClr val="white"/>
                </a:solidFill>
                <a:effectLst/>
                <a:uLnTx/>
                <a:uFillTx/>
                <a:latin typeface="TW Cen MT"/>
                <a:ea typeface="Calibri"/>
                <a:cs typeface="Calibri"/>
              </a:rPr>
              <a:t>    Amen.</a:t>
            </a:r>
            <a:endParaRPr kumimoji="0" lang="en-US" sz="1800" b="0" i="0" u="none" strike="noStrike" kern="1200" cap="none" spc="0" normalizeH="0" baseline="0" noProof="0">
              <a:ln>
                <a:noFill/>
              </a:ln>
              <a:solidFill>
                <a:prstClr val="white"/>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white"/>
              </a:solidFill>
              <a:effectLst/>
              <a:uLnTx/>
              <a:uFillTx/>
              <a:latin typeface="TW Cen MT"/>
              <a:ea typeface="Calibri"/>
              <a:cs typeface="Calibri"/>
            </a:endParaRPr>
          </a:p>
        </p:txBody>
      </p:sp>
      <p:pic>
        <p:nvPicPr>
          <p:cNvPr id="4" name="Picture 3" descr="The King's CofE Academy, Kidsgrove, Stoke-on-Trent | Teaching Jobs &amp;  Education Jobs | MyNewTerm">
            <a:extLst>
              <a:ext uri="{FF2B5EF4-FFF2-40B4-BE49-F238E27FC236}">
                <a16:creationId xmlns:a16="http://schemas.microsoft.com/office/drawing/2014/main" id="{019731D9-3BB6-2779-DD14-FABB474F09E5}"/>
              </a:ext>
            </a:extLst>
          </p:cNvPr>
          <p:cNvPicPr>
            <a:picLocks noChangeAspect="1"/>
          </p:cNvPicPr>
          <p:nvPr/>
        </p:nvPicPr>
        <p:blipFill>
          <a:blip r:embed="rId3"/>
          <a:stretch>
            <a:fillRect/>
          </a:stretch>
        </p:blipFill>
        <p:spPr>
          <a:xfrm>
            <a:off x="8392207" y="5844269"/>
            <a:ext cx="2143125" cy="904875"/>
          </a:xfrm>
          <a:prstGeom prst="rect">
            <a:avLst/>
          </a:prstGeom>
        </p:spPr>
      </p:pic>
    </p:spTree>
    <p:extLst>
      <p:ext uri="{BB962C8B-B14F-4D97-AF65-F5344CB8AC3E}">
        <p14:creationId xmlns:p14="http://schemas.microsoft.com/office/powerpoint/2010/main" val="4147157614"/>
      </p:ext>
    </p:extLst>
  </p:cSld>
  <p:clrMapOvr>
    <a:masterClrMapping/>
  </p:clrMapOvr>
  <p:transition spd="slow">
    <p:wip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blue text on a white background&#10;&#10;Description automatically generated">
            <a:extLst>
              <a:ext uri="{FF2B5EF4-FFF2-40B4-BE49-F238E27FC236}">
                <a16:creationId xmlns:a16="http://schemas.microsoft.com/office/drawing/2014/main" id="{A8DEF3D9-A3CC-4129-4866-72A79E2E8B9C}"/>
              </a:ext>
            </a:extLst>
          </p:cNvPr>
          <p:cNvPicPr>
            <a:picLocks noChangeAspect="1"/>
          </p:cNvPicPr>
          <p:nvPr/>
        </p:nvPicPr>
        <p:blipFill>
          <a:blip r:embed="rId2"/>
          <a:stretch>
            <a:fillRect/>
          </a:stretch>
        </p:blipFill>
        <p:spPr>
          <a:xfrm>
            <a:off x="402314" y="260627"/>
            <a:ext cx="2917760" cy="1228555"/>
          </a:xfrm>
          <a:prstGeom prst="rect">
            <a:avLst/>
          </a:prstGeom>
        </p:spPr>
      </p:pic>
      <p:sp>
        <p:nvSpPr>
          <p:cNvPr id="12" name="Rectangle 11">
            <a:extLst>
              <a:ext uri="{FF2B5EF4-FFF2-40B4-BE49-F238E27FC236}">
                <a16:creationId xmlns:a16="http://schemas.microsoft.com/office/drawing/2014/main" id="{233A0650-2CBA-B6BC-6CF5-5F633A9BA398}"/>
              </a:ext>
            </a:extLst>
          </p:cNvPr>
          <p:cNvSpPr/>
          <p:nvPr/>
        </p:nvSpPr>
        <p:spPr>
          <a:xfrm>
            <a:off x="3803986" y="302868"/>
            <a:ext cx="8381999" cy="1253288"/>
          </a:xfrm>
          <a:prstGeom prst="rect">
            <a:avLst/>
          </a:prstGeom>
          <a:solidFill>
            <a:srgbClr val="3AAD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TextBox 12">
            <a:extLst>
              <a:ext uri="{FF2B5EF4-FFF2-40B4-BE49-F238E27FC236}">
                <a16:creationId xmlns:a16="http://schemas.microsoft.com/office/drawing/2014/main" id="{0B390E3C-6B70-0809-C4A7-2647CC4BA4E9}"/>
              </a:ext>
            </a:extLst>
          </p:cNvPr>
          <p:cNvSpPr txBox="1"/>
          <p:nvPr/>
        </p:nvSpPr>
        <p:spPr>
          <a:xfrm>
            <a:off x="4257866" y="563141"/>
            <a:ext cx="5870225" cy="9848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1" dirty="0">
                <a:latin typeface="TW Cen MT"/>
              </a:rPr>
              <a:t> CELEBRATION</a:t>
            </a:r>
            <a:endParaRPr lang="en-US" sz="4000" dirty="0"/>
          </a:p>
          <a:p>
            <a:pPr algn="l"/>
            <a:endParaRPr lang="en-US"/>
          </a:p>
        </p:txBody>
      </p:sp>
      <p:pic>
        <p:nvPicPr>
          <p:cNvPr id="2" name="Picture 1" descr="A group of kids with confetti&#10;&#10;AI-generated content may be incorrect.">
            <a:extLst>
              <a:ext uri="{FF2B5EF4-FFF2-40B4-BE49-F238E27FC236}">
                <a16:creationId xmlns:a16="http://schemas.microsoft.com/office/drawing/2014/main" id="{ABB7394C-C9D2-704D-9AAA-C7A21DC2E82E}"/>
              </a:ext>
            </a:extLst>
          </p:cNvPr>
          <p:cNvPicPr>
            <a:picLocks noChangeAspect="1"/>
          </p:cNvPicPr>
          <p:nvPr/>
        </p:nvPicPr>
        <p:blipFill>
          <a:blip r:embed="rId3"/>
          <a:stretch>
            <a:fillRect/>
          </a:stretch>
        </p:blipFill>
        <p:spPr>
          <a:xfrm>
            <a:off x="6579754" y="1866836"/>
            <a:ext cx="4700522" cy="4690083"/>
          </a:xfrm>
          <a:prstGeom prst="rect">
            <a:avLst/>
          </a:prstGeom>
        </p:spPr>
      </p:pic>
    </p:spTree>
    <p:extLst>
      <p:ext uri="{BB962C8B-B14F-4D97-AF65-F5344CB8AC3E}">
        <p14:creationId xmlns:p14="http://schemas.microsoft.com/office/powerpoint/2010/main" val="8111953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LengthInSeconds xmlns="72252e21-0029-41c4-8572-14d967a18197" xsi:nil="true"/>
    <SharedWithUsers xmlns="3405d8a3-7ad4-4bd0-ac40-0f270307b933">
      <UserInfo>
        <DisplayName/>
        <AccountId xsi:nil="true"/>
        <AccountType/>
      </UserInfo>
    </SharedWithUsers>
    <lcf76f155ced4ddcb4097134ff3c332f xmlns="72252e21-0029-41c4-8572-14d967a18197">
      <Terms xmlns="http://schemas.microsoft.com/office/infopath/2007/PartnerControls"/>
    </lcf76f155ced4ddcb4097134ff3c332f>
    <TaxCatchAll xmlns="3405d8a3-7ad4-4bd0-ac40-0f270307b93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F19204C0D190C4A806207C613EEDAF2" ma:contentTypeVersion="17" ma:contentTypeDescription="Create a new document." ma:contentTypeScope="" ma:versionID="7e306af905fb82aa09ad46a7299afa66">
  <xsd:schema xmlns:xsd="http://www.w3.org/2001/XMLSchema" xmlns:xs="http://www.w3.org/2001/XMLSchema" xmlns:p="http://schemas.microsoft.com/office/2006/metadata/properties" xmlns:ns2="72252e21-0029-41c4-8572-14d967a18197" xmlns:ns3="3405d8a3-7ad4-4bd0-ac40-0f270307b933" targetNamespace="http://schemas.microsoft.com/office/2006/metadata/properties" ma:root="true" ma:fieldsID="80468feca3d8bcde3c705f9174db250e" ns2:_="" ns3:_="">
    <xsd:import namespace="72252e21-0029-41c4-8572-14d967a18197"/>
    <xsd:import namespace="3405d8a3-7ad4-4bd0-ac40-0f270307b933"/>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3:SharedWithUsers" minOccurs="0"/>
                <xsd:element ref="ns3:SharedWithDetails" minOccurs="0"/>
                <xsd:element ref="ns2:MediaServiceOCR"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2252e21-0029-41c4-8572-14d967a1819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8050aea-6ee8-4d35-905e-b966e31115bb"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05d8a3-7ad4-4bd0-ac40-0f270307b933"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57bbb117-1e63-4191-aecc-11eb093f0bb6}" ma:internalName="TaxCatchAll" ma:showField="CatchAllData" ma:web="3405d8a3-7ad4-4bd0-ac40-0f270307b93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9949859-B1CD-4ED7-870B-A02ADA053911}">
  <ds:schemaRefs>
    <ds:schemaRef ds:uri="http://schemas.microsoft.com/sharepoint/v3/contenttype/forms"/>
  </ds:schemaRefs>
</ds:datastoreItem>
</file>

<file path=customXml/itemProps2.xml><?xml version="1.0" encoding="utf-8"?>
<ds:datastoreItem xmlns:ds="http://schemas.openxmlformats.org/officeDocument/2006/customXml" ds:itemID="{282EB1CB-D124-45DD-87C5-F08D9408169C}">
  <ds:schemaRefs>
    <ds:schemaRef ds:uri="3405d8a3-7ad4-4bd0-ac40-0f270307b933"/>
    <ds:schemaRef ds:uri="72252e21-0029-41c4-8572-14d967a18197"/>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A8F2E38E-2CC9-4E96-957D-D2E0EFD0462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2252e21-0029-41c4-8572-14d967a18197"/>
    <ds:schemaRef ds:uri="3405d8a3-7ad4-4bd0-ac40-0f270307b93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5</TotalTime>
  <Words>2452</Words>
  <Application>Microsoft Office PowerPoint</Application>
  <PresentationFormat>Widescreen</PresentationFormat>
  <Paragraphs>295</Paragraphs>
  <Slides>49</Slides>
  <Notes>3</Notes>
  <HiddenSlides>3</HiddenSlides>
  <MMClips>1</MMClips>
  <ScaleCrop>false</ScaleCrop>
  <HeadingPairs>
    <vt:vector size="6" baseType="variant">
      <vt:variant>
        <vt:lpstr>Fonts Used</vt:lpstr>
      </vt:variant>
      <vt:variant>
        <vt:i4>11</vt:i4>
      </vt:variant>
      <vt:variant>
        <vt:lpstr>Theme</vt:lpstr>
      </vt:variant>
      <vt:variant>
        <vt:i4>5</vt:i4>
      </vt:variant>
      <vt:variant>
        <vt:lpstr>Slide Titles</vt:lpstr>
      </vt:variant>
      <vt:variant>
        <vt:i4>49</vt:i4>
      </vt:variant>
    </vt:vector>
  </HeadingPairs>
  <TitlesOfParts>
    <vt:vector size="65" baseType="lpstr">
      <vt:lpstr>Aptos</vt:lpstr>
      <vt:lpstr>Aptos Display</vt:lpstr>
      <vt:lpstr>Arial</vt:lpstr>
      <vt:lpstr>Calibri</vt:lpstr>
      <vt:lpstr>Calibri Light</vt:lpstr>
      <vt:lpstr>Century Gothic</vt:lpstr>
      <vt:lpstr>Lexend</vt:lpstr>
      <vt:lpstr>Lucida Calligraphy</vt:lpstr>
      <vt:lpstr>Open Sans</vt:lpstr>
      <vt:lpstr>Tw Cen MT</vt:lpstr>
      <vt:lpstr>Tw Cen MT</vt:lpstr>
      <vt:lpstr>office theme</vt:lpstr>
      <vt:lpstr>office theme</vt:lpstr>
      <vt:lpstr>office theme</vt:lpstr>
      <vt:lpstr>Office Theme</vt:lpstr>
      <vt:lpstr>Office Theme</vt:lpstr>
      <vt:lpstr>PowerPoint Presentation</vt:lpstr>
      <vt:lpstr>What would happen if patience was missing?</vt:lpstr>
      <vt:lpstr>PowerPoint Presentation</vt:lpstr>
      <vt:lpstr>PowerPoint Presentation</vt:lpstr>
      <vt:lpstr>PowerPoint Presentation</vt:lpstr>
      <vt:lpstr>PowerPoint Presentation</vt:lpstr>
      <vt:lpstr>PowerPoint Presentation</vt:lpstr>
      <vt:lpstr>PowerPoint Presentation</vt:lpstr>
      <vt:lpstr>Something to consider</vt:lpstr>
      <vt:lpstr>PowerPoint Presentation</vt:lpstr>
      <vt:lpstr>PowerPoint Presentation</vt:lpstr>
      <vt:lpstr>PowerPoint Presentation</vt:lpstr>
      <vt:lpstr>PowerPoint Presentation</vt:lpstr>
      <vt:lpstr>What would happen if patience was missing?</vt:lpstr>
      <vt:lpstr>“Love is patient.” - 1 Corinthians 13</vt:lpstr>
      <vt:lpstr>PowerPoint Presentation</vt:lpstr>
      <vt:lpstr>PowerPoint Presentation</vt:lpstr>
      <vt:lpstr>PowerPoint Presentation</vt:lpstr>
      <vt:lpstr>Join Our Club!</vt:lpstr>
      <vt:lpstr>PowerPoint Presentation</vt:lpstr>
      <vt:lpstr>Something to consider</vt:lpstr>
      <vt:lpstr>PowerPoint Presentation</vt:lpstr>
      <vt:lpstr>PowerPoint Presentation</vt:lpstr>
      <vt:lpstr>“Love… keeps no record of wrongs.” - 1 Corinthians 13:5 </vt:lpstr>
      <vt:lpstr>PowerPoint Presentation</vt:lpstr>
      <vt:lpstr>PowerPoint Presentation</vt:lpstr>
      <vt:lpstr>PowerPoint Presentation</vt:lpstr>
      <vt:lpstr>PowerPoint Presentation</vt:lpstr>
      <vt:lpstr>Something to consider</vt:lpstr>
      <vt:lpstr>PowerPoint Presentation</vt:lpstr>
      <vt:lpstr>PowerPoint Presentation</vt:lpstr>
      <vt:lpstr>“Love… keeps no record of wrongs.” - 1 Corinthians 13:5 </vt:lpstr>
      <vt:lpstr>PowerPoint Presentation</vt:lpstr>
      <vt:lpstr>PowerPoint Presentation</vt:lpstr>
      <vt:lpstr>PowerPoint Presentation</vt:lpstr>
      <vt:lpstr>PowerPoint Presentation</vt:lpstr>
      <vt:lpstr>Something to consider</vt:lpstr>
      <vt:lpstr>PowerPoint Presentation</vt:lpstr>
      <vt:lpstr>PowerPoint Presentation</vt:lpstr>
      <vt:lpstr>PowerPoint Presentation</vt:lpstr>
      <vt:lpstr>PowerPoint Presentation</vt:lpstr>
      <vt:lpstr>PowerPoint Presentation</vt:lpstr>
      <vt:lpstr>Something to consider</vt:lpstr>
      <vt:lpstr>PowerPoint Presentation</vt:lpstr>
      <vt:lpstr>PowerPoint Presentation</vt:lpstr>
      <vt:lpstr>“Love always protects, always trusts, always hopes, always perseveres.” - 1 Corinthians 13:7</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Keay</dc:creator>
  <cp:lastModifiedBy>J Harnett</cp:lastModifiedBy>
  <cp:revision>93</cp:revision>
  <dcterms:created xsi:type="dcterms:W3CDTF">2013-07-15T20:26:40Z</dcterms:created>
  <dcterms:modified xsi:type="dcterms:W3CDTF">2025-09-22T09:47:51Z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0x0101004F19204C0D190C4A806207C613EEDAF2</vt:lpwstr>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_ExtendedDescription">
    <vt:lpwstr/>
  </property>
  <property fmtid="{D5CDD505-2E9C-101B-9397-08002B2CF9AE}" pid="8" name="TriggerFlowInfo">
    <vt:lpwstr/>
  </property>
</Properties>
</file>